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02" r:id="rId38"/>
    <p:sldId id="295" r:id="rId39"/>
    <p:sldId id="296" r:id="rId40"/>
    <p:sldId id="297" r:id="rId41"/>
    <p:sldId id="298" r:id="rId42"/>
    <p:sldId id="299" r:id="rId43"/>
    <p:sldId id="303" r:id="rId44"/>
    <p:sldId id="313" r:id="rId45"/>
    <p:sldId id="314" r:id="rId46"/>
    <p:sldId id="300" r:id="rId47"/>
    <p:sldId id="315" r:id="rId48"/>
    <p:sldId id="301" r:id="rId49"/>
    <p:sldId id="316" r:id="rId50"/>
    <p:sldId id="304" r:id="rId51"/>
    <p:sldId id="305" r:id="rId52"/>
    <p:sldId id="318" r:id="rId53"/>
    <p:sldId id="308" r:id="rId54"/>
    <p:sldId id="319"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2" r:id="rId70"/>
    <p:sldId id="341" r:id="rId71"/>
    <p:sldId id="343" r:id="rId72"/>
    <p:sldId id="344" r:id="rId73"/>
    <p:sldId id="345" r:id="rId74"/>
    <p:sldId id="346" r:id="rId75"/>
    <p:sldId id="347" r:id="rId76"/>
    <p:sldId id="261" r:id="rId77"/>
    <p:sldId id="307" r:id="rId78"/>
    <p:sldId id="306" r:id="rId79"/>
    <p:sldId id="322" r:id="rId80"/>
    <p:sldId id="348" r:id="rId81"/>
    <p:sldId id="349" r:id="rId82"/>
    <p:sldId id="350" r:id="rId83"/>
    <p:sldId id="351" r:id="rId84"/>
    <p:sldId id="352" r:id="rId85"/>
    <p:sldId id="353" r:id="rId86"/>
    <p:sldId id="354" r:id="rId87"/>
    <p:sldId id="355" r:id="rId88"/>
    <p:sldId id="317"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真城 武田" initials="真城" lastIdx="2" clrIdx="0">
    <p:extLst>
      <p:ext uri="{19B8F6BF-5375-455C-9EA6-DF929625EA0E}">
        <p15:presenceInfo xmlns:p15="http://schemas.microsoft.com/office/powerpoint/2012/main" userId="4ae38ff353a002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0066"/>
    <a:srgbClr val="12E012"/>
    <a:srgbClr val="FFFFFF"/>
    <a:srgbClr val="FFC000"/>
    <a:srgbClr val="6D91FF"/>
    <a:srgbClr val="E6E6E6"/>
    <a:srgbClr val="FDFD03"/>
    <a:srgbClr val="CDF8F0"/>
    <a:srgbClr val="8DA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166419191898355E-2"/>
          <c:y val="5.2197410081834476E-2"/>
          <c:w val="0.94156125849408612"/>
          <c:h val="0.89560517983633103"/>
        </c:manualLayout>
      </c:layout>
      <c:barChart>
        <c:barDir val="bar"/>
        <c:grouping val="stacked"/>
        <c:varyColors val="0"/>
        <c:ser>
          <c:idx val="0"/>
          <c:order val="0"/>
          <c:tx>
            <c:strRef>
              <c:f>Sheet1!$A$2</c:f>
              <c:strCache>
                <c:ptCount val="1"/>
                <c:pt idx="0">
                  <c:v>美しい星空で満足している</c:v>
                </c:pt>
              </c:strCache>
            </c:strRef>
          </c:tx>
          <c:spPr>
            <a:solidFill>
              <a:srgbClr val="12E01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人口10万人以下の市町村</c:v>
                </c:pt>
                <c:pt idx="1">
                  <c:v>人口10万人以上の都市</c:v>
                </c:pt>
                <c:pt idx="2">
                  <c:v>人口30万人以上の都市</c:v>
                </c:pt>
                <c:pt idx="3">
                  <c:v>政令指定都市</c:v>
                </c:pt>
              </c:strCache>
            </c:strRef>
          </c:cat>
          <c:val>
            <c:numRef>
              <c:f>Sheet1!$B$2:$E$2</c:f>
              <c:numCache>
                <c:formatCode>General</c:formatCode>
                <c:ptCount val="4"/>
                <c:pt idx="0">
                  <c:v>54.2</c:v>
                </c:pt>
                <c:pt idx="1">
                  <c:v>19</c:v>
                </c:pt>
                <c:pt idx="2">
                  <c:v>15.3</c:v>
                </c:pt>
                <c:pt idx="3">
                  <c:v>6.9</c:v>
                </c:pt>
              </c:numCache>
            </c:numRef>
          </c:val>
          <c:extLst>
            <c:ext xmlns:c16="http://schemas.microsoft.com/office/drawing/2014/chart" uri="{C3380CC4-5D6E-409C-BE32-E72D297353CC}">
              <c16:uniqueId val="{00000000-372D-4B71-8E6F-170ECB3D67AE}"/>
            </c:ext>
          </c:extLst>
        </c:ser>
        <c:ser>
          <c:idx val="1"/>
          <c:order val="1"/>
          <c:tx>
            <c:strRef>
              <c:f>Sheet1!$A$3</c:f>
              <c:strCache>
                <c:ptCount val="1"/>
                <c:pt idx="0">
                  <c:v>かつてに比べて見えにくくなっている</c:v>
                </c:pt>
              </c:strCache>
            </c:strRef>
          </c:tx>
          <c:spPr>
            <a:solidFill>
              <a:srgbClr val="FF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人口10万人以下の市町村</c:v>
                </c:pt>
                <c:pt idx="1">
                  <c:v>人口10万人以上の都市</c:v>
                </c:pt>
                <c:pt idx="2">
                  <c:v>人口30万人以上の都市</c:v>
                </c:pt>
                <c:pt idx="3">
                  <c:v>政令指定都市</c:v>
                </c:pt>
              </c:strCache>
            </c:strRef>
          </c:cat>
          <c:val>
            <c:numRef>
              <c:f>Sheet1!$B$3:$E$3</c:f>
              <c:numCache>
                <c:formatCode>General</c:formatCode>
                <c:ptCount val="4"/>
                <c:pt idx="0">
                  <c:v>33.700000000000003</c:v>
                </c:pt>
                <c:pt idx="1">
                  <c:v>47.9</c:v>
                </c:pt>
                <c:pt idx="2">
                  <c:v>43.3</c:v>
                </c:pt>
                <c:pt idx="3">
                  <c:v>32</c:v>
                </c:pt>
              </c:numCache>
            </c:numRef>
          </c:val>
          <c:extLst>
            <c:ext xmlns:c16="http://schemas.microsoft.com/office/drawing/2014/chart" uri="{C3380CC4-5D6E-409C-BE32-E72D297353CC}">
              <c16:uniqueId val="{00000001-372D-4B71-8E6F-170ECB3D67AE}"/>
            </c:ext>
          </c:extLst>
        </c:ser>
        <c:ser>
          <c:idx val="2"/>
          <c:order val="2"/>
          <c:tx>
            <c:strRef>
              <c:f>Sheet1!$A$4</c:f>
              <c:strCache>
                <c:ptCount val="1"/>
                <c:pt idx="0">
                  <c:v>美しい星空とはいえない</c:v>
                </c:pt>
              </c:strCache>
            </c:strRef>
          </c:tx>
          <c:spPr>
            <a:solidFill>
              <a:srgbClr val="00B0F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人口10万人以下の市町村</c:v>
                </c:pt>
                <c:pt idx="1">
                  <c:v>人口10万人以上の都市</c:v>
                </c:pt>
                <c:pt idx="2">
                  <c:v>人口30万人以上の都市</c:v>
                </c:pt>
                <c:pt idx="3">
                  <c:v>政令指定都市</c:v>
                </c:pt>
              </c:strCache>
            </c:strRef>
          </c:cat>
          <c:val>
            <c:numRef>
              <c:f>Sheet1!$B$4:$E$4</c:f>
              <c:numCache>
                <c:formatCode>General</c:formatCode>
                <c:ptCount val="4"/>
                <c:pt idx="0">
                  <c:v>5.7</c:v>
                </c:pt>
                <c:pt idx="1">
                  <c:v>9</c:v>
                </c:pt>
                <c:pt idx="2">
                  <c:v>11.6</c:v>
                </c:pt>
                <c:pt idx="3">
                  <c:v>10.8</c:v>
                </c:pt>
              </c:numCache>
            </c:numRef>
          </c:val>
          <c:extLst>
            <c:ext xmlns:c16="http://schemas.microsoft.com/office/drawing/2014/chart" uri="{C3380CC4-5D6E-409C-BE32-E72D297353CC}">
              <c16:uniqueId val="{00000002-372D-4B71-8E6F-170ECB3D67AE}"/>
            </c:ext>
          </c:extLst>
        </c:ser>
        <c:ser>
          <c:idx val="3"/>
          <c:order val="3"/>
          <c:tx>
            <c:strRef>
              <c:f>Sheet1!$A$5</c:f>
              <c:strCache>
                <c:ptCount val="1"/>
                <c:pt idx="0">
                  <c:v>星は数えるほどしか見えない</c:v>
                </c:pt>
              </c:strCache>
            </c:strRef>
          </c:tx>
          <c:spPr>
            <a:solidFill>
              <a:schemeClr val="accent4"/>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人口10万人以下の市町村</c:v>
                </c:pt>
                <c:pt idx="1">
                  <c:v>人口10万人以上の都市</c:v>
                </c:pt>
                <c:pt idx="2">
                  <c:v>人口30万人以上の都市</c:v>
                </c:pt>
                <c:pt idx="3">
                  <c:v>政令指定都市</c:v>
                </c:pt>
              </c:strCache>
            </c:strRef>
          </c:cat>
          <c:val>
            <c:numRef>
              <c:f>Sheet1!$B$5:$E$5</c:f>
              <c:numCache>
                <c:formatCode>General</c:formatCode>
                <c:ptCount val="4"/>
                <c:pt idx="0">
                  <c:v>4.5999999999999996</c:v>
                </c:pt>
                <c:pt idx="1">
                  <c:v>20.9</c:v>
                </c:pt>
                <c:pt idx="2">
                  <c:v>23.3</c:v>
                </c:pt>
                <c:pt idx="3">
                  <c:v>38.200000000000003</c:v>
                </c:pt>
              </c:numCache>
            </c:numRef>
          </c:val>
          <c:extLst>
            <c:ext xmlns:c16="http://schemas.microsoft.com/office/drawing/2014/chart" uri="{C3380CC4-5D6E-409C-BE32-E72D297353CC}">
              <c16:uniqueId val="{00000003-372D-4B71-8E6F-170ECB3D67AE}"/>
            </c:ext>
          </c:extLst>
        </c:ser>
        <c:ser>
          <c:idx val="4"/>
          <c:order val="4"/>
          <c:tx>
            <c:strRef>
              <c:f>Sheet1!$A$6</c:f>
              <c:strCache>
                <c:ptCount val="1"/>
                <c:pt idx="0">
                  <c:v>星はほとんど見えない</c:v>
                </c:pt>
              </c:strCache>
            </c:strRef>
          </c:tx>
          <c:spPr>
            <a:solidFill>
              <a:srgbClr val="7030A0"/>
            </a:solidFill>
            <a:ln>
              <a:solidFill>
                <a:schemeClr val="tx1"/>
              </a:solidFill>
            </a:ln>
            <a:effectLst/>
          </c:spPr>
          <c:invertIfNegative val="0"/>
          <c:dLbls>
            <c:delete val="1"/>
          </c:dLbls>
          <c:cat>
            <c:strRef>
              <c:f>Sheet1!$B$1:$E$1</c:f>
              <c:strCache>
                <c:ptCount val="4"/>
                <c:pt idx="0">
                  <c:v>人口10万人以下の市町村</c:v>
                </c:pt>
                <c:pt idx="1">
                  <c:v>人口10万人以上の都市</c:v>
                </c:pt>
                <c:pt idx="2">
                  <c:v>人口30万人以上の都市</c:v>
                </c:pt>
                <c:pt idx="3">
                  <c:v>政令指定都市</c:v>
                </c:pt>
              </c:strCache>
            </c:strRef>
          </c:cat>
          <c:val>
            <c:numRef>
              <c:f>Sheet1!$B$6:$E$6</c:f>
              <c:numCache>
                <c:formatCode>General</c:formatCode>
                <c:ptCount val="4"/>
                <c:pt idx="0">
                  <c:v>0.6</c:v>
                </c:pt>
                <c:pt idx="1">
                  <c:v>0.9</c:v>
                </c:pt>
                <c:pt idx="2">
                  <c:v>1.4</c:v>
                </c:pt>
                <c:pt idx="3">
                  <c:v>10</c:v>
                </c:pt>
              </c:numCache>
            </c:numRef>
          </c:val>
          <c:extLst>
            <c:ext xmlns:c16="http://schemas.microsoft.com/office/drawing/2014/chart" uri="{C3380CC4-5D6E-409C-BE32-E72D297353CC}">
              <c16:uniqueId val="{00000004-372D-4B71-8E6F-170ECB3D67AE}"/>
            </c:ext>
          </c:extLst>
        </c:ser>
        <c:ser>
          <c:idx val="5"/>
          <c:order val="5"/>
          <c:tx>
            <c:strRef>
              <c:f>Sheet1!$A$7</c:f>
              <c:strCache>
                <c:ptCount val="1"/>
                <c:pt idx="0">
                  <c:v>その他</c:v>
                </c:pt>
              </c:strCache>
            </c:strRef>
          </c:tx>
          <c:spPr>
            <a:solidFill>
              <a:srgbClr val="FF0066"/>
            </a:solidFill>
            <a:ln>
              <a:solidFill>
                <a:schemeClr val="tx1"/>
              </a:solidFill>
            </a:ln>
            <a:effectLst/>
          </c:spPr>
          <c:invertIfNegative val="0"/>
          <c:dLbls>
            <c:delete val="1"/>
          </c:dLbls>
          <c:cat>
            <c:strRef>
              <c:f>Sheet1!$B$1:$E$1</c:f>
              <c:strCache>
                <c:ptCount val="4"/>
                <c:pt idx="0">
                  <c:v>人口10万人以下の市町村</c:v>
                </c:pt>
                <c:pt idx="1">
                  <c:v>人口10万人以上の都市</c:v>
                </c:pt>
                <c:pt idx="2">
                  <c:v>人口30万人以上の都市</c:v>
                </c:pt>
                <c:pt idx="3">
                  <c:v>政令指定都市</c:v>
                </c:pt>
              </c:strCache>
            </c:strRef>
          </c:cat>
          <c:val>
            <c:numRef>
              <c:f>Sheet1!$B$7:$E$7</c:f>
              <c:numCache>
                <c:formatCode>General</c:formatCode>
                <c:ptCount val="4"/>
                <c:pt idx="0">
                  <c:v>1.1999999999999917</c:v>
                </c:pt>
                <c:pt idx="1">
                  <c:v>2.3000000000000029</c:v>
                </c:pt>
                <c:pt idx="2">
                  <c:v>5.0999999999999996</c:v>
                </c:pt>
                <c:pt idx="3">
                  <c:v>2.1000000000000014</c:v>
                </c:pt>
              </c:numCache>
            </c:numRef>
          </c:val>
          <c:extLst>
            <c:ext xmlns:c16="http://schemas.microsoft.com/office/drawing/2014/chart" uri="{C3380CC4-5D6E-409C-BE32-E72D297353CC}">
              <c16:uniqueId val="{00000005-372D-4B71-8E6F-170ECB3D67AE}"/>
            </c:ext>
          </c:extLst>
        </c:ser>
        <c:dLbls>
          <c:showLegendKey val="0"/>
          <c:showVal val="1"/>
          <c:showCatName val="0"/>
          <c:showSerName val="0"/>
          <c:showPercent val="0"/>
          <c:showBubbleSize val="0"/>
        </c:dLbls>
        <c:gapWidth val="95"/>
        <c:overlap val="100"/>
        <c:axId val="867947880"/>
        <c:axId val="867953456"/>
      </c:barChart>
      <c:catAx>
        <c:axId val="867947880"/>
        <c:scaling>
          <c:orientation val="minMax"/>
        </c:scaling>
        <c:delete val="1"/>
        <c:axPos val="l"/>
        <c:numFmt formatCode="General" sourceLinked="1"/>
        <c:majorTickMark val="none"/>
        <c:minorTickMark val="none"/>
        <c:tickLblPos val="nextTo"/>
        <c:crossAx val="867953456"/>
        <c:crosses val="autoZero"/>
        <c:auto val="1"/>
        <c:lblAlgn val="ctr"/>
        <c:lblOffset val="100"/>
        <c:noMultiLvlLbl val="0"/>
      </c:catAx>
      <c:valAx>
        <c:axId val="867953456"/>
        <c:scaling>
          <c:orientation val="minMax"/>
        </c:scaling>
        <c:delete val="1"/>
        <c:axPos val="b"/>
        <c:numFmt formatCode="General" sourceLinked="1"/>
        <c:majorTickMark val="none"/>
        <c:minorTickMark val="none"/>
        <c:tickLblPos val="nextTo"/>
        <c:crossAx val="867947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833136256236725E-2"/>
          <c:y val="4.6858359957401494E-2"/>
          <c:w val="0.96162151669490692"/>
          <c:h val="0.90628328008519698"/>
        </c:manualLayout>
      </c:layout>
      <c:barChart>
        <c:barDir val="bar"/>
        <c:grouping val="stacked"/>
        <c:varyColors val="0"/>
        <c:ser>
          <c:idx val="0"/>
          <c:order val="0"/>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HGSｺﾞｼｯｸE" panose="020B0900000000000000" pitchFamily="50" charset="-128"/>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科学における自己効力感</c:v>
                </c:pt>
                <c:pt idx="1">
                  <c:v>理科学習に対する
道具的な動機付け</c:v>
                </c:pt>
                <c:pt idx="2">
                  <c:v>科学に関する
全般的な興味・関心</c:v>
                </c:pt>
              </c:strCache>
            </c:strRef>
          </c:cat>
          <c:val>
            <c:numRef>
              <c:f>Sheet1!$B$2:$B$4</c:f>
              <c:numCache>
                <c:formatCode>General</c:formatCode>
                <c:ptCount val="3"/>
                <c:pt idx="0">
                  <c:v>49</c:v>
                </c:pt>
                <c:pt idx="1">
                  <c:v>42</c:v>
                </c:pt>
                <c:pt idx="2">
                  <c:v>45</c:v>
                </c:pt>
              </c:numCache>
            </c:numRef>
          </c:val>
          <c:extLst>
            <c:ext xmlns:c16="http://schemas.microsoft.com/office/drawing/2014/chart" uri="{C3380CC4-5D6E-409C-BE32-E72D297353CC}">
              <c16:uniqueId val="{00000000-1804-4096-A5BA-60CCF0F8996D}"/>
            </c:ext>
          </c:extLst>
        </c:ser>
        <c:ser>
          <c:idx val="1"/>
          <c:order val="1"/>
          <c:spPr>
            <a:solidFill>
              <a:srgbClr val="00B0F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科学における自己効力感</c:v>
                </c:pt>
                <c:pt idx="1">
                  <c:v>理科学習に対する
道具的な動機付け</c:v>
                </c:pt>
                <c:pt idx="2">
                  <c:v>科学に関する
全般的な興味・関心</c:v>
                </c:pt>
              </c:strCache>
            </c:strRef>
          </c:cat>
          <c:val>
            <c:numRef>
              <c:f>Sheet1!$C$2:$C$4</c:f>
              <c:numCache>
                <c:formatCode>General</c:formatCode>
                <c:ptCount val="3"/>
                <c:pt idx="0">
                  <c:v>51</c:v>
                </c:pt>
                <c:pt idx="1">
                  <c:v>58</c:v>
                </c:pt>
                <c:pt idx="2">
                  <c:v>55</c:v>
                </c:pt>
              </c:numCache>
            </c:numRef>
          </c:val>
          <c:extLst>
            <c:ext xmlns:c16="http://schemas.microsoft.com/office/drawing/2014/chart" uri="{C3380CC4-5D6E-409C-BE32-E72D297353CC}">
              <c16:uniqueId val="{00000001-1804-4096-A5BA-60CCF0F8996D}"/>
            </c:ext>
          </c:extLst>
        </c:ser>
        <c:dLbls>
          <c:showLegendKey val="0"/>
          <c:showVal val="1"/>
          <c:showCatName val="0"/>
          <c:showSerName val="0"/>
          <c:showPercent val="0"/>
          <c:showBubbleSize val="0"/>
        </c:dLbls>
        <c:gapWidth val="95"/>
        <c:overlap val="100"/>
        <c:axId val="653043568"/>
        <c:axId val="653039960"/>
      </c:barChart>
      <c:catAx>
        <c:axId val="653043568"/>
        <c:scaling>
          <c:orientation val="minMax"/>
        </c:scaling>
        <c:delete val="1"/>
        <c:axPos val="l"/>
        <c:numFmt formatCode="General" sourceLinked="1"/>
        <c:majorTickMark val="none"/>
        <c:minorTickMark val="none"/>
        <c:tickLblPos val="nextTo"/>
        <c:crossAx val="653039960"/>
        <c:crosses val="autoZero"/>
        <c:auto val="1"/>
        <c:lblAlgn val="ctr"/>
        <c:lblOffset val="100"/>
        <c:noMultiLvlLbl val="0"/>
      </c:catAx>
      <c:valAx>
        <c:axId val="653039960"/>
        <c:scaling>
          <c:orientation val="minMax"/>
        </c:scaling>
        <c:delete val="1"/>
        <c:axPos val="b"/>
        <c:numFmt formatCode="General" sourceLinked="1"/>
        <c:majorTickMark val="none"/>
        <c:minorTickMark val="none"/>
        <c:tickLblPos val="nextTo"/>
        <c:crossAx val="65304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971088656912309E-2"/>
          <c:y val="3.8423312966960492E-2"/>
          <c:w val="0.92208673402926311"/>
          <c:h val="0.85911451912114489"/>
        </c:manualLayout>
      </c:layout>
      <c:barChart>
        <c:barDir val="bar"/>
        <c:grouping val="percentStacked"/>
        <c:varyColors val="0"/>
        <c:ser>
          <c:idx val="0"/>
          <c:order val="0"/>
          <c:tx>
            <c:strRef>
              <c:f>Sheet1!$A$2</c:f>
              <c:strCache>
                <c:ptCount val="1"/>
                <c:pt idx="0">
                  <c:v>関心がある</c:v>
                </c:pt>
              </c:strCache>
            </c:strRef>
          </c:tx>
          <c:spPr>
            <a:solidFill>
              <a:srgbClr val="ED7D3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HGSｺﾞｼｯｸE" panose="020B0900000000000000" pitchFamily="50" charset="-128"/>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理科が嫌いだった</c:v>
                </c:pt>
                <c:pt idx="1">
                  <c:v>理科が好きだった</c:v>
                </c:pt>
              </c:strCache>
            </c:strRef>
          </c:cat>
          <c:val>
            <c:numRef>
              <c:f>Sheet1!$B$2:$C$2</c:f>
              <c:numCache>
                <c:formatCode>General</c:formatCode>
                <c:ptCount val="2"/>
                <c:pt idx="0">
                  <c:v>40.700000000000003</c:v>
                </c:pt>
                <c:pt idx="1">
                  <c:v>71.099999999999994</c:v>
                </c:pt>
              </c:numCache>
            </c:numRef>
          </c:val>
          <c:extLst>
            <c:ext xmlns:c16="http://schemas.microsoft.com/office/drawing/2014/chart" uri="{C3380CC4-5D6E-409C-BE32-E72D297353CC}">
              <c16:uniqueId val="{00000000-E7A6-4B72-819F-8A5883860DDB}"/>
            </c:ext>
          </c:extLst>
        </c:ser>
        <c:ser>
          <c:idx val="1"/>
          <c:order val="1"/>
          <c:tx>
            <c:strRef>
              <c:f>Sheet1!$A$3</c:f>
              <c:strCache>
                <c:ptCount val="1"/>
                <c:pt idx="0">
                  <c:v>関心がない or 分からない</c:v>
                </c:pt>
              </c:strCache>
            </c:strRef>
          </c:tx>
          <c:spPr>
            <a:solidFill>
              <a:srgbClr val="00B0F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HGSｺﾞｼｯｸE" panose="020B0900000000000000" pitchFamily="50" charset="-128"/>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理科が嫌いだった</c:v>
                </c:pt>
                <c:pt idx="1">
                  <c:v>理科が好きだった</c:v>
                </c:pt>
              </c:strCache>
            </c:strRef>
          </c:cat>
          <c:val>
            <c:numRef>
              <c:f>Sheet1!$B$3:$C$3</c:f>
              <c:numCache>
                <c:formatCode>General</c:formatCode>
                <c:ptCount val="2"/>
                <c:pt idx="0">
                  <c:v>59.3</c:v>
                </c:pt>
                <c:pt idx="1">
                  <c:v>28.900000000000006</c:v>
                </c:pt>
              </c:numCache>
            </c:numRef>
          </c:val>
          <c:extLst>
            <c:ext xmlns:c16="http://schemas.microsoft.com/office/drawing/2014/chart" uri="{C3380CC4-5D6E-409C-BE32-E72D297353CC}">
              <c16:uniqueId val="{00000001-E7A6-4B72-819F-8A5883860DDB}"/>
            </c:ext>
          </c:extLst>
        </c:ser>
        <c:dLbls>
          <c:showLegendKey val="0"/>
          <c:showVal val="1"/>
          <c:showCatName val="0"/>
          <c:showSerName val="0"/>
          <c:showPercent val="0"/>
          <c:showBubbleSize val="0"/>
        </c:dLbls>
        <c:gapWidth val="95"/>
        <c:overlap val="100"/>
        <c:axId val="628412984"/>
        <c:axId val="628412328"/>
      </c:barChart>
      <c:catAx>
        <c:axId val="628412984"/>
        <c:scaling>
          <c:orientation val="minMax"/>
        </c:scaling>
        <c:delete val="1"/>
        <c:axPos val="l"/>
        <c:numFmt formatCode="General" sourceLinked="1"/>
        <c:majorTickMark val="none"/>
        <c:minorTickMark val="none"/>
        <c:tickLblPos val="nextTo"/>
        <c:crossAx val="628412328"/>
        <c:crosses val="autoZero"/>
        <c:auto val="1"/>
        <c:lblAlgn val="ctr"/>
        <c:lblOffset val="100"/>
        <c:noMultiLvlLbl val="0"/>
      </c:catAx>
      <c:valAx>
        <c:axId val="628412328"/>
        <c:scaling>
          <c:orientation val="minMax"/>
        </c:scaling>
        <c:delete val="1"/>
        <c:axPos val="b"/>
        <c:numFmt formatCode="0%" sourceLinked="1"/>
        <c:majorTickMark val="none"/>
        <c:minorTickMark val="none"/>
        <c:tickLblPos val="nextTo"/>
        <c:crossAx val="628412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Sheet1!$A$2:$A$5</c:f>
              <c:strCache>
                <c:ptCount val="4"/>
                <c:pt idx="0">
                  <c:v>水星</c:v>
                </c:pt>
                <c:pt idx="1">
                  <c:v>金星</c:v>
                </c:pt>
                <c:pt idx="2">
                  <c:v>地球</c:v>
                </c:pt>
                <c:pt idx="3">
                  <c:v>火星</c:v>
                </c:pt>
              </c:strCache>
            </c:strRef>
          </c:tx>
          <c:spPr>
            <a:ln w="28575" cap="rnd">
              <a:solidFill>
                <a:schemeClr val="tx1"/>
              </a:solidFill>
              <a:round/>
            </a:ln>
            <a:effectLst/>
          </c:spPr>
          <c:marker>
            <c:symbol val="circle"/>
            <c:size val="8"/>
            <c:spPr>
              <a:solidFill>
                <a:srgbClr val="FF0000"/>
              </a:solidFill>
              <a:ln w="9525">
                <a:solidFill>
                  <a:schemeClr val="tx1"/>
                </a:solidFill>
              </a:ln>
              <a:effectLst/>
            </c:spPr>
          </c:marker>
          <c:val>
            <c:numRef>
              <c:f>Sheet1!$D$2:$D$5</c:f>
              <c:numCache>
                <c:formatCode>0</c:formatCode>
                <c:ptCount val="4"/>
                <c:pt idx="0">
                  <c:v>36367.480000000003</c:v>
                </c:pt>
                <c:pt idx="1">
                  <c:v>67949.600000000006</c:v>
                </c:pt>
                <c:pt idx="2">
                  <c:v>93948.800000000003</c:v>
                </c:pt>
                <c:pt idx="3">
                  <c:v>143146.32</c:v>
                </c:pt>
              </c:numCache>
            </c:numRef>
          </c:val>
          <c:smooth val="0"/>
          <c:extLst>
            <c:ext xmlns:c16="http://schemas.microsoft.com/office/drawing/2014/chart" uri="{C3380CC4-5D6E-409C-BE32-E72D297353CC}">
              <c16:uniqueId val="{00000000-C39F-4FE7-BBB7-C8B300ACA296}"/>
            </c:ext>
          </c:extLst>
        </c:ser>
        <c:dLbls>
          <c:showLegendKey val="0"/>
          <c:showVal val="0"/>
          <c:showCatName val="0"/>
          <c:showSerName val="0"/>
          <c:showPercent val="0"/>
          <c:showBubbleSize val="0"/>
        </c:dLbls>
        <c:marker val="1"/>
        <c:smooth val="0"/>
        <c:axId val="641407064"/>
        <c:axId val="641397880"/>
      </c:lineChart>
      <c:lineChart>
        <c:grouping val="standard"/>
        <c:varyColors val="0"/>
        <c:ser>
          <c:idx val="0"/>
          <c:order val="0"/>
          <c:tx>
            <c:strRef>
              <c:f>Sheet1!$A$2:$A$5</c:f>
              <c:strCache>
                <c:ptCount val="4"/>
                <c:pt idx="0">
                  <c:v>水星</c:v>
                </c:pt>
                <c:pt idx="1">
                  <c:v>金星</c:v>
                </c:pt>
                <c:pt idx="2">
                  <c:v>地球</c:v>
                </c:pt>
                <c:pt idx="3">
                  <c:v>火星</c:v>
                </c:pt>
              </c:strCache>
            </c:strRef>
          </c:tx>
          <c:spPr>
            <a:ln w="28575" cap="rnd">
              <a:solidFill>
                <a:schemeClr val="tx1"/>
              </a:solidFill>
              <a:prstDash val="sysDash"/>
              <a:round/>
            </a:ln>
            <a:effectLst/>
          </c:spPr>
          <c:marker>
            <c:symbol val="square"/>
            <c:size val="8"/>
            <c:spPr>
              <a:solidFill>
                <a:srgbClr val="12E012"/>
              </a:solidFill>
              <a:ln w="9525">
                <a:solidFill>
                  <a:schemeClr val="tx1"/>
                </a:solidFill>
              </a:ln>
              <a:effectLst/>
            </c:spPr>
          </c:marker>
          <c:cat>
            <c:strRef>
              <c:f>Sheet1!$A$2:$A$5</c:f>
              <c:strCache>
                <c:ptCount val="4"/>
                <c:pt idx="0">
                  <c:v>水星</c:v>
                </c:pt>
                <c:pt idx="1">
                  <c:v>金星</c:v>
                </c:pt>
                <c:pt idx="2">
                  <c:v>地球</c:v>
                </c:pt>
                <c:pt idx="3">
                  <c:v>火星</c:v>
                </c:pt>
              </c:strCache>
            </c:strRef>
          </c:cat>
          <c:val>
            <c:numRef>
              <c:f>Sheet1!$B$2:$B$5</c:f>
              <c:numCache>
                <c:formatCode>General</c:formatCode>
                <c:ptCount val="4"/>
                <c:pt idx="0">
                  <c:v>2440</c:v>
                </c:pt>
                <c:pt idx="1">
                  <c:v>6052</c:v>
                </c:pt>
                <c:pt idx="2">
                  <c:v>6378</c:v>
                </c:pt>
                <c:pt idx="3">
                  <c:v>3396</c:v>
                </c:pt>
              </c:numCache>
            </c:numRef>
          </c:val>
          <c:smooth val="0"/>
          <c:extLst>
            <c:ext xmlns:c16="http://schemas.microsoft.com/office/drawing/2014/chart" uri="{C3380CC4-5D6E-409C-BE32-E72D297353CC}">
              <c16:uniqueId val="{00000001-C39F-4FE7-BBB7-C8B300ACA296}"/>
            </c:ext>
          </c:extLst>
        </c:ser>
        <c:dLbls>
          <c:showLegendKey val="0"/>
          <c:showVal val="0"/>
          <c:showCatName val="0"/>
          <c:showSerName val="0"/>
          <c:showPercent val="0"/>
          <c:showBubbleSize val="0"/>
        </c:dLbls>
        <c:marker val="1"/>
        <c:smooth val="0"/>
        <c:axId val="641412968"/>
        <c:axId val="641411984"/>
      </c:lineChart>
      <c:catAx>
        <c:axId val="6414070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1397880"/>
        <c:crosses val="autoZero"/>
        <c:auto val="1"/>
        <c:lblAlgn val="ctr"/>
        <c:lblOffset val="100"/>
        <c:noMultiLvlLbl val="0"/>
      </c:catAx>
      <c:valAx>
        <c:axId val="641397880"/>
        <c:scaling>
          <c:orientation val="minMax"/>
        </c:scaling>
        <c:delete val="0"/>
        <c:axPos val="l"/>
        <c:majorGridlines>
          <c:spPr>
            <a:ln w="9525" cap="flat" cmpd="sng" algn="ctr">
              <a:noFill/>
              <a:round/>
            </a:ln>
            <a:effectLst/>
          </c:spPr>
        </c:maj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641407064"/>
        <c:crosses val="autoZero"/>
        <c:crossBetween val="between"/>
      </c:valAx>
      <c:valAx>
        <c:axId val="641411984"/>
        <c:scaling>
          <c:orientation val="minMax"/>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ja-JP"/>
          </a:p>
        </c:txPr>
        <c:crossAx val="641412968"/>
        <c:crosses val="max"/>
        <c:crossBetween val="between"/>
      </c:valAx>
      <c:catAx>
        <c:axId val="641412968"/>
        <c:scaling>
          <c:orientation val="minMax"/>
        </c:scaling>
        <c:delete val="1"/>
        <c:axPos val="b"/>
        <c:numFmt formatCode="General" sourceLinked="1"/>
        <c:majorTickMark val="out"/>
        <c:minorTickMark val="none"/>
        <c:tickLblPos val="nextTo"/>
        <c:crossAx val="6414119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0.52356</cdr:x>
      <cdr:y>0.86439</cdr:y>
    </cdr:from>
    <cdr:to>
      <cdr:x>0.85512</cdr:x>
      <cdr:y>1</cdr:y>
    </cdr:to>
    <cdr:sp macro="" textlink="">
      <cdr:nvSpPr>
        <cdr:cNvPr id="2" name="テキスト ボックス 10">
          <a:extLst xmlns:a="http://schemas.openxmlformats.org/drawingml/2006/main">
            <a:ext uri="{FF2B5EF4-FFF2-40B4-BE49-F238E27FC236}">
              <a16:creationId xmlns:a16="http://schemas.microsoft.com/office/drawing/2014/main" id="{20575E4A-A74B-47EA-B962-7DD896CF6A14}"/>
            </a:ext>
          </a:extLst>
        </cdr:cNvPr>
        <cdr:cNvSpPr txBox="1"/>
      </cdr:nvSpPr>
      <cdr:spPr>
        <a:xfrm xmlns:a="http://schemas.openxmlformats.org/drawingml/2006/main">
          <a:off x="2945294" y="1961880"/>
          <a:ext cx="186524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400" dirty="0"/>
            <a:t>小倉</a:t>
          </a:r>
          <a:r>
            <a:rPr kumimoji="1" lang="en-US" altLang="ja-JP" sz="1400" dirty="0"/>
            <a:t>, (2008)</a:t>
          </a:r>
          <a:r>
            <a:rPr kumimoji="1" lang="ja-JP" altLang="en-US" sz="1400" dirty="0"/>
            <a:t>より作成</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248092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976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3376171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07139282-875C-4AA0-BB6C-E769CC6EA545}"/>
              </a:ext>
            </a:extLst>
          </p:cNvPr>
          <p:cNvCxnSpPr/>
          <p:nvPr userDrawn="1"/>
        </p:nvCxnSpPr>
        <p:spPr>
          <a:xfrm>
            <a:off x="193040" y="1275080"/>
            <a:ext cx="871728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234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77700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309001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292364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316099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230867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353343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345465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0D5FF1-FAD1-4950-BCA6-4C6A7F24473F}" type="datetimeFigureOut">
              <a:rPr kumimoji="1" lang="ja-JP" altLang="en-US" smtClean="0"/>
              <a:t>2020/6/13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312554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D5FF1-FAD1-4950-BCA6-4C6A7F24473F}" type="datetimeFigureOut">
              <a:rPr kumimoji="1" lang="ja-JP" altLang="en-US" smtClean="0"/>
              <a:t>2020/6/13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D9F29-B3AA-4C66-8D74-A922C3912ABE}" type="slidenum">
              <a:rPr kumimoji="1" lang="ja-JP" altLang="en-US" smtClean="0"/>
              <a:t>‹#›</a:t>
            </a:fld>
            <a:endParaRPr kumimoji="1" lang="ja-JP" altLang="en-US"/>
          </a:p>
        </p:txBody>
      </p:sp>
    </p:spTree>
    <p:extLst>
      <p:ext uri="{BB962C8B-B14F-4D97-AF65-F5344CB8AC3E}">
        <p14:creationId xmlns:p14="http://schemas.microsoft.com/office/powerpoint/2010/main" val="1044299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0.png"/><Relationship Id="rId9"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6.svg"/></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7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7.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0.png"/><Relationship Id="rId18" Type="http://schemas.microsoft.com/office/2007/relationships/hdphoto" Target="../media/hdphoto6.wdp"/><Relationship Id="rId3" Type="http://schemas.openxmlformats.org/officeDocument/2006/relationships/image" Target="../media/image1.png"/><Relationship Id="rId21" Type="http://schemas.microsoft.com/office/2007/relationships/hdphoto" Target="../media/hdphoto7.wdp"/><Relationship Id="rId7" Type="http://schemas.openxmlformats.org/officeDocument/2006/relationships/image" Target="../media/image4.png"/><Relationship Id="rId12" Type="http://schemas.openxmlformats.org/officeDocument/2006/relationships/image" Target="../media/image10.png"/><Relationship Id="rId17" Type="http://schemas.openxmlformats.org/officeDocument/2006/relationships/image" Target="../media/image94.png"/><Relationship Id="rId2" Type="http://schemas.openxmlformats.org/officeDocument/2006/relationships/image" Target="../media/image87.jpg"/><Relationship Id="rId16" Type="http://schemas.openxmlformats.org/officeDocument/2006/relationships/image" Target="../media/image93.png"/><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9.png"/><Relationship Id="rId24" Type="http://schemas.openxmlformats.org/officeDocument/2006/relationships/image" Target="../media/image99.png"/><Relationship Id="rId5" Type="http://schemas.openxmlformats.org/officeDocument/2006/relationships/image" Target="../media/image2.png"/><Relationship Id="rId15" Type="http://schemas.openxmlformats.org/officeDocument/2006/relationships/image" Target="../media/image92.png"/><Relationship Id="rId23" Type="http://schemas.openxmlformats.org/officeDocument/2006/relationships/image" Target="../media/image98.png"/><Relationship Id="rId10" Type="http://schemas.openxmlformats.org/officeDocument/2006/relationships/image" Target="../media/image88.png"/><Relationship Id="rId19" Type="http://schemas.openxmlformats.org/officeDocument/2006/relationships/image" Target="../media/image95.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91.png"/><Relationship Id="rId22"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3.xml"/><Relationship Id="rId7" Type="http://schemas.openxmlformats.org/officeDocument/2006/relationships/image" Target="../media/image10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1.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astroarts.co.jp/article/hl/a/10640_pluto"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idenwatch.com/seikagaku5-4/" TargetMode="External"/><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blog.miraikan.jst.go.jp/topics/20170414-1.html"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data.jma.go.jp/gmd/kaiyou/db/mar_env/knowledge/koyusui/yozonox.html" TargetMode="Externa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hyperlink" Target="https://www.jstage.jst.go.jp/article/nagare1982/24/4/24_4_443/_pdf" TargetMode="External"/><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3" Type="http://schemas.openxmlformats.org/officeDocument/2006/relationships/hyperlink" Target="https://www.data.jma.go.jp/gmd/kaiyou/db/mar_env/knowledge/koyusui/yozonox.html" TargetMode="External"/><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hyperlink" Target="https://www.eorc.jaxa.jp/earthview/2004/tp040108.html" TargetMode="External"/><Relationship Id="rId4" Type="http://schemas.openxmlformats.org/officeDocument/2006/relationships/image" Target="../media/image121.jfif"/></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hyperlink" Target="https://www.wakusei.jp/book/pp/2015/2015-4/2015-4-318.pdf"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www.nature.com/articles/s41598-017-14309-9" TargetMode="External"/><Relationship Id="rId2" Type="http://schemas.openxmlformats.org/officeDocument/2006/relationships/hyperlink" Target="https://www.jstage.jst.go.jp/article/jssej/39/2/39_114/_pdf" TargetMode="External"/><Relationship Id="rId1" Type="http://schemas.openxmlformats.org/officeDocument/2006/relationships/slideLayout" Target="../slideLayouts/slideLayout7.xml"/><Relationship Id="rId4" Type="http://schemas.openxmlformats.org/officeDocument/2006/relationships/hyperlink" Target="https://www.jstage.jst.go.jp/article/geosocabst/2015/0/2015_531/_pdf/-char/en"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hyperlink" Target="https://www.env.go.jp/policy/hakusyo/h08/10047.html" TargetMode="Externa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図 13" descr="夜空の星と惑星の絵&#10;&#10;自動的に生成された説明">
            <a:extLst>
              <a:ext uri="{FF2B5EF4-FFF2-40B4-BE49-F238E27FC236}">
                <a16:creationId xmlns:a16="http://schemas.microsoft.com/office/drawing/2014/main" id="{4968EF9C-CC2C-4C6C-8A0F-B99508E59CC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094" b="54792" l="74850" r="81750">
                        <a14:foregroundMark x1="76067" y1="46248" x2="76450" y2="45887"/>
                        <a14:backgroundMark x1="77050" y1="41736" x2="77050" y2="41962"/>
                        <a14:backgroundMark x1="77900" y1="42642" x2="77900" y2="42642"/>
                        <a14:backgroundMark x1="78600" y1="41509" x2="78600" y2="41509"/>
                        <a14:backgroundMark x1="78350" y1="41509" x2="79950" y2="42415"/>
                        <a14:backgroundMark x1="75000" y1="46792" x2="75000" y2="46792"/>
                        <a14:backgroundMark x1="74700" y1="46566" x2="74700" y2="46566"/>
                        <a14:backgroundMark x1="74700" y1="46113" x2="74550" y2="49585"/>
                      </a14:backgroundRemoval>
                    </a14:imgEffect>
                  </a14:imgLayer>
                </a14:imgProps>
              </a:ext>
              <a:ext uri="{28A0092B-C50C-407E-A947-70E740481C1C}">
                <a14:useLocalDpi xmlns:a14="http://schemas.microsoft.com/office/drawing/2010/main" val="0"/>
              </a:ext>
            </a:extLst>
          </a:blip>
          <a:srcRect l="74348" t="37148" r="17391" b="43164"/>
          <a:stretch/>
        </p:blipFill>
        <p:spPr>
          <a:xfrm>
            <a:off x="7852589" y="2763078"/>
            <a:ext cx="755375" cy="1192696"/>
          </a:xfrm>
          <a:prstGeom prst="rect">
            <a:avLst/>
          </a:prstGeom>
        </p:spPr>
      </p:pic>
      <p:sp>
        <p:nvSpPr>
          <p:cNvPr id="17" name="楕円 16">
            <a:extLst>
              <a:ext uri="{FF2B5EF4-FFF2-40B4-BE49-F238E27FC236}">
                <a16:creationId xmlns:a16="http://schemas.microsoft.com/office/drawing/2014/main" id="{6B44449F-3975-4B29-8FE7-7E57F44B3D4A}"/>
              </a:ext>
            </a:extLst>
          </p:cNvPr>
          <p:cNvSpPr/>
          <p:nvPr/>
        </p:nvSpPr>
        <p:spPr>
          <a:xfrm>
            <a:off x="7885722" y="2970868"/>
            <a:ext cx="543339" cy="862743"/>
          </a:xfrm>
          <a:prstGeom prst="ellipse">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7C3C43A-945F-41C7-ACDB-1D334970BE4D}"/>
              </a:ext>
            </a:extLst>
          </p:cNvPr>
          <p:cNvSpPr>
            <a:spLocks noGrp="1"/>
          </p:cNvSpPr>
          <p:nvPr>
            <p:ph type="ctrTitle"/>
          </p:nvPr>
        </p:nvSpPr>
        <p:spPr>
          <a:xfrm>
            <a:off x="2078934" y="2689159"/>
            <a:ext cx="4999383" cy="952293"/>
          </a:xfrm>
        </p:spPr>
        <p:txBody>
          <a:bodyPr>
            <a:normAutofit/>
          </a:bodyPr>
          <a:lstStyle/>
          <a:p>
            <a:r>
              <a:rPr kumimoji="1" lang="en-US" altLang="ja-JP" sz="4800" dirty="0">
                <a:solidFill>
                  <a:schemeClr val="bg1"/>
                </a:solidFill>
                <a:latin typeface="HGP創英角ﾎﾟｯﾌﾟ体" panose="040B0A00000000000000" pitchFamily="50" charset="-128"/>
                <a:ea typeface="HGP創英角ﾎﾟｯﾌﾟ体" panose="040B0A00000000000000" pitchFamily="50" charset="-128"/>
              </a:rPr>
              <a:t>Re : </a:t>
            </a:r>
            <a:r>
              <a:rPr kumimoji="1" lang="ja-JP" altLang="en-US" sz="4800" dirty="0">
                <a:solidFill>
                  <a:schemeClr val="bg1"/>
                </a:solidFill>
                <a:latin typeface="HGP創英角ﾎﾟｯﾌﾟ体" panose="040B0A00000000000000" pitchFamily="50" charset="-128"/>
                <a:ea typeface="HGP創英角ﾎﾟｯﾌﾟ体" panose="040B0A00000000000000" pitchFamily="50" charset="-128"/>
              </a:rPr>
              <a:t>生命の絵本</a:t>
            </a:r>
          </a:p>
        </p:txBody>
      </p:sp>
      <p:pic>
        <p:nvPicPr>
          <p:cNvPr id="7" name="図 6" descr="夜空の星と惑星の絵&#10;&#10;自動的に生成された説明">
            <a:extLst>
              <a:ext uri="{FF2B5EF4-FFF2-40B4-BE49-F238E27FC236}">
                <a16:creationId xmlns:a16="http://schemas.microsoft.com/office/drawing/2014/main" id="{EC060BEF-596E-49C3-97A2-32A7B93A8BA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36151" b="59396" l="1350" r="17350">
                        <a14:foregroundMark x1="2250" y1="44755" x2="2250" y2="44755"/>
                        <a14:foregroundMark x1="1400" y1="44302" x2="1400" y2="44302"/>
                        <a14:foregroundMark x1="9900" y1="36226" x2="9900" y2="36226"/>
                        <a14:foregroundMark x1="17350" y1="45434" x2="17350" y2="45434"/>
                        <a14:foregroundMark x1="9750" y1="59396" x2="9750" y2="59396"/>
                      </a14:backgroundRemoval>
                    </a14:imgEffect>
                  </a14:imgLayer>
                </a14:imgProps>
              </a:ext>
              <a:ext uri="{28A0092B-C50C-407E-A947-70E740481C1C}">
                <a14:useLocalDpi xmlns:a14="http://schemas.microsoft.com/office/drawing/2010/main" val="0"/>
              </a:ext>
            </a:extLst>
          </a:blip>
          <a:srcRect t="33648" r="81015" b="37695"/>
          <a:stretch/>
        </p:blipFill>
        <p:spPr>
          <a:xfrm>
            <a:off x="3005911" y="433882"/>
            <a:ext cx="1736035" cy="1736035"/>
          </a:xfrm>
          <a:prstGeom prst="rect">
            <a:avLst/>
          </a:prstGeom>
        </p:spPr>
      </p:pic>
      <p:pic>
        <p:nvPicPr>
          <p:cNvPr id="8" name="図 7" descr="夜空の星と惑星の絵&#10;&#10;自動的に生成された説明">
            <a:extLst>
              <a:ext uri="{FF2B5EF4-FFF2-40B4-BE49-F238E27FC236}">
                <a16:creationId xmlns:a16="http://schemas.microsoft.com/office/drawing/2014/main" id="{34417365-9D39-4EBE-9FF5-E39B86C78A8F}"/>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4257" b="52133" l="18855" r="23609"/>
                    </a14:imgEffect>
                  </a14:imgLayer>
                </a14:imgProps>
              </a:ext>
              <a:ext uri="{28A0092B-C50C-407E-A947-70E740481C1C}">
                <a14:useLocalDpi xmlns:a14="http://schemas.microsoft.com/office/drawing/2010/main" val="0"/>
              </a:ext>
            </a:extLst>
          </a:blip>
          <a:srcRect l="18261" t="43273" r="75797" b="46883"/>
          <a:stretch/>
        </p:blipFill>
        <p:spPr>
          <a:xfrm>
            <a:off x="1783080" y="1680287"/>
            <a:ext cx="543339" cy="596347"/>
          </a:xfrm>
          <a:prstGeom prst="rect">
            <a:avLst/>
          </a:prstGeom>
        </p:spPr>
      </p:pic>
      <p:pic>
        <p:nvPicPr>
          <p:cNvPr id="9" name="図 8" descr="夜空の星と惑星の絵&#10;&#10;自動的に生成された説明">
            <a:extLst>
              <a:ext uri="{FF2B5EF4-FFF2-40B4-BE49-F238E27FC236}">
                <a16:creationId xmlns:a16="http://schemas.microsoft.com/office/drawing/2014/main" id="{EED122DB-7F91-4587-8B93-C28A7608F54F}"/>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43472" b="52377" l="25950" r="31000">
                        <a14:foregroundMark x1="31000" y1="48075" x2="31000" y2="48075"/>
                        <a14:backgroundMark x1="29500" y1="44075" x2="29500" y2="44075"/>
                        <a14:backgroundMark x1="29500" y1="44075" x2="29500" y2="44075"/>
                        <a14:backgroundMark x1="29500" y1="44226" x2="29500" y2="44226"/>
                      </a14:backgroundRemoval>
                    </a14:imgEffect>
                  </a14:imgLayer>
                </a14:imgProps>
              </a:ext>
              <a:ext uri="{28A0092B-C50C-407E-A947-70E740481C1C}">
                <a14:useLocalDpi xmlns:a14="http://schemas.microsoft.com/office/drawing/2010/main" val="0"/>
              </a:ext>
            </a:extLst>
          </a:blip>
          <a:srcRect l="25362" t="42398" r="68406" b="46445"/>
          <a:stretch/>
        </p:blipFill>
        <p:spPr>
          <a:xfrm>
            <a:off x="708314" y="3091068"/>
            <a:ext cx="569844" cy="675862"/>
          </a:xfrm>
          <a:prstGeom prst="rect">
            <a:avLst/>
          </a:prstGeom>
        </p:spPr>
      </p:pic>
      <p:pic>
        <p:nvPicPr>
          <p:cNvPr id="10" name="図 9" descr="夜空の星と惑星の絵&#10;&#10;自動的に生成された説明">
            <a:extLst>
              <a:ext uri="{FF2B5EF4-FFF2-40B4-BE49-F238E27FC236}">
                <a16:creationId xmlns:a16="http://schemas.microsoft.com/office/drawing/2014/main" id="{CEDED92E-178E-47A5-B333-E18F77E64E23}"/>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42943" b="54642" l="31750" r="38600">
                        <a14:foregroundMark x1="31750" y1="48830" x2="31750" y2="48830"/>
                        <a14:foregroundMark x1="37550" y1="52151" x2="37550" y2="52151"/>
                        <a14:foregroundMark x1="36950" y1="52377" x2="36950" y2="52377"/>
                        <a14:foregroundMark x1="36950" y1="52755" x2="36950" y2="52755"/>
                        <a14:foregroundMark x1="37400" y1="52377" x2="37400" y2="52377"/>
                        <a14:foregroundMark x1="37250" y1="52604" x2="37250" y2="52604"/>
                        <a14:backgroundMark x1="37250" y1="52755" x2="37250" y2="52755"/>
                        <a14:backgroundMark x1="37400" y1="52604" x2="37400" y2="52604"/>
                        <a14:backgroundMark x1="37400" y1="52377" x2="37400" y2="52377"/>
                        <a14:backgroundMark x1="36950" y1="52755" x2="36950" y2="52755"/>
                      </a14:backgroundRemoval>
                    </a14:imgEffect>
                  </a14:imgLayer>
                </a14:imgProps>
              </a:ext>
              <a:ext uri="{28A0092B-C50C-407E-A947-70E740481C1C}">
                <a14:useLocalDpi xmlns:a14="http://schemas.microsoft.com/office/drawing/2010/main" val="0"/>
              </a:ext>
            </a:extLst>
          </a:blip>
          <a:srcRect l="31305" t="41523" r="60580" b="43820"/>
          <a:stretch/>
        </p:blipFill>
        <p:spPr>
          <a:xfrm>
            <a:off x="1696940" y="4495228"/>
            <a:ext cx="742121" cy="887896"/>
          </a:xfrm>
          <a:prstGeom prst="rect">
            <a:avLst/>
          </a:prstGeom>
        </p:spPr>
      </p:pic>
      <p:pic>
        <p:nvPicPr>
          <p:cNvPr id="11" name="図 10" descr="夜空の星と惑星の絵&#10;&#10;自動的に生成された説明">
            <a:extLst>
              <a:ext uri="{FF2B5EF4-FFF2-40B4-BE49-F238E27FC236}">
                <a16:creationId xmlns:a16="http://schemas.microsoft.com/office/drawing/2014/main" id="{7A99EC9C-3BE2-44AD-8A0D-E0539B359CDF}"/>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43382" b="53008" l="40087" r="46579"/>
                    </a14:imgEffect>
                  </a14:imgLayer>
                </a14:imgProps>
              </a:ext>
              <a:ext uri="{28A0092B-C50C-407E-A947-70E740481C1C}">
                <a14:useLocalDpi xmlns:a14="http://schemas.microsoft.com/office/drawing/2010/main" val="0"/>
              </a:ext>
            </a:extLst>
          </a:blip>
          <a:srcRect l="39275" t="42179" r="52609" b="45789"/>
          <a:stretch/>
        </p:blipFill>
        <p:spPr>
          <a:xfrm>
            <a:off x="3502867" y="5260552"/>
            <a:ext cx="742121" cy="728870"/>
          </a:xfrm>
          <a:prstGeom prst="rect">
            <a:avLst/>
          </a:prstGeom>
        </p:spPr>
      </p:pic>
      <p:pic>
        <p:nvPicPr>
          <p:cNvPr id="12" name="図 11" descr="夜空の星と惑星の絵&#10;&#10;自動的に生成された説明">
            <a:extLst>
              <a:ext uri="{FF2B5EF4-FFF2-40B4-BE49-F238E27FC236}">
                <a16:creationId xmlns:a16="http://schemas.microsoft.com/office/drawing/2014/main" id="{89A1F9A2-4337-4501-8D14-1DBB5B11391C}"/>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39774" b="56226" l="47850" r="59450">
                        <a14:foregroundMark x1="54050" y1="39849" x2="54050" y2="39849"/>
                        <a14:foregroundMark x1="47850" y1="47698" x2="47850" y2="47698"/>
                        <a14:foregroundMark x1="53900" y1="56226" x2="53900" y2="56226"/>
                        <a14:foregroundMark x1="59300" y1="47472" x2="59300" y2="47472"/>
                      </a14:backgroundRemoval>
                    </a14:imgEffect>
                  </a14:imgLayer>
                </a14:imgProps>
              </a:ext>
              <a:ext uri="{28A0092B-C50C-407E-A947-70E740481C1C}">
                <a14:useLocalDpi xmlns:a14="http://schemas.microsoft.com/office/drawing/2010/main" val="0"/>
              </a:ext>
            </a:extLst>
          </a:blip>
          <a:srcRect l="47102" t="38242" r="39130" b="42070"/>
          <a:stretch/>
        </p:blipFill>
        <p:spPr>
          <a:xfrm>
            <a:off x="4687468" y="5028639"/>
            <a:ext cx="1258957" cy="1192695"/>
          </a:xfrm>
          <a:prstGeom prst="rect">
            <a:avLst/>
          </a:prstGeom>
        </p:spPr>
      </p:pic>
      <p:pic>
        <p:nvPicPr>
          <p:cNvPr id="13" name="図 12" descr="夜空の星と惑星の絵&#10;&#10;自動的に生成された説明">
            <a:extLst>
              <a:ext uri="{FF2B5EF4-FFF2-40B4-BE49-F238E27FC236}">
                <a16:creationId xmlns:a16="http://schemas.microsoft.com/office/drawing/2014/main" id="{2BA13F70-53B8-4B02-8963-7CBD2678ACFF}"/>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39623" b="52906" l="61450" r="73750">
                        <a14:foregroundMark x1="73750" y1="44151" x2="73750" y2="44151"/>
                        <a14:foregroundMark x1="61450" y1="51170" x2="61450" y2="51170"/>
                      </a14:backgroundRemoval>
                    </a14:imgEffect>
                  </a14:imgLayer>
                </a14:imgProps>
              </a:ext>
              <a:ext uri="{28A0092B-C50C-407E-A947-70E740481C1C}">
                <a14:useLocalDpi xmlns:a14="http://schemas.microsoft.com/office/drawing/2010/main" val="0"/>
              </a:ext>
            </a:extLst>
          </a:blip>
          <a:srcRect l="60145" t="38023" r="25072" b="45351"/>
          <a:stretch/>
        </p:blipFill>
        <p:spPr>
          <a:xfrm>
            <a:off x="6388906" y="4253385"/>
            <a:ext cx="1351722" cy="1007167"/>
          </a:xfrm>
          <a:prstGeom prst="rect">
            <a:avLst/>
          </a:prstGeom>
        </p:spPr>
      </p:pic>
      <p:pic>
        <p:nvPicPr>
          <p:cNvPr id="15" name="図 14" descr="夜空の星と惑星の絵&#10;&#10;自動的に生成された説明">
            <a:extLst>
              <a:ext uri="{FF2B5EF4-FFF2-40B4-BE49-F238E27FC236}">
                <a16:creationId xmlns:a16="http://schemas.microsoft.com/office/drawing/2014/main" id="{6382377D-DB9C-4915-89C5-0906AF518911}"/>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41434" b="54717" l="92700" r="98600">
                        <a14:foregroundMark x1="98600" y1="48755" x2="98600" y2="48755"/>
                      </a14:backgroundRemoval>
                    </a14:imgEffect>
                  </a14:imgLayer>
                </a14:imgProps>
              </a:ext>
              <a:ext uri="{28A0092B-C50C-407E-A947-70E740481C1C}">
                <a14:useLocalDpi xmlns:a14="http://schemas.microsoft.com/office/drawing/2010/main" val="0"/>
              </a:ext>
            </a:extLst>
          </a:blip>
          <a:srcRect l="92029" t="39773" r="1159" b="43601"/>
          <a:stretch/>
        </p:blipFill>
        <p:spPr>
          <a:xfrm>
            <a:off x="6714866" y="1474876"/>
            <a:ext cx="622854" cy="1007167"/>
          </a:xfrm>
          <a:prstGeom prst="rect">
            <a:avLst/>
          </a:prstGeom>
        </p:spPr>
      </p:pic>
      <p:pic>
        <p:nvPicPr>
          <p:cNvPr id="16" name="図 15" descr="夜空の星と惑星の絵&#10;&#10;自動的に生成された説明">
            <a:extLst>
              <a:ext uri="{FF2B5EF4-FFF2-40B4-BE49-F238E27FC236}">
                <a16:creationId xmlns:a16="http://schemas.microsoft.com/office/drawing/2014/main" id="{475FF021-1B65-4C04-8173-81A0D8F7C327}"/>
              </a:ext>
            </a:extLst>
          </p:cNvPr>
          <p:cNvPicPr>
            <a:picLocks noChangeAspect="1"/>
          </p:cNvPicPr>
          <p:nvPr/>
        </p:nvPicPr>
        <p:blipFill rotWithShape="1">
          <a:blip r:embed="rId12">
            <a:extLst>
              <a:ext uri="{BEBA8EAE-BF5A-486C-A8C5-ECC9F3942E4B}">
                <a14:imgProps xmlns:a14="http://schemas.microsoft.com/office/drawing/2010/main">
                  <a14:imgLayer r:embed="rId3">
                    <a14:imgEffect>
                      <a14:backgroundRemoval t="42573" b="54473" l="85898" r="91348"/>
                    </a14:imgEffect>
                  </a14:imgLayer>
                </a14:imgProps>
              </a:ext>
              <a:ext uri="{28A0092B-C50C-407E-A947-70E740481C1C}">
                <a14:useLocalDpi xmlns:a14="http://schemas.microsoft.com/office/drawing/2010/main" val="0"/>
              </a:ext>
            </a:extLst>
          </a:blip>
          <a:srcRect l="85217" t="41086" r="7971" b="44039"/>
          <a:stretch/>
        </p:blipFill>
        <p:spPr>
          <a:xfrm>
            <a:off x="5025885" y="758562"/>
            <a:ext cx="622854" cy="901148"/>
          </a:xfrm>
          <a:prstGeom prst="rect">
            <a:avLst/>
          </a:prstGeom>
        </p:spPr>
      </p:pic>
    </p:spTree>
    <p:extLst>
      <p:ext uri="{BB962C8B-B14F-4D97-AF65-F5344CB8AC3E}">
        <p14:creationId xmlns:p14="http://schemas.microsoft.com/office/powerpoint/2010/main" val="3207831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F92BF84E-EAE4-4A43-B109-F0C6DCDB1945}"/>
              </a:ext>
            </a:extLst>
          </p:cNvPr>
          <p:cNvGraphicFramePr>
            <a:graphicFrameLocks/>
          </p:cNvGraphicFramePr>
          <p:nvPr>
            <p:extLst>
              <p:ext uri="{D42A27DB-BD31-4B8C-83A1-F6EECF244321}">
                <p14:modId xmlns:p14="http://schemas.microsoft.com/office/powerpoint/2010/main" val="2740974566"/>
              </p:ext>
            </p:extLst>
          </p:nvPr>
        </p:nvGraphicFramePr>
        <p:xfrm>
          <a:off x="4253948" y="2372682"/>
          <a:ext cx="5625548" cy="2269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D1236B03-AEF3-4507-BF1A-5A2B8F5526F1}"/>
              </a:ext>
            </a:extLst>
          </p:cNvPr>
          <p:cNvGraphicFramePr>
            <a:graphicFrameLocks/>
          </p:cNvGraphicFramePr>
          <p:nvPr>
            <p:extLst>
              <p:ext uri="{D42A27DB-BD31-4B8C-83A1-F6EECF244321}">
                <p14:modId xmlns:p14="http://schemas.microsoft.com/office/powerpoint/2010/main" val="1784136688"/>
              </p:ext>
            </p:extLst>
          </p:nvPr>
        </p:nvGraphicFramePr>
        <p:xfrm>
          <a:off x="4267199" y="5164941"/>
          <a:ext cx="4890053" cy="158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569D4368-4DB1-4546-B3FE-EB07353ED9DB}"/>
              </a:ext>
            </a:extLst>
          </p:cNvPr>
          <p:cNvSpPr txBox="1"/>
          <p:nvPr/>
        </p:nvSpPr>
        <p:spPr>
          <a:xfrm>
            <a:off x="0" y="-36000"/>
            <a:ext cx="8958470"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大切さを知ってもらう</a:t>
            </a:r>
          </a:p>
        </p:txBody>
      </p:sp>
      <p:sp>
        <p:nvSpPr>
          <p:cNvPr id="4" name="テキスト ボックス 3">
            <a:extLst>
              <a:ext uri="{FF2B5EF4-FFF2-40B4-BE49-F238E27FC236}">
                <a16:creationId xmlns:a16="http://schemas.microsoft.com/office/drawing/2014/main" id="{A60F4D22-F675-4311-867C-FDB920A4C3A6}"/>
              </a:ext>
            </a:extLst>
          </p:cNvPr>
          <p:cNvSpPr txBox="1"/>
          <p:nvPr/>
        </p:nvSpPr>
        <p:spPr>
          <a:xfrm>
            <a:off x="265043" y="2627511"/>
            <a:ext cx="4002156"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科学に関する全般的な興味・関心</a:t>
            </a:r>
          </a:p>
        </p:txBody>
      </p:sp>
      <p:sp>
        <p:nvSpPr>
          <p:cNvPr id="5" name="テキスト ボックス 4">
            <a:extLst>
              <a:ext uri="{FF2B5EF4-FFF2-40B4-BE49-F238E27FC236}">
                <a16:creationId xmlns:a16="http://schemas.microsoft.com/office/drawing/2014/main" id="{4528CEF9-140F-40A9-8D40-DE92E470BCCE}"/>
              </a:ext>
            </a:extLst>
          </p:cNvPr>
          <p:cNvSpPr txBox="1"/>
          <p:nvPr/>
        </p:nvSpPr>
        <p:spPr>
          <a:xfrm>
            <a:off x="79513" y="3280841"/>
            <a:ext cx="4359966"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理科学習に対する道具的な動機付け</a:t>
            </a:r>
          </a:p>
        </p:txBody>
      </p:sp>
      <p:sp>
        <p:nvSpPr>
          <p:cNvPr id="6" name="テキスト ボックス 5">
            <a:extLst>
              <a:ext uri="{FF2B5EF4-FFF2-40B4-BE49-F238E27FC236}">
                <a16:creationId xmlns:a16="http://schemas.microsoft.com/office/drawing/2014/main" id="{3E016FD6-E18F-4CBC-BEE9-4C2F09E71E04}"/>
              </a:ext>
            </a:extLst>
          </p:cNvPr>
          <p:cNvSpPr txBox="1"/>
          <p:nvPr/>
        </p:nvSpPr>
        <p:spPr>
          <a:xfrm>
            <a:off x="764817" y="3940829"/>
            <a:ext cx="3047999"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科学における自己効力感</a:t>
            </a:r>
          </a:p>
        </p:txBody>
      </p:sp>
      <p:sp>
        <p:nvSpPr>
          <p:cNvPr id="7" name="正方形/長方形 6">
            <a:extLst>
              <a:ext uri="{FF2B5EF4-FFF2-40B4-BE49-F238E27FC236}">
                <a16:creationId xmlns:a16="http://schemas.microsoft.com/office/drawing/2014/main" id="{7D47322F-F186-48BB-BAFA-CB66D17F90A0}"/>
              </a:ext>
            </a:extLst>
          </p:cNvPr>
          <p:cNvSpPr/>
          <p:nvPr/>
        </p:nvSpPr>
        <p:spPr>
          <a:xfrm>
            <a:off x="1250348" y="2267820"/>
            <a:ext cx="108000" cy="108000"/>
          </a:xfrm>
          <a:prstGeom prst="rect">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D5AEB48E-208B-4F93-B820-F20BDAFC9714}"/>
              </a:ext>
            </a:extLst>
          </p:cNvPr>
          <p:cNvSpPr/>
          <p:nvPr/>
        </p:nvSpPr>
        <p:spPr>
          <a:xfrm>
            <a:off x="4609774" y="2270366"/>
            <a:ext cx="108000" cy="108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122DD74-0352-4483-A7A2-011A8ED22AB0}"/>
              </a:ext>
            </a:extLst>
          </p:cNvPr>
          <p:cNvSpPr txBox="1"/>
          <p:nvPr/>
        </p:nvSpPr>
        <p:spPr>
          <a:xfrm>
            <a:off x="1436870" y="2123286"/>
            <a:ext cx="2923592"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肯定的な回答の割合</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1459250D-87D6-46C8-BEC5-4E70989DC519}"/>
              </a:ext>
            </a:extLst>
          </p:cNvPr>
          <p:cNvSpPr txBox="1"/>
          <p:nvPr/>
        </p:nvSpPr>
        <p:spPr>
          <a:xfrm>
            <a:off x="4783539" y="2112453"/>
            <a:ext cx="3923140"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肯定的ではない回答の割合</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20575E4A-A74B-47EA-B962-7DD896CF6A14}"/>
              </a:ext>
            </a:extLst>
          </p:cNvPr>
          <p:cNvSpPr txBox="1"/>
          <p:nvPr/>
        </p:nvSpPr>
        <p:spPr>
          <a:xfrm>
            <a:off x="5721656" y="6428713"/>
            <a:ext cx="3422344" cy="307777"/>
          </a:xfrm>
          <a:prstGeom prst="rect">
            <a:avLst/>
          </a:prstGeom>
          <a:noFill/>
        </p:spPr>
        <p:txBody>
          <a:bodyPr wrap="square" rtlCol="0">
            <a:spAutoFit/>
          </a:bodyPr>
          <a:lstStyle/>
          <a:p>
            <a:r>
              <a:rPr kumimoji="1" lang="ja-JP" altLang="en-US" sz="1400" dirty="0">
                <a:latin typeface="+mn-ea"/>
              </a:rPr>
              <a:t>長沼</a:t>
            </a:r>
            <a:r>
              <a:rPr kumimoji="1" lang="en-US" altLang="ja-JP" sz="1400" dirty="0">
                <a:latin typeface="+mn-ea"/>
              </a:rPr>
              <a:t>, </a:t>
            </a:r>
            <a:r>
              <a:rPr kumimoji="1" lang="en-US" altLang="ja-JP" sz="1400" dirty="0"/>
              <a:t>(2015)</a:t>
            </a:r>
            <a:r>
              <a:rPr kumimoji="1" lang="ja-JP" altLang="en-US" sz="1400" dirty="0">
                <a:latin typeface="+mn-ea"/>
              </a:rPr>
              <a:t>及び内閣府</a:t>
            </a:r>
            <a:r>
              <a:rPr kumimoji="1" lang="en-US" altLang="ja-JP" sz="1400" dirty="0">
                <a:latin typeface="+mn-ea"/>
              </a:rPr>
              <a:t>, </a:t>
            </a:r>
            <a:r>
              <a:rPr kumimoji="1" lang="en-US" altLang="ja-JP" sz="1400" dirty="0"/>
              <a:t>(2008)</a:t>
            </a:r>
            <a:r>
              <a:rPr kumimoji="1" lang="ja-JP" altLang="en-US" sz="1400" dirty="0">
                <a:latin typeface="+mn-ea"/>
              </a:rPr>
              <a:t>より作成</a:t>
            </a:r>
          </a:p>
        </p:txBody>
      </p:sp>
      <p:sp>
        <p:nvSpPr>
          <p:cNvPr id="13" name="テキスト ボックス 12">
            <a:extLst>
              <a:ext uri="{FF2B5EF4-FFF2-40B4-BE49-F238E27FC236}">
                <a16:creationId xmlns:a16="http://schemas.microsoft.com/office/drawing/2014/main" id="{68685846-056E-423E-8C24-7BE23FD298A8}"/>
              </a:ext>
            </a:extLst>
          </p:cNvPr>
          <p:cNvSpPr txBox="1"/>
          <p:nvPr/>
        </p:nvSpPr>
        <p:spPr>
          <a:xfrm>
            <a:off x="1066799" y="5352882"/>
            <a:ext cx="2398643"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理科が好きだった</a:t>
            </a:r>
          </a:p>
        </p:txBody>
      </p:sp>
      <p:sp>
        <p:nvSpPr>
          <p:cNvPr id="14" name="テキスト ボックス 13">
            <a:extLst>
              <a:ext uri="{FF2B5EF4-FFF2-40B4-BE49-F238E27FC236}">
                <a16:creationId xmlns:a16="http://schemas.microsoft.com/office/drawing/2014/main" id="{779240AD-B160-4254-B90A-A09EBB485748}"/>
              </a:ext>
            </a:extLst>
          </p:cNvPr>
          <p:cNvSpPr txBox="1"/>
          <p:nvPr/>
        </p:nvSpPr>
        <p:spPr>
          <a:xfrm>
            <a:off x="1066799" y="6089851"/>
            <a:ext cx="2398643"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理科が嫌いだった</a:t>
            </a:r>
            <a:endParaRPr kumimoji="1" lang="en-US" altLang="ja-JP" sz="2000" dirty="0">
              <a:latin typeface="ＭＳ ゴシック" panose="020B0609070205080204" pitchFamily="49" charset="-128"/>
              <a:ea typeface="ＭＳ ゴシック" panose="020B0609070205080204" pitchFamily="49" charset="-128"/>
            </a:endParaRPr>
          </a:p>
        </p:txBody>
      </p:sp>
      <p:sp>
        <p:nvSpPr>
          <p:cNvPr id="15" name="正方形/長方形 14">
            <a:extLst>
              <a:ext uri="{FF2B5EF4-FFF2-40B4-BE49-F238E27FC236}">
                <a16:creationId xmlns:a16="http://schemas.microsoft.com/office/drawing/2014/main" id="{58EE541B-0B9E-4FF9-8C22-375ED664C1A4}"/>
              </a:ext>
            </a:extLst>
          </p:cNvPr>
          <p:cNvSpPr/>
          <p:nvPr/>
        </p:nvSpPr>
        <p:spPr>
          <a:xfrm>
            <a:off x="1243968" y="5047994"/>
            <a:ext cx="108000" cy="108000"/>
          </a:xfrm>
          <a:prstGeom prst="rect">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6" name="正方形/長方形 15">
            <a:extLst>
              <a:ext uri="{FF2B5EF4-FFF2-40B4-BE49-F238E27FC236}">
                <a16:creationId xmlns:a16="http://schemas.microsoft.com/office/drawing/2014/main" id="{4516DAF5-6193-4741-BE45-C8C85F30E236}"/>
              </a:ext>
            </a:extLst>
          </p:cNvPr>
          <p:cNvSpPr/>
          <p:nvPr/>
        </p:nvSpPr>
        <p:spPr>
          <a:xfrm>
            <a:off x="4066437" y="5019361"/>
            <a:ext cx="108000" cy="108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94B5FF0B-8139-4C84-977B-5B8F0D0CFBD9}"/>
              </a:ext>
            </a:extLst>
          </p:cNvPr>
          <p:cNvSpPr txBox="1"/>
          <p:nvPr/>
        </p:nvSpPr>
        <p:spPr>
          <a:xfrm>
            <a:off x="1436870" y="4890044"/>
            <a:ext cx="2094337"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関心がある</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D373055D-F2DA-4D8B-AFA8-30FB9C6C8856}"/>
              </a:ext>
            </a:extLst>
          </p:cNvPr>
          <p:cNvSpPr txBox="1"/>
          <p:nvPr/>
        </p:nvSpPr>
        <p:spPr>
          <a:xfrm>
            <a:off x="4240202" y="4890044"/>
            <a:ext cx="3728998"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関心がない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or</a:t>
            </a:r>
            <a:r>
              <a:rPr kumimoji="1" lang="en-US" altLang="ja-JP" sz="20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分からない</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9" name="四角形: 角を丸くする 18">
            <a:extLst>
              <a:ext uri="{FF2B5EF4-FFF2-40B4-BE49-F238E27FC236}">
                <a16:creationId xmlns:a16="http://schemas.microsoft.com/office/drawing/2014/main" id="{DA1B9261-16F0-4CB6-8772-EBB7E04358E9}"/>
              </a:ext>
            </a:extLst>
          </p:cNvPr>
          <p:cNvSpPr/>
          <p:nvPr/>
        </p:nvSpPr>
        <p:spPr>
          <a:xfrm>
            <a:off x="956386" y="921783"/>
            <a:ext cx="7231228" cy="863253"/>
          </a:xfrm>
          <a:prstGeom prst="round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学ぶ際にも意義を意識する必要がある</a:t>
            </a:r>
          </a:p>
        </p:txBody>
      </p:sp>
    </p:spTree>
    <p:extLst>
      <p:ext uri="{BB962C8B-B14F-4D97-AF65-F5344CB8AC3E}">
        <p14:creationId xmlns:p14="http://schemas.microsoft.com/office/powerpoint/2010/main" val="349800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2" grpId="0">
        <p:bldAsOne/>
      </p:bldGraphic>
      <p:bldP spid="4" grpId="0"/>
      <p:bldP spid="5" grpId="0"/>
      <p:bldP spid="6" grpId="0"/>
      <p:bldP spid="7" grpId="0" animBg="1"/>
      <p:bldP spid="8" grpId="0" animBg="1"/>
      <p:bldP spid="9" grpId="0"/>
      <p:bldP spid="10" grpId="0"/>
      <p:bldP spid="11" grpId="0"/>
      <p:bldP spid="13" grpId="0"/>
      <p:bldP spid="14" grpId="0"/>
      <p:bldP spid="15" grpId="0" animBg="1"/>
      <p:bldP spid="16" grpId="0" animBg="1"/>
      <p:bldP spid="17" grpId="0"/>
      <p:bldP spid="18"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BCD4936-FE5F-47BE-966D-90724FF828FE}"/>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学んだ目的</a:t>
            </a:r>
            <a:r>
              <a:rPr kumimoji="1" lang="en-US" altLang="ja-JP" sz="4000" dirty="0">
                <a:latin typeface="HGSｺﾞｼｯｸE" panose="020B0900000000000000" pitchFamily="50" charset="-128"/>
                <a:ea typeface="HGSｺﾞｼｯｸE" panose="020B0900000000000000" pitchFamily="50" charset="-128"/>
              </a:rPr>
              <a:t>(</a:t>
            </a:r>
            <a:r>
              <a:rPr kumimoji="1" lang="ja-JP" altLang="en-US" sz="4000" dirty="0">
                <a:latin typeface="HGSｺﾞｼｯｸE" panose="020B0900000000000000" pitchFamily="50" charset="-128"/>
                <a:ea typeface="HGSｺﾞｼｯｸE" panose="020B0900000000000000" pitchFamily="50" charset="-128"/>
              </a:rPr>
              <a:t>意義</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sp>
        <p:nvSpPr>
          <p:cNvPr id="3" name="テキスト ボックス 2">
            <a:extLst>
              <a:ext uri="{FF2B5EF4-FFF2-40B4-BE49-F238E27FC236}">
                <a16:creationId xmlns:a16="http://schemas.microsoft.com/office/drawing/2014/main" id="{7DECFAAE-AF0C-4474-A323-7D771B7D4B4B}"/>
              </a:ext>
            </a:extLst>
          </p:cNvPr>
          <p:cNvSpPr txBox="1"/>
          <p:nvPr/>
        </p:nvSpPr>
        <p:spPr>
          <a:xfrm>
            <a:off x="848139" y="1511684"/>
            <a:ext cx="7447722" cy="646331"/>
          </a:xfrm>
          <a:prstGeom prst="rect">
            <a:avLst/>
          </a:prstGeom>
          <a:noFill/>
        </p:spPr>
        <p:txBody>
          <a:bodyPr wrap="square" rtlCol="0">
            <a:spAutoFit/>
          </a:bodyPr>
          <a:lstStyle/>
          <a:p>
            <a:pPr algn="ctr"/>
            <a:r>
              <a:rPr kumimoji="1" lang="ja-JP" altLang="en-US" sz="3600" dirty="0">
                <a:latin typeface="ＭＳ ゴシック" panose="020B0609070205080204" pitchFamily="49" charset="-128"/>
                <a:ea typeface="ＭＳ ゴシック" panose="020B0609070205080204" pitchFamily="49" charset="-128"/>
              </a:rPr>
              <a:t>なぜ太陽系について勉強したのか</a:t>
            </a:r>
          </a:p>
        </p:txBody>
      </p:sp>
      <p:sp>
        <p:nvSpPr>
          <p:cNvPr id="4" name="四角形: 角を丸くする 3">
            <a:extLst>
              <a:ext uri="{FF2B5EF4-FFF2-40B4-BE49-F238E27FC236}">
                <a16:creationId xmlns:a16="http://schemas.microsoft.com/office/drawing/2014/main" id="{0A49C381-261B-454E-8228-8A18860421B6}"/>
              </a:ext>
            </a:extLst>
          </p:cNvPr>
          <p:cNvSpPr/>
          <p:nvPr/>
        </p:nvSpPr>
        <p:spPr>
          <a:xfrm>
            <a:off x="1119809" y="4195826"/>
            <a:ext cx="6904382" cy="1089705"/>
          </a:xfrm>
          <a:prstGeom prst="roundRect">
            <a:avLst>
              <a:gd name="adj" fmla="val 9048"/>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kumimoji="1" lang="en-US" altLang="ja-JP" sz="3600" dirty="0">
                <a:latin typeface="ＭＳ ゴシック" panose="020B0609070205080204" pitchFamily="49" charset="-128"/>
                <a:ea typeface="ＭＳ ゴシック" panose="020B0609070205080204" pitchFamily="49" charset="-128"/>
              </a:rPr>
              <a:t>“</a:t>
            </a:r>
            <a:r>
              <a:rPr kumimoji="1" lang="ja-JP" altLang="en-US" sz="3600" dirty="0">
                <a:latin typeface="ＭＳ ゴシック" panose="020B0609070205080204" pitchFamily="49" charset="-128"/>
                <a:ea typeface="ＭＳ ゴシック" panose="020B0609070205080204" pitchFamily="49" charset="-128"/>
              </a:rPr>
              <a:t>生命</a:t>
            </a:r>
            <a:r>
              <a:rPr kumimoji="1" lang="en-US" altLang="ja-JP" sz="3600" dirty="0">
                <a:latin typeface="ＭＳ ゴシック" panose="020B0609070205080204" pitchFamily="49" charset="-128"/>
                <a:ea typeface="ＭＳ ゴシック" panose="020B0609070205080204" pitchFamily="49" charset="-128"/>
              </a:rPr>
              <a:t>”</a:t>
            </a:r>
            <a:r>
              <a:rPr kumimoji="1" lang="ja-JP" altLang="en-US" sz="3600" dirty="0">
                <a:latin typeface="ＭＳ ゴシック" panose="020B0609070205080204" pitchFamily="49" charset="-128"/>
                <a:ea typeface="ＭＳ ゴシック" panose="020B0609070205080204" pitchFamily="49" charset="-128"/>
              </a:rPr>
              <a:t>とは何か理解するため</a:t>
            </a:r>
          </a:p>
        </p:txBody>
      </p:sp>
      <p:sp>
        <p:nvSpPr>
          <p:cNvPr id="5" name="矢印: 下 4">
            <a:extLst>
              <a:ext uri="{FF2B5EF4-FFF2-40B4-BE49-F238E27FC236}">
                <a16:creationId xmlns:a16="http://schemas.microsoft.com/office/drawing/2014/main" id="{5B4AF271-76F9-464F-A482-7241F7E4D6DD}"/>
              </a:ext>
            </a:extLst>
          </p:cNvPr>
          <p:cNvSpPr/>
          <p:nvPr/>
        </p:nvSpPr>
        <p:spPr>
          <a:xfrm>
            <a:off x="4197626" y="2853755"/>
            <a:ext cx="748748" cy="646331"/>
          </a:xfrm>
          <a:prstGeom prst="downArrow">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67389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898A8C-6096-4C30-9696-B2B25CE77BEC}"/>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生命について</a:t>
            </a:r>
          </a:p>
        </p:txBody>
      </p:sp>
      <p:sp>
        <p:nvSpPr>
          <p:cNvPr id="3" name="テキスト ボックス 2">
            <a:extLst>
              <a:ext uri="{FF2B5EF4-FFF2-40B4-BE49-F238E27FC236}">
                <a16:creationId xmlns:a16="http://schemas.microsoft.com/office/drawing/2014/main" id="{620A4900-91C8-4791-AF3D-41DECD187795}"/>
              </a:ext>
            </a:extLst>
          </p:cNvPr>
          <p:cNvSpPr txBox="1"/>
          <p:nvPr/>
        </p:nvSpPr>
        <p:spPr>
          <a:xfrm>
            <a:off x="1765612" y="2144349"/>
            <a:ext cx="6347791" cy="2308324"/>
          </a:xfrm>
          <a:prstGeom prst="rect">
            <a:avLst/>
          </a:prstGeom>
          <a:noFill/>
        </p:spPr>
        <p:txBody>
          <a:bodyPr wrap="square" rtlCol="0">
            <a:spAutoFit/>
          </a:bodyPr>
          <a:lstStyle/>
          <a:p>
            <a:pPr marL="342900" indent="-342900">
              <a:buFont typeface="+mj-lt"/>
              <a:buAutoNum type="arabicPeriod"/>
            </a:pPr>
            <a:r>
              <a:rPr kumimoji="1" lang="ja-JP" altLang="en-US" sz="3600" dirty="0">
                <a:latin typeface="ＭＳ ゴシック" panose="020B0609070205080204" pitchFamily="49" charset="-128"/>
                <a:ea typeface="ＭＳ ゴシック" panose="020B0609070205080204" pitchFamily="49" charset="-128"/>
              </a:rPr>
              <a:t>地球での生命について</a:t>
            </a:r>
            <a:endParaRPr kumimoji="1" lang="en-US" altLang="ja-JP" sz="3600" dirty="0">
              <a:latin typeface="ＭＳ ゴシック" panose="020B0609070205080204" pitchFamily="49" charset="-128"/>
              <a:ea typeface="ＭＳ ゴシック" panose="020B0609070205080204" pitchFamily="49" charset="-128"/>
            </a:endParaRPr>
          </a:p>
          <a:p>
            <a:pPr marL="342900" indent="-342900">
              <a:buFont typeface="+mj-lt"/>
              <a:buAutoNum type="arabicPeriod"/>
            </a:pPr>
            <a:endParaRPr kumimoji="1" lang="en-US" altLang="ja-JP" sz="3600" dirty="0">
              <a:solidFill>
                <a:schemeClr val="bg1"/>
              </a:solidFill>
              <a:latin typeface="ＭＳ ゴシック" panose="020B0609070205080204" pitchFamily="49" charset="-128"/>
              <a:ea typeface="ＭＳ ゴシック" panose="020B0609070205080204" pitchFamily="49" charset="-128"/>
            </a:endParaRPr>
          </a:p>
          <a:p>
            <a:pPr marL="342900" indent="-342900">
              <a:buFont typeface="+mj-lt"/>
              <a:buAutoNum type="arabicPeriod"/>
            </a:pPr>
            <a:endParaRPr kumimoji="1" lang="en-US" altLang="ja-JP" sz="3600" dirty="0">
              <a:solidFill>
                <a:schemeClr val="bg1"/>
              </a:solidFill>
              <a:latin typeface="ＭＳ ゴシック" panose="020B0609070205080204" pitchFamily="49" charset="-128"/>
              <a:ea typeface="ＭＳ ゴシック" panose="020B0609070205080204" pitchFamily="49" charset="-128"/>
            </a:endParaRPr>
          </a:p>
          <a:p>
            <a:pPr marL="342900" indent="-342900">
              <a:buFont typeface="+mj-lt"/>
              <a:buAutoNum type="arabicPeriod"/>
            </a:pPr>
            <a:r>
              <a:rPr kumimoji="1" lang="ja-JP" altLang="en-US" sz="3600" dirty="0">
                <a:latin typeface="ＭＳ ゴシック" panose="020B0609070205080204" pitchFamily="49" charset="-128"/>
                <a:ea typeface="ＭＳ ゴシック" panose="020B0609070205080204" pitchFamily="49" charset="-128"/>
              </a:rPr>
              <a:t>地球以外の生命について</a:t>
            </a:r>
          </a:p>
        </p:txBody>
      </p:sp>
    </p:spTree>
    <p:extLst>
      <p:ext uri="{BB962C8B-B14F-4D97-AF65-F5344CB8AC3E}">
        <p14:creationId xmlns:p14="http://schemas.microsoft.com/office/powerpoint/2010/main" val="15605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図 59" descr="傘, 挿絵 が含まれている画像&#10;&#10;自動的に生成された説明">
            <a:extLst>
              <a:ext uri="{FF2B5EF4-FFF2-40B4-BE49-F238E27FC236}">
                <a16:creationId xmlns:a16="http://schemas.microsoft.com/office/drawing/2014/main" id="{B66BEDBF-31DD-4900-81D8-7101D2640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307">
            <a:off x="776889" y="3707033"/>
            <a:ext cx="3247212" cy="3247212"/>
          </a:xfrm>
          <a:prstGeom prst="rect">
            <a:avLst/>
          </a:prstGeom>
        </p:spPr>
      </p:pic>
      <p:sp>
        <p:nvSpPr>
          <p:cNvPr id="2" name="テキスト ボックス 1">
            <a:extLst>
              <a:ext uri="{FF2B5EF4-FFF2-40B4-BE49-F238E27FC236}">
                <a16:creationId xmlns:a16="http://schemas.microsoft.com/office/drawing/2014/main" id="{38C55263-D2E2-4DFF-97C5-6958B9682933}"/>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地球型生命の定義</a:t>
            </a:r>
          </a:p>
        </p:txBody>
      </p:sp>
      <p:sp>
        <p:nvSpPr>
          <p:cNvPr id="7" name="テキスト ボックス 6">
            <a:extLst>
              <a:ext uri="{FF2B5EF4-FFF2-40B4-BE49-F238E27FC236}">
                <a16:creationId xmlns:a16="http://schemas.microsoft.com/office/drawing/2014/main" id="{AEE4CEC3-948C-4FAF-8EC4-AF123BBD4974}"/>
              </a:ext>
            </a:extLst>
          </p:cNvPr>
          <p:cNvSpPr txBox="1"/>
          <p:nvPr/>
        </p:nvSpPr>
        <p:spPr>
          <a:xfrm>
            <a:off x="770384" y="3291354"/>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境界を持つこと</a:t>
            </a:r>
          </a:p>
        </p:txBody>
      </p:sp>
      <p:sp>
        <p:nvSpPr>
          <p:cNvPr id="8" name="正方形/長方形 7">
            <a:extLst>
              <a:ext uri="{FF2B5EF4-FFF2-40B4-BE49-F238E27FC236}">
                <a16:creationId xmlns:a16="http://schemas.microsoft.com/office/drawing/2014/main" id="{49163432-0486-4EF3-823D-A78FF896749A}"/>
              </a:ext>
            </a:extLst>
          </p:cNvPr>
          <p:cNvSpPr/>
          <p:nvPr/>
        </p:nvSpPr>
        <p:spPr>
          <a:xfrm>
            <a:off x="0" y="666000"/>
            <a:ext cx="4572000" cy="31063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17DE392E-B72B-4721-B4A1-72A2D2EC7987}"/>
              </a:ext>
            </a:extLst>
          </p:cNvPr>
          <p:cNvSpPr/>
          <p:nvPr/>
        </p:nvSpPr>
        <p:spPr>
          <a:xfrm>
            <a:off x="-3516" y="3765600"/>
            <a:ext cx="4572000" cy="30924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10" name="正方形/長方形 9">
            <a:extLst>
              <a:ext uri="{FF2B5EF4-FFF2-40B4-BE49-F238E27FC236}">
                <a16:creationId xmlns:a16="http://schemas.microsoft.com/office/drawing/2014/main" id="{0A142F62-3392-4B5F-9C9D-485AEE06A9CE}"/>
              </a:ext>
            </a:extLst>
          </p:cNvPr>
          <p:cNvSpPr/>
          <p:nvPr/>
        </p:nvSpPr>
        <p:spPr>
          <a:xfrm>
            <a:off x="4572000" y="666000"/>
            <a:ext cx="4572000" cy="310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E6B7E3-733B-46A3-84EC-01A61A9246CD}"/>
              </a:ext>
            </a:extLst>
          </p:cNvPr>
          <p:cNvSpPr/>
          <p:nvPr/>
        </p:nvSpPr>
        <p:spPr>
          <a:xfrm>
            <a:off x="4572000" y="3766465"/>
            <a:ext cx="4572000" cy="3096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12" name="テキスト ボックス 11">
            <a:extLst>
              <a:ext uri="{FF2B5EF4-FFF2-40B4-BE49-F238E27FC236}">
                <a16:creationId xmlns:a16="http://schemas.microsoft.com/office/drawing/2014/main" id="{497F208E-1810-40E1-882A-5D11AED30A93}"/>
              </a:ext>
            </a:extLst>
          </p:cNvPr>
          <p:cNvSpPr txBox="1"/>
          <p:nvPr/>
        </p:nvSpPr>
        <p:spPr>
          <a:xfrm>
            <a:off x="5338868" y="3297134"/>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複製すること</a:t>
            </a:r>
          </a:p>
        </p:txBody>
      </p:sp>
      <p:sp>
        <p:nvSpPr>
          <p:cNvPr id="13" name="テキスト ボックス 12">
            <a:extLst>
              <a:ext uri="{FF2B5EF4-FFF2-40B4-BE49-F238E27FC236}">
                <a16:creationId xmlns:a16="http://schemas.microsoft.com/office/drawing/2014/main" id="{A6EBFF71-40B5-4D24-BA04-AA80B4DC0850}"/>
              </a:ext>
            </a:extLst>
          </p:cNvPr>
          <p:cNvSpPr txBox="1"/>
          <p:nvPr/>
        </p:nvSpPr>
        <p:spPr>
          <a:xfrm>
            <a:off x="833620" y="6376969"/>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代謝すること</a:t>
            </a:r>
          </a:p>
        </p:txBody>
      </p:sp>
      <p:sp>
        <p:nvSpPr>
          <p:cNvPr id="14" name="テキスト ボックス 13">
            <a:extLst>
              <a:ext uri="{FF2B5EF4-FFF2-40B4-BE49-F238E27FC236}">
                <a16:creationId xmlns:a16="http://schemas.microsoft.com/office/drawing/2014/main" id="{72311E28-970A-4DB1-BD3B-4F768F579C8B}"/>
              </a:ext>
            </a:extLst>
          </p:cNvPr>
          <p:cNvSpPr txBox="1"/>
          <p:nvPr/>
        </p:nvSpPr>
        <p:spPr>
          <a:xfrm>
            <a:off x="5338868" y="6376969"/>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進化すること</a:t>
            </a:r>
          </a:p>
        </p:txBody>
      </p:sp>
      <p:sp>
        <p:nvSpPr>
          <p:cNvPr id="17" name="楕円 16">
            <a:extLst>
              <a:ext uri="{FF2B5EF4-FFF2-40B4-BE49-F238E27FC236}">
                <a16:creationId xmlns:a16="http://schemas.microsoft.com/office/drawing/2014/main" id="{18D50CF9-DD69-476E-B61E-0614FDA407FB}"/>
              </a:ext>
            </a:extLst>
          </p:cNvPr>
          <p:cNvSpPr/>
          <p:nvPr/>
        </p:nvSpPr>
        <p:spPr>
          <a:xfrm>
            <a:off x="5004477" y="1724035"/>
            <a:ext cx="1368000" cy="86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C7133476-DAFF-46C2-88BE-5310BDF99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5326495" y="1674239"/>
            <a:ext cx="723964" cy="723964"/>
          </a:xfrm>
          <a:prstGeom prst="rect">
            <a:avLst/>
          </a:prstGeom>
        </p:spPr>
      </p:pic>
      <p:pic>
        <p:nvPicPr>
          <p:cNvPr id="40" name="図 39">
            <a:extLst>
              <a:ext uri="{FF2B5EF4-FFF2-40B4-BE49-F238E27FC236}">
                <a16:creationId xmlns:a16="http://schemas.microsoft.com/office/drawing/2014/main" id="{F241D453-84E3-4DAE-AED6-E1E40A157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5326494" y="1929335"/>
            <a:ext cx="723964" cy="723964"/>
          </a:xfrm>
          <a:prstGeom prst="rect">
            <a:avLst/>
          </a:prstGeom>
        </p:spPr>
      </p:pic>
      <p:sp>
        <p:nvSpPr>
          <p:cNvPr id="41" name="楕円 40">
            <a:extLst>
              <a:ext uri="{FF2B5EF4-FFF2-40B4-BE49-F238E27FC236}">
                <a16:creationId xmlns:a16="http://schemas.microsoft.com/office/drawing/2014/main" id="{8C42284F-E253-4A69-B540-4067480825F3}"/>
              </a:ext>
            </a:extLst>
          </p:cNvPr>
          <p:cNvSpPr/>
          <p:nvPr/>
        </p:nvSpPr>
        <p:spPr>
          <a:xfrm>
            <a:off x="7343524" y="958448"/>
            <a:ext cx="1368000" cy="86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2" name="図 41">
            <a:extLst>
              <a:ext uri="{FF2B5EF4-FFF2-40B4-BE49-F238E27FC236}">
                <a16:creationId xmlns:a16="http://schemas.microsoft.com/office/drawing/2014/main" id="{6AAA099A-9BAE-4A85-8948-0AE91A354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7665542" y="908652"/>
            <a:ext cx="723964" cy="723964"/>
          </a:xfrm>
          <a:prstGeom prst="rect">
            <a:avLst/>
          </a:prstGeom>
        </p:spPr>
      </p:pic>
      <p:pic>
        <p:nvPicPr>
          <p:cNvPr id="43" name="図 42">
            <a:extLst>
              <a:ext uri="{FF2B5EF4-FFF2-40B4-BE49-F238E27FC236}">
                <a16:creationId xmlns:a16="http://schemas.microsoft.com/office/drawing/2014/main" id="{50FC3366-519E-443F-AA69-14E2693B4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7665541" y="1163748"/>
            <a:ext cx="723964" cy="723964"/>
          </a:xfrm>
          <a:prstGeom prst="rect">
            <a:avLst/>
          </a:prstGeom>
        </p:spPr>
      </p:pic>
      <p:sp>
        <p:nvSpPr>
          <p:cNvPr id="44" name="楕円 43">
            <a:extLst>
              <a:ext uri="{FF2B5EF4-FFF2-40B4-BE49-F238E27FC236}">
                <a16:creationId xmlns:a16="http://schemas.microsoft.com/office/drawing/2014/main" id="{3AE6BB1A-2151-4438-A233-C404F6A7193A}"/>
              </a:ext>
            </a:extLst>
          </p:cNvPr>
          <p:cNvSpPr/>
          <p:nvPr/>
        </p:nvSpPr>
        <p:spPr>
          <a:xfrm>
            <a:off x="7343524" y="2331105"/>
            <a:ext cx="1368000" cy="864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B34130BA-09E3-4362-94D6-98C83CB11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7665542" y="2281309"/>
            <a:ext cx="723964" cy="723964"/>
          </a:xfrm>
          <a:prstGeom prst="rect">
            <a:avLst/>
          </a:prstGeom>
        </p:spPr>
      </p:pic>
      <p:pic>
        <p:nvPicPr>
          <p:cNvPr id="46" name="図 45">
            <a:extLst>
              <a:ext uri="{FF2B5EF4-FFF2-40B4-BE49-F238E27FC236}">
                <a16:creationId xmlns:a16="http://schemas.microsoft.com/office/drawing/2014/main" id="{7A4DF09D-2719-4CD0-ACE5-493440397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7665541" y="2536405"/>
            <a:ext cx="723964" cy="723964"/>
          </a:xfrm>
          <a:prstGeom prst="rect">
            <a:avLst/>
          </a:prstGeom>
        </p:spPr>
      </p:pic>
      <p:sp>
        <p:nvSpPr>
          <p:cNvPr id="47" name="矢印: 右 46">
            <a:extLst>
              <a:ext uri="{FF2B5EF4-FFF2-40B4-BE49-F238E27FC236}">
                <a16:creationId xmlns:a16="http://schemas.microsoft.com/office/drawing/2014/main" id="{C8DE5A58-A973-46DD-BB11-C3B7F3652F26}"/>
              </a:ext>
            </a:extLst>
          </p:cNvPr>
          <p:cNvSpPr/>
          <p:nvPr/>
        </p:nvSpPr>
        <p:spPr>
          <a:xfrm rot="19612632">
            <a:off x="6652592" y="1478619"/>
            <a:ext cx="410817" cy="422042"/>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矢印: 右 47">
            <a:extLst>
              <a:ext uri="{FF2B5EF4-FFF2-40B4-BE49-F238E27FC236}">
                <a16:creationId xmlns:a16="http://schemas.microsoft.com/office/drawing/2014/main" id="{B9B8A37E-6CAC-41F7-AD98-5D7885DC542D}"/>
              </a:ext>
            </a:extLst>
          </p:cNvPr>
          <p:cNvSpPr/>
          <p:nvPr/>
        </p:nvSpPr>
        <p:spPr>
          <a:xfrm rot="1987368" flipV="1">
            <a:off x="6673286" y="2426852"/>
            <a:ext cx="410817" cy="422042"/>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F3C422A7-1C4B-47DB-ACC0-CE89482D1F45}"/>
              </a:ext>
            </a:extLst>
          </p:cNvPr>
          <p:cNvSpPr/>
          <p:nvPr/>
        </p:nvSpPr>
        <p:spPr>
          <a:xfrm>
            <a:off x="331305" y="4041913"/>
            <a:ext cx="291546" cy="2802835"/>
          </a:xfrm>
          <a:prstGeom prst="rect">
            <a:avLst/>
          </a:prstGeom>
          <a:solidFill>
            <a:srgbClr val="00B008"/>
          </a:solidFill>
          <a:ln>
            <a:solidFill>
              <a:srgbClr val="00B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D2BC40C-8E6F-4A62-9CF1-CBAB9DF5D501}"/>
                  </a:ext>
                </a:extLst>
              </p:cNvPr>
              <p:cNvSpPr txBox="1"/>
              <p:nvPr/>
            </p:nvSpPr>
            <p:spPr>
              <a:xfrm>
                <a:off x="833620" y="4069566"/>
                <a:ext cx="5987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m:rPr>
                              <m:sty m:val="p"/>
                            </m:rPr>
                            <a:rPr kumimoji="1" lang="en-US" altLang="ja-JP" sz="2400" b="0" i="0" smtClean="0">
                              <a:latin typeface="Cambria Math" panose="02040503050406030204" pitchFamily="18" charset="0"/>
                            </a:rPr>
                            <m:t>CO</m:t>
                          </m:r>
                        </m:e>
                        <m:sub>
                          <m:r>
                            <a:rPr kumimoji="1" lang="en-US" altLang="ja-JP" sz="2400" b="0" i="0" smtClean="0">
                              <a:latin typeface="Cambria Math" panose="02040503050406030204" pitchFamily="18" charset="0"/>
                            </a:rPr>
                            <m:t>2</m:t>
                          </m:r>
                        </m:sub>
                      </m:sSub>
                    </m:oMath>
                  </m:oMathPara>
                </a14:m>
                <a:endParaRPr kumimoji="1" lang="ja-JP" altLang="en-US" sz="2400" dirty="0">
                  <a:latin typeface="Times New Roman" panose="02020603050405020304" pitchFamily="18" charset="0"/>
                  <a:ea typeface="HGSｺﾞｼｯｸE" panose="020B0900000000000000" pitchFamily="50" charset="-128"/>
                  <a:cs typeface="Times New Roman" panose="02020603050405020304" pitchFamily="18" charset="0"/>
                </a:endParaRPr>
              </a:p>
            </p:txBody>
          </p:sp>
        </mc:Choice>
        <mc:Fallback xmlns="">
          <p:sp>
            <p:nvSpPr>
              <p:cNvPr id="61" name="テキスト ボックス 60">
                <a:extLst>
                  <a:ext uri="{FF2B5EF4-FFF2-40B4-BE49-F238E27FC236}">
                    <a16:creationId xmlns:a16="http://schemas.microsoft.com/office/drawing/2014/main" id="{0D2BC40C-8E6F-4A62-9CF1-CBAB9DF5D501}"/>
                  </a:ext>
                </a:extLst>
              </p:cNvPr>
              <p:cNvSpPr txBox="1">
                <a:spLocks noRot="1" noChangeAspect="1" noMove="1" noResize="1" noEditPoints="1" noAdjustHandles="1" noChangeArrowheads="1" noChangeShapeType="1" noTextEdit="1"/>
              </p:cNvSpPr>
              <p:nvPr/>
            </p:nvSpPr>
            <p:spPr>
              <a:xfrm>
                <a:off x="833620" y="4069566"/>
                <a:ext cx="598754" cy="369332"/>
              </a:xfrm>
              <a:prstGeom prst="rect">
                <a:avLst/>
              </a:prstGeom>
              <a:blipFill>
                <a:blip r:embed="rId4"/>
                <a:stretch>
                  <a:fillRect l="-11224" r="-3061" b="-16667"/>
                </a:stretch>
              </a:blipFill>
            </p:spPr>
            <p:txBody>
              <a:bodyPr/>
              <a:lstStyle/>
              <a:p>
                <a:r>
                  <a:rPr lang="ja-JP" altLang="en-US">
                    <a:noFill/>
                  </a:rPr>
                  <a:t> </a:t>
                </a:r>
              </a:p>
            </p:txBody>
          </p:sp>
        </mc:Fallback>
      </mc:AlternateContent>
      <p:cxnSp>
        <p:nvCxnSpPr>
          <p:cNvPr id="63" name="直線矢印コネクタ 62">
            <a:extLst>
              <a:ext uri="{FF2B5EF4-FFF2-40B4-BE49-F238E27FC236}">
                <a16:creationId xmlns:a16="http://schemas.microsoft.com/office/drawing/2014/main" id="{4F20D27F-7731-436A-BBE8-636ADA25912B}"/>
              </a:ext>
            </a:extLst>
          </p:cNvPr>
          <p:cNvCxnSpPr>
            <a:cxnSpLocks/>
          </p:cNvCxnSpPr>
          <p:nvPr/>
        </p:nvCxnSpPr>
        <p:spPr>
          <a:xfrm>
            <a:off x="1261488" y="4481087"/>
            <a:ext cx="564305" cy="4719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A7B03EF4-DFF0-41A3-A42E-42DE06BF74EF}"/>
                  </a:ext>
                </a:extLst>
              </p:cNvPr>
              <p:cNvSpPr txBox="1"/>
              <p:nvPr/>
            </p:nvSpPr>
            <p:spPr>
              <a:xfrm>
                <a:off x="622851" y="5994385"/>
                <a:ext cx="6315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m:rPr>
                              <m:sty m:val="p"/>
                            </m:rPr>
                            <a:rPr kumimoji="1" lang="en-US" altLang="ja-JP" sz="2400" b="0" i="0" smtClean="0">
                              <a:latin typeface="Cambria Math" panose="02040503050406030204" pitchFamily="18" charset="0"/>
                            </a:rPr>
                            <m:t>H</m:t>
                          </m:r>
                        </m:e>
                        <m:sub>
                          <m:r>
                            <a:rPr kumimoji="1" lang="en-US" altLang="ja-JP" sz="2400" b="0" i="0" smtClean="0">
                              <a:latin typeface="Cambria Math" panose="02040503050406030204" pitchFamily="18" charset="0"/>
                            </a:rPr>
                            <m:t>2</m:t>
                          </m:r>
                        </m:sub>
                      </m:sSub>
                      <m:r>
                        <m:rPr>
                          <m:sty m:val="p"/>
                        </m:rPr>
                        <a:rPr kumimoji="1" lang="en-US" altLang="ja-JP" sz="2400" b="0" i="0" smtClean="0">
                          <a:latin typeface="Cambria Math" panose="02040503050406030204" pitchFamily="18" charset="0"/>
                        </a:rPr>
                        <m:t>O</m:t>
                      </m:r>
                    </m:oMath>
                  </m:oMathPara>
                </a14:m>
                <a:endParaRPr kumimoji="1" lang="ja-JP" altLang="en-US" sz="2400" dirty="0">
                  <a:latin typeface="Times New Roman" panose="02020603050405020304" pitchFamily="18" charset="0"/>
                  <a:ea typeface="HGSｺﾞｼｯｸE" panose="020B0900000000000000" pitchFamily="50" charset="-128"/>
                  <a:cs typeface="Times New Roman" panose="02020603050405020304" pitchFamily="18" charset="0"/>
                </a:endParaRPr>
              </a:p>
            </p:txBody>
          </p:sp>
        </mc:Choice>
        <mc:Fallback xmlns="">
          <p:sp>
            <p:nvSpPr>
              <p:cNvPr id="65" name="テキスト ボックス 64">
                <a:extLst>
                  <a:ext uri="{FF2B5EF4-FFF2-40B4-BE49-F238E27FC236}">
                    <a16:creationId xmlns:a16="http://schemas.microsoft.com/office/drawing/2014/main" id="{A7B03EF4-DFF0-41A3-A42E-42DE06BF74EF}"/>
                  </a:ext>
                </a:extLst>
              </p:cNvPr>
              <p:cNvSpPr txBox="1">
                <a:spLocks noRot="1" noChangeAspect="1" noMove="1" noResize="1" noEditPoints="1" noAdjustHandles="1" noChangeArrowheads="1" noChangeShapeType="1" noTextEdit="1"/>
              </p:cNvSpPr>
              <p:nvPr/>
            </p:nvSpPr>
            <p:spPr>
              <a:xfrm>
                <a:off x="622851" y="5994385"/>
                <a:ext cx="631520" cy="369332"/>
              </a:xfrm>
              <a:prstGeom prst="rect">
                <a:avLst/>
              </a:prstGeom>
              <a:blipFill>
                <a:blip r:embed="rId5"/>
                <a:stretch>
                  <a:fillRect l="-9615" r="-10577" b="-14754"/>
                </a:stretch>
              </a:blipFill>
            </p:spPr>
            <p:txBody>
              <a:bodyPr/>
              <a:lstStyle/>
              <a:p>
                <a:r>
                  <a:rPr lang="ja-JP" altLang="en-US">
                    <a:noFill/>
                  </a:rPr>
                  <a:t> </a:t>
                </a:r>
              </a:p>
            </p:txBody>
          </p:sp>
        </mc:Fallback>
      </mc:AlternateContent>
      <p:sp>
        <p:nvSpPr>
          <p:cNvPr id="66" name="正方形/長方形 65">
            <a:extLst>
              <a:ext uri="{FF2B5EF4-FFF2-40B4-BE49-F238E27FC236}">
                <a16:creationId xmlns:a16="http://schemas.microsoft.com/office/drawing/2014/main" id="{B1ADD816-5363-4471-AF2F-CDD63E00070C}"/>
              </a:ext>
            </a:extLst>
          </p:cNvPr>
          <p:cNvSpPr/>
          <p:nvPr/>
        </p:nvSpPr>
        <p:spPr>
          <a:xfrm flipH="1">
            <a:off x="500417" y="4048539"/>
            <a:ext cx="72000" cy="280283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7" name="直線矢印コネクタ 66">
            <a:extLst>
              <a:ext uri="{FF2B5EF4-FFF2-40B4-BE49-F238E27FC236}">
                <a16:creationId xmlns:a16="http://schemas.microsoft.com/office/drawing/2014/main" id="{90C8A421-3994-4798-841F-11D2B4F9C318}"/>
              </a:ext>
            </a:extLst>
          </p:cNvPr>
          <p:cNvCxnSpPr>
            <a:cxnSpLocks/>
          </p:cNvCxnSpPr>
          <p:nvPr/>
        </p:nvCxnSpPr>
        <p:spPr>
          <a:xfrm flipV="1">
            <a:off x="575566" y="5427278"/>
            <a:ext cx="750917" cy="5307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A0615E64-9B3D-4F6C-9663-5C0D13BF1C28}"/>
              </a:ext>
            </a:extLst>
          </p:cNvPr>
          <p:cNvCxnSpPr>
            <a:cxnSpLocks/>
          </p:cNvCxnSpPr>
          <p:nvPr/>
        </p:nvCxnSpPr>
        <p:spPr>
          <a:xfrm>
            <a:off x="1884577" y="4190036"/>
            <a:ext cx="564305" cy="4719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8CB4AD39-FEB8-45F1-8632-9FF520F0C4A1}"/>
              </a:ext>
            </a:extLst>
          </p:cNvPr>
          <p:cNvSpPr txBox="1"/>
          <p:nvPr/>
        </p:nvSpPr>
        <p:spPr>
          <a:xfrm>
            <a:off x="1432374" y="3822175"/>
            <a:ext cx="495328" cy="369332"/>
          </a:xfrm>
          <a:prstGeom prst="rect">
            <a:avLst/>
          </a:prstGeom>
          <a:noFill/>
        </p:spPr>
        <p:txBody>
          <a:bodyPr wrap="none" lIns="0" tIns="0" rIns="0" bIns="0" rtlCol="0">
            <a:spAutoFit/>
          </a:bodyPr>
          <a:lstStyle/>
          <a:p>
            <a:r>
              <a:rPr kumimoji="1" lang="ja-JP" altLang="en-US" sz="2400" dirty="0">
                <a:latin typeface="Times New Roman" panose="02020603050405020304" pitchFamily="18" charset="0"/>
                <a:ea typeface="HGSｺﾞｼｯｸE" panose="020B0900000000000000" pitchFamily="50" charset="-128"/>
                <a:cs typeface="Times New Roman" panose="02020603050405020304" pitchFamily="18" charset="0"/>
              </a:rPr>
              <a:t>光</a:t>
            </a:r>
            <a:r>
              <a:rPr kumimoji="1" lang="en-US" altLang="ja-JP" sz="2400" dirty="0">
                <a:latin typeface="Times New Roman" panose="02020603050405020304" pitchFamily="18" charset="0"/>
                <a:ea typeface="HGSｺﾞｼｯｸE" panose="020B0900000000000000" pitchFamily="50" charset="-128"/>
                <a:cs typeface="Times New Roman" panose="02020603050405020304" pitchFamily="18" charset="0"/>
              </a:rPr>
              <a:t>E</a:t>
            </a:r>
            <a:endParaRPr kumimoji="1" lang="ja-JP" altLang="en-US" sz="2400" dirty="0">
              <a:latin typeface="Times New Roman" panose="02020603050405020304" pitchFamily="18" charset="0"/>
              <a:ea typeface="HGSｺﾞｼｯｸE" panose="020B0900000000000000"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EA6686A2-9C6B-47CB-B402-CD60C325F890}"/>
                  </a:ext>
                </a:extLst>
              </p:cNvPr>
              <p:cNvSpPr txBox="1"/>
              <p:nvPr/>
            </p:nvSpPr>
            <p:spPr>
              <a:xfrm>
                <a:off x="2124385" y="4763555"/>
                <a:ext cx="120186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m:rPr>
                              <m:sty m:val="p"/>
                            </m:rPr>
                            <a:rPr kumimoji="1" lang="en-US" altLang="ja-JP" sz="2400" b="0" i="0" smtClean="0">
                              <a:latin typeface="Cambria Math" panose="02040503050406030204" pitchFamily="18" charset="0"/>
                            </a:rPr>
                            <m:t>C</m:t>
                          </m:r>
                        </m:e>
                        <m:sub>
                          <m:r>
                            <a:rPr kumimoji="1" lang="en-US" altLang="ja-JP" sz="2400" b="0" i="0" smtClean="0">
                              <a:latin typeface="Cambria Math" panose="02040503050406030204" pitchFamily="18" charset="0"/>
                            </a:rPr>
                            <m:t>6</m:t>
                          </m:r>
                        </m:sub>
                      </m:sSub>
                      <m:sSub>
                        <m:sSubPr>
                          <m:ctrlPr>
                            <a:rPr kumimoji="1" lang="en-US" altLang="ja-JP" sz="2400" i="1" smtClean="0">
                              <a:latin typeface="Cambria Math" panose="02040503050406030204" pitchFamily="18" charset="0"/>
                            </a:rPr>
                          </m:ctrlPr>
                        </m:sSubPr>
                        <m:e>
                          <m:r>
                            <m:rPr>
                              <m:sty m:val="p"/>
                            </m:rPr>
                            <a:rPr kumimoji="1" lang="en-US" altLang="ja-JP" sz="2400" b="0" i="0" smtClean="0">
                              <a:latin typeface="Cambria Math" panose="02040503050406030204" pitchFamily="18" charset="0"/>
                            </a:rPr>
                            <m:t>H</m:t>
                          </m:r>
                        </m:e>
                        <m:sub>
                          <m:r>
                            <a:rPr kumimoji="1" lang="en-US" altLang="ja-JP" sz="2400" b="0" i="0" smtClean="0">
                              <a:latin typeface="Cambria Math" panose="02040503050406030204" pitchFamily="18" charset="0"/>
                            </a:rPr>
                            <m:t>12</m:t>
                          </m:r>
                        </m:sub>
                      </m:sSub>
                      <m:sSub>
                        <m:sSubPr>
                          <m:ctrlPr>
                            <a:rPr kumimoji="1" lang="en-US" altLang="ja-JP" sz="2400" i="1" smtClean="0">
                              <a:latin typeface="Cambria Math" panose="02040503050406030204" pitchFamily="18" charset="0"/>
                            </a:rPr>
                          </m:ctrlPr>
                        </m:sSubPr>
                        <m:e>
                          <m:r>
                            <m:rPr>
                              <m:sty m:val="p"/>
                            </m:rPr>
                            <a:rPr kumimoji="1" lang="en-US" altLang="ja-JP" sz="2400" b="0" i="0" smtClean="0">
                              <a:latin typeface="Cambria Math" panose="02040503050406030204" pitchFamily="18" charset="0"/>
                            </a:rPr>
                            <m:t>O</m:t>
                          </m:r>
                        </m:e>
                        <m:sub>
                          <m:r>
                            <a:rPr kumimoji="1" lang="en-US" altLang="ja-JP" sz="2400" b="0" i="0" smtClean="0">
                              <a:latin typeface="Cambria Math" panose="02040503050406030204" pitchFamily="18" charset="0"/>
                            </a:rPr>
                            <m:t>6</m:t>
                          </m:r>
                        </m:sub>
                      </m:sSub>
                    </m:oMath>
                  </m:oMathPara>
                </a14:m>
                <a:endParaRPr kumimoji="1" lang="ja-JP" altLang="en-US" sz="2400" dirty="0">
                  <a:latin typeface="Times New Roman" panose="02020603050405020304" pitchFamily="18" charset="0"/>
                  <a:ea typeface="HGSｺﾞｼｯｸE" panose="020B0900000000000000" pitchFamily="50" charset="-128"/>
                  <a:cs typeface="Times New Roman" panose="02020603050405020304" pitchFamily="18" charset="0"/>
                </a:endParaRPr>
              </a:p>
            </p:txBody>
          </p:sp>
        </mc:Choice>
        <mc:Fallback xmlns="">
          <p:sp>
            <p:nvSpPr>
              <p:cNvPr id="73" name="テキスト ボックス 72">
                <a:extLst>
                  <a:ext uri="{FF2B5EF4-FFF2-40B4-BE49-F238E27FC236}">
                    <a16:creationId xmlns:a16="http://schemas.microsoft.com/office/drawing/2014/main" id="{EA6686A2-9C6B-47CB-B402-CD60C325F890}"/>
                  </a:ext>
                </a:extLst>
              </p:cNvPr>
              <p:cNvSpPr txBox="1">
                <a:spLocks noRot="1" noChangeAspect="1" noMove="1" noResize="1" noEditPoints="1" noAdjustHandles="1" noChangeArrowheads="1" noChangeShapeType="1" noTextEdit="1"/>
              </p:cNvSpPr>
              <p:nvPr/>
            </p:nvSpPr>
            <p:spPr>
              <a:xfrm>
                <a:off x="2124385" y="4763555"/>
                <a:ext cx="1201867" cy="369332"/>
              </a:xfrm>
              <a:prstGeom prst="rect">
                <a:avLst/>
              </a:prstGeom>
              <a:blipFill>
                <a:blip r:embed="rId6"/>
                <a:stretch>
                  <a:fillRect l="-5556" r="-1515" b="-147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正方形/長方形 73">
                <a:extLst>
                  <a:ext uri="{FF2B5EF4-FFF2-40B4-BE49-F238E27FC236}">
                    <a16:creationId xmlns:a16="http://schemas.microsoft.com/office/drawing/2014/main" id="{17EC9074-6254-46EB-89A5-27C05CB096DA}"/>
                  </a:ext>
                </a:extLst>
              </p:cNvPr>
              <p:cNvSpPr/>
              <p:nvPr/>
            </p:nvSpPr>
            <p:spPr>
              <a:xfrm>
                <a:off x="2498036" y="5194674"/>
                <a:ext cx="59657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m:rPr>
                              <m:sty m:val="p"/>
                            </m:rPr>
                            <a:rPr kumimoji="1" lang="en-US" altLang="ja-JP" sz="2400">
                              <a:latin typeface="Cambria Math" panose="02040503050406030204" pitchFamily="18" charset="0"/>
                            </a:rPr>
                            <m:t>O</m:t>
                          </m:r>
                        </m:e>
                        <m:sub>
                          <m:r>
                            <a:rPr kumimoji="1" lang="en-US" altLang="ja-JP" sz="2400" b="0" i="0" smtClean="0">
                              <a:latin typeface="Cambria Math" panose="02040503050406030204" pitchFamily="18" charset="0"/>
                            </a:rPr>
                            <m:t>2</m:t>
                          </m:r>
                        </m:sub>
                      </m:sSub>
                    </m:oMath>
                  </m:oMathPara>
                </a14:m>
                <a:endParaRPr lang="ja-JP" altLang="en-US" dirty="0"/>
              </a:p>
            </p:txBody>
          </p:sp>
        </mc:Choice>
        <mc:Fallback xmlns="">
          <p:sp>
            <p:nvSpPr>
              <p:cNvPr id="74" name="正方形/長方形 73">
                <a:extLst>
                  <a:ext uri="{FF2B5EF4-FFF2-40B4-BE49-F238E27FC236}">
                    <a16:creationId xmlns:a16="http://schemas.microsoft.com/office/drawing/2014/main" id="{17EC9074-6254-46EB-89A5-27C05CB096DA}"/>
                  </a:ext>
                </a:extLst>
              </p:cNvPr>
              <p:cNvSpPr>
                <a:spLocks noRot="1" noChangeAspect="1" noMove="1" noResize="1" noEditPoints="1" noAdjustHandles="1" noChangeArrowheads="1" noChangeShapeType="1" noTextEdit="1"/>
              </p:cNvSpPr>
              <p:nvPr/>
            </p:nvSpPr>
            <p:spPr>
              <a:xfrm>
                <a:off x="2498036" y="5194674"/>
                <a:ext cx="596574" cy="461665"/>
              </a:xfrm>
              <a:prstGeom prst="rect">
                <a:avLst/>
              </a:prstGeom>
              <a:blipFill>
                <a:blip r:embed="rId7"/>
                <a:stretch>
                  <a:fillRect b="-1316"/>
                </a:stretch>
              </a:blipFill>
            </p:spPr>
            <p:txBody>
              <a:bodyPr/>
              <a:lstStyle/>
              <a:p>
                <a:r>
                  <a:rPr lang="ja-JP" altLang="en-US">
                    <a:noFill/>
                  </a:rPr>
                  <a:t> </a:t>
                </a:r>
              </a:p>
            </p:txBody>
          </p:sp>
        </mc:Fallback>
      </mc:AlternateContent>
      <p:cxnSp>
        <p:nvCxnSpPr>
          <p:cNvPr id="75" name="直線矢印コネクタ 74">
            <a:extLst>
              <a:ext uri="{FF2B5EF4-FFF2-40B4-BE49-F238E27FC236}">
                <a16:creationId xmlns:a16="http://schemas.microsoft.com/office/drawing/2014/main" id="{EA8780AC-07E2-491D-B75B-6155CE2611B6}"/>
              </a:ext>
            </a:extLst>
          </p:cNvPr>
          <p:cNvCxnSpPr>
            <a:cxnSpLocks/>
          </p:cNvCxnSpPr>
          <p:nvPr/>
        </p:nvCxnSpPr>
        <p:spPr>
          <a:xfrm>
            <a:off x="2997593" y="5617544"/>
            <a:ext cx="564305" cy="4719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7" name="図 76" descr="抽象, 挿絵 が含まれている画像&#10;&#10;自動的に生成された説明">
            <a:extLst>
              <a:ext uri="{FF2B5EF4-FFF2-40B4-BE49-F238E27FC236}">
                <a16:creationId xmlns:a16="http://schemas.microsoft.com/office/drawing/2014/main" id="{50F005FE-B7CB-483E-8EFD-46B7DBC965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9742" y="4353593"/>
            <a:ext cx="918581" cy="366412"/>
          </a:xfrm>
          <a:prstGeom prst="rect">
            <a:avLst/>
          </a:prstGeom>
        </p:spPr>
      </p:pic>
      <p:pic>
        <p:nvPicPr>
          <p:cNvPr id="79" name="図 78" descr="抽象, 挿絵 が含まれている画像&#10;&#10;自動的に生成された説明">
            <a:extLst>
              <a:ext uri="{FF2B5EF4-FFF2-40B4-BE49-F238E27FC236}">
                <a16:creationId xmlns:a16="http://schemas.microsoft.com/office/drawing/2014/main" id="{827E0F6F-B642-4BBD-8BBF-71B39D57A4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0347" y="5084350"/>
            <a:ext cx="704214" cy="280903"/>
          </a:xfrm>
          <a:prstGeom prst="rect">
            <a:avLst/>
          </a:prstGeom>
        </p:spPr>
      </p:pic>
      <p:pic>
        <p:nvPicPr>
          <p:cNvPr id="81" name="図 80">
            <a:extLst>
              <a:ext uri="{FF2B5EF4-FFF2-40B4-BE49-F238E27FC236}">
                <a16:creationId xmlns:a16="http://schemas.microsoft.com/office/drawing/2014/main" id="{2B005BD6-4DA5-4608-B681-3CEDFA8F01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4253" y="5545908"/>
            <a:ext cx="1495142" cy="596396"/>
          </a:xfrm>
          <a:prstGeom prst="rect">
            <a:avLst/>
          </a:prstGeom>
        </p:spPr>
      </p:pic>
      <p:sp>
        <p:nvSpPr>
          <p:cNvPr id="82" name="矢印: 右 81">
            <a:extLst>
              <a:ext uri="{FF2B5EF4-FFF2-40B4-BE49-F238E27FC236}">
                <a16:creationId xmlns:a16="http://schemas.microsoft.com/office/drawing/2014/main" id="{3C1F9BE7-69F4-4FE6-A13E-4931A4625D26}"/>
              </a:ext>
            </a:extLst>
          </p:cNvPr>
          <p:cNvSpPr/>
          <p:nvPr/>
        </p:nvSpPr>
        <p:spPr>
          <a:xfrm>
            <a:off x="6248079" y="4872490"/>
            <a:ext cx="1450274" cy="748492"/>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latin typeface="ＭＳ ゴシック" panose="020B0609070205080204" pitchFamily="49" charset="-128"/>
                <a:ea typeface="ＭＳ ゴシック" panose="020B0609070205080204" pitchFamily="49" charset="-128"/>
              </a:rPr>
              <a:t>世代経過</a:t>
            </a:r>
          </a:p>
        </p:txBody>
      </p:sp>
      <p:pic>
        <p:nvPicPr>
          <p:cNvPr id="83" name="図 82" descr="抽象, 挿絵 が含まれている画像&#10;&#10;自動的に生成された説明">
            <a:extLst>
              <a:ext uri="{FF2B5EF4-FFF2-40B4-BE49-F238E27FC236}">
                <a16:creationId xmlns:a16="http://schemas.microsoft.com/office/drawing/2014/main" id="{EF47D506-1E60-4E2E-82ED-1B75F87BAE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0693" y="4377802"/>
            <a:ext cx="704214" cy="280903"/>
          </a:xfrm>
          <a:prstGeom prst="rect">
            <a:avLst/>
          </a:prstGeom>
        </p:spPr>
      </p:pic>
      <p:pic>
        <p:nvPicPr>
          <p:cNvPr id="84" name="図 83" descr="抽象, 挿絵 が含まれている画像&#10;&#10;自動的に生成された説明">
            <a:extLst>
              <a:ext uri="{FF2B5EF4-FFF2-40B4-BE49-F238E27FC236}">
                <a16:creationId xmlns:a16="http://schemas.microsoft.com/office/drawing/2014/main" id="{86342BAD-BE08-43EA-B4A7-5DE5D7E13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5978" y="5053659"/>
            <a:ext cx="704214" cy="280903"/>
          </a:xfrm>
          <a:prstGeom prst="rect">
            <a:avLst/>
          </a:prstGeom>
        </p:spPr>
      </p:pic>
      <p:pic>
        <p:nvPicPr>
          <p:cNvPr id="85" name="図 84" descr="抽象, 挿絵 が含まれている画像&#10;&#10;自動的に生成された説明">
            <a:extLst>
              <a:ext uri="{FF2B5EF4-FFF2-40B4-BE49-F238E27FC236}">
                <a16:creationId xmlns:a16="http://schemas.microsoft.com/office/drawing/2014/main" id="{EFA51E31-4BF6-41FC-AF01-0035575D22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8291" y="5651162"/>
            <a:ext cx="918581" cy="366412"/>
          </a:xfrm>
          <a:prstGeom prst="rect">
            <a:avLst/>
          </a:prstGeom>
        </p:spPr>
      </p:pic>
      <p:pic>
        <p:nvPicPr>
          <p:cNvPr id="4" name="図 3" descr="雨 が含まれている画像&#10;&#10;自動的に生成された説明">
            <a:extLst>
              <a:ext uri="{FF2B5EF4-FFF2-40B4-BE49-F238E27FC236}">
                <a16:creationId xmlns:a16="http://schemas.microsoft.com/office/drawing/2014/main" id="{E38E7942-13F8-48F6-AEB2-6672FAEE13F3}"/>
              </a:ext>
            </a:extLst>
          </p:cNvPr>
          <p:cNvPicPr>
            <a:picLocks noChangeAspect="1"/>
          </p:cNvPicPr>
          <p:nvPr/>
        </p:nvPicPr>
        <p:blipFill rotWithShape="1">
          <a:blip r:embed="rId9">
            <a:extLst>
              <a:ext uri="{28A0092B-C50C-407E-A947-70E740481C1C}">
                <a14:useLocalDpi xmlns:a14="http://schemas.microsoft.com/office/drawing/2010/main" val="0"/>
              </a:ext>
            </a:extLst>
          </a:blip>
          <a:srcRect l="63371" t="18038" r="26737" b="74215"/>
          <a:stretch/>
        </p:blipFill>
        <p:spPr>
          <a:xfrm rot="16200000">
            <a:off x="1058031" y="667969"/>
            <a:ext cx="2455938" cy="2717595"/>
          </a:xfrm>
          <a:prstGeom prst="rect">
            <a:avLst/>
          </a:prstGeom>
        </p:spPr>
      </p:pic>
      <p:sp>
        <p:nvSpPr>
          <p:cNvPr id="5" name="テキスト ボックス 4">
            <a:extLst>
              <a:ext uri="{FF2B5EF4-FFF2-40B4-BE49-F238E27FC236}">
                <a16:creationId xmlns:a16="http://schemas.microsoft.com/office/drawing/2014/main" id="{9ADBF600-BB3A-4BA3-B856-24FD5A0DFE86}"/>
              </a:ext>
            </a:extLst>
          </p:cNvPr>
          <p:cNvSpPr txBox="1"/>
          <p:nvPr/>
        </p:nvSpPr>
        <p:spPr>
          <a:xfrm>
            <a:off x="4247972" y="21667"/>
            <a:ext cx="2533177" cy="276999"/>
          </a:xfrm>
          <a:prstGeom prst="rect">
            <a:avLst/>
          </a:prstGeom>
          <a:noFill/>
        </p:spPr>
        <p:txBody>
          <a:bodyPr wrap="square" rtlCol="0">
            <a:spAutoFit/>
          </a:bodyPr>
          <a:lstStyle/>
          <a:p>
            <a:r>
              <a:rPr kumimoji="1" lang="ja-JP" altLang="en-US" sz="1200" dirty="0"/>
              <a:t>左上</a:t>
            </a:r>
            <a:r>
              <a:rPr kumimoji="1" lang="en-US" altLang="ja-JP" sz="1200" dirty="0"/>
              <a:t>:</a:t>
            </a:r>
            <a:r>
              <a:rPr kumimoji="1" lang="ja-JP" altLang="en-US" sz="1200" dirty="0"/>
              <a:t>海部ら</a:t>
            </a:r>
            <a:r>
              <a:rPr kumimoji="1" lang="en-US" altLang="ja-JP" sz="1200" dirty="0"/>
              <a:t>(2015)</a:t>
            </a:r>
            <a:r>
              <a:rPr kumimoji="1" lang="ja-JP" altLang="en-US" sz="1200" dirty="0"/>
              <a:t>より</a:t>
            </a:r>
          </a:p>
        </p:txBody>
      </p:sp>
    </p:spTree>
    <p:extLst>
      <p:ext uri="{BB962C8B-B14F-4D97-AF65-F5344CB8AC3E}">
        <p14:creationId xmlns:p14="http://schemas.microsoft.com/office/powerpoint/2010/main" val="6348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p:bldP spid="13" grpId="0"/>
      <p:bldP spid="14" grpId="0"/>
      <p:bldP spid="17" grpId="0" animBg="1"/>
      <p:bldP spid="41" grpId="0" animBg="1"/>
      <p:bldP spid="44" grpId="0" animBg="1"/>
      <p:bldP spid="47" grpId="0" animBg="1"/>
      <p:bldP spid="48" grpId="0" animBg="1"/>
      <p:bldP spid="53" grpId="0" animBg="1"/>
      <p:bldP spid="61" grpId="0"/>
      <p:bldP spid="65" grpId="0"/>
      <p:bldP spid="66" grpId="0" animBg="1"/>
      <p:bldP spid="71" grpId="0"/>
      <p:bldP spid="73" grpId="0"/>
      <p:bldP spid="74" grpId="0"/>
      <p:bldP spid="8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descr="男性">
            <a:extLst>
              <a:ext uri="{FF2B5EF4-FFF2-40B4-BE49-F238E27FC236}">
                <a16:creationId xmlns:a16="http://schemas.microsoft.com/office/drawing/2014/main" id="{26AA815A-0856-4F9E-9FD4-8AAD65C7D6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798" y="1671503"/>
            <a:ext cx="3530378" cy="3530378"/>
          </a:xfrm>
          <a:prstGeom prst="rect">
            <a:avLst/>
          </a:prstGeom>
        </p:spPr>
      </p:pic>
      <p:sp>
        <p:nvSpPr>
          <p:cNvPr id="2" name="テキスト ボックス 1">
            <a:extLst>
              <a:ext uri="{FF2B5EF4-FFF2-40B4-BE49-F238E27FC236}">
                <a16:creationId xmlns:a16="http://schemas.microsoft.com/office/drawing/2014/main" id="{230A2D15-0DEA-42BD-9BA8-3DF44412B3BA}"/>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地球型生命の材料</a:t>
            </a:r>
          </a:p>
        </p:txBody>
      </p:sp>
      <p:sp>
        <p:nvSpPr>
          <p:cNvPr id="7" name="楕円 6">
            <a:extLst>
              <a:ext uri="{FF2B5EF4-FFF2-40B4-BE49-F238E27FC236}">
                <a16:creationId xmlns:a16="http://schemas.microsoft.com/office/drawing/2014/main" id="{9D8CEA41-8ECD-4013-BC66-6B0A72226D34}"/>
              </a:ext>
            </a:extLst>
          </p:cNvPr>
          <p:cNvSpPr/>
          <p:nvPr/>
        </p:nvSpPr>
        <p:spPr>
          <a:xfrm>
            <a:off x="733461" y="1629000"/>
            <a:ext cx="3600000" cy="3600000"/>
          </a:xfrm>
          <a:prstGeom prst="ellipse">
            <a:avLst/>
          </a:prstGeom>
          <a:noFill/>
          <a:ln w="28575"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dirty="0"/>
          </a:p>
        </p:txBody>
      </p:sp>
      <p:cxnSp>
        <p:nvCxnSpPr>
          <p:cNvPr id="9" name="直線コネクタ 8">
            <a:extLst>
              <a:ext uri="{FF2B5EF4-FFF2-40B4-BE49-F238E27FC236}">
                <a16:creationId xmlns:a16="http://schemas.microsoft.com/office/drawing/2014/main" id="{666C6FF4-E173-4C49-8D68-51B9246D28E1}"/>
              </a:ext>
            </a:extLst>
          </p:cNvPr>
          <p:cNvCxnSpPr>
            <a:cxnSpLocks/>
          </p:cNvCxnSpPr>
          <p:nvPr/>
        </p:nvCxnSpPr>
        <p:spPr>
          <a:xfrm>
            <a:off x="733461" y="3414932"/>
            <a:ext cx="3600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C08AAABD-0E5E-405E-87BB-462AB4B361C3}"/>
              </a:ext>
            </a:extLst>
          </p:cNvPr>
          <p:cNvCxnSpPr>
            <a:cxnSpLocks/>
          </p:cNvCxnSpPr>
          <p:nvPr/>
        </p:nvCxnSpPr>
        <p:spPr>
          <a:xfrm>
            <a:off x="2513636" y="1629000"/>
            <a:ext cx="0" cy="3600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FA9A042-60B3-4B0D-BB1B-30F71E09B10E}"/>
              </a:ext>
            </a:extLst>
          </p:cNvPr>
          <p:cNvCxnSpPr>
            <a:cxnSpLocks/>
          </p:cNvCxnSpPr>
          <p:nvPr/>
        </p:nvCxnSpPr>
        <p:spPr>
          <a:xfrm>
            <a:off x="2443298" y="2613737"/>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925BB05-6782-4F42-B1B3-423097A5F5CF}"/>
              </a:ext>
            </a:extLst>
          </p:cNvPr>
          <p:cNvCxnSpPr>
            <a:cxnSpLocks/>
          </p:cNvCxnSpPr>
          <p:nvPr/>
        </p:nvCxnSpPr>
        <p:spPr>
          <a:xfrm>
            <a:off x="2455019" y="3075620"/>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2006BF0-C5F2-4989-BD7B-C84D5DE6099D}"/>
              </a:ext>
            </a:extLst>
          </p:cNvPr>
          <p:cNvCxnSpPr>
            <a:cxnSpLocks/>
          </p:cNvCxnSpPr>
          <p:nvPr/>
        </p:nvCxnSpPr>
        <p:spPr>
          <a:xfrm>
            <a:off x="2455021" y="3638338"/>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546B94D-52D6-4306-8F8B-62D529F2A7BC}"/>
              </a:ext>
            </a:extLst>
          </p:cNvPr>
          <p:cNvCxnSpPr>
            <a:cxnSpLocks/>
          </p:cNvCxnSpPr>
          <p:nvPr/>
        </p:nvCxnSpPr>
        <p:spPr>
          <a:xfrm>
            <a:off x="2452675" y="3748533"/>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77AD6ECD-DFEC-4087-A10B-773066B23E91}"/>
              </a:ext>
            </a:extLst>
          </p:cNvPr>
          <p:cNvCxnSpPr>
            <a:cxnSpLocks/>
          </p:cNvCxnSpPr>
          <p:nvPr/>
        </p:nvCxnSpPr>
        <p:spPr>
          <a:xfrm>
            <a:off x="2450331" y="3872798"/>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E1BECB2-1A9F-44EC-AAE0-A84BB33AD914}"/>
              </a:ext>
            </a:extLst>
          </p:cNvPr>
          <p:cNvCxnSpPr>
            <a:cxnSpLocks/>
          </p:cNvCxnSpPr>
          <p:nvPr/>
        </p:nvCxnSpPr>
        <p:spPr>
          <a:xfrm>
            <a:off x="2447987" y="2491812"/>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8B3F0CB-B906-4BAB-B17F-B2089D9B2663}"/>
              </a:ext>
            </a:extLst>
          </p:cNvPr>
          <p:cNvCxnSpPr>
            <a:cxnSpLocks/>
          </p:cNvCxnSpPr>
          <p:nvPr/>
        </p:nvCxnSpPr>
        <p:spPr>
          <a:xfrm>
            <a:off x="2445644" y="2742691"/>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2D8EC1BE-2D0D-4E44-8B8F-2E650A7012A0}"/>
              </a:ext>
            </a:extLst>
          </p:cNvPr>
          <p:cNvCxnSpPr>
            <a:cxnSpLocks/>
          </p:cNvCxnSpPr>
          <p:nvPr/>
        </p:nvCxnSpPr>
        <p:spPr>
          <a:xfrm>
            <a:off x="2443297" y="2852889"/>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AF20DE7-2A83-439A-B1FF-B405ED93EAB8}"/>
              </a:ext>
            </a:extLst>
          </p:cNvPr>
          <p:cNvCxnSpPr>
            <a:cxnSpLocks/>
          </p:cNvCxnSpPr>
          <p:nvPr/>
        </p:nvCxnSpPr>
        <p:spPr>
          <a:xfrm>
            <a:off x="2455025" y="2963083"/>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41CD140-ACC1-4B5D-A2C9-6EC0B9420747}"/>
              </a:ext>
            </a:extLst>
          </p:cNvPr>
          <p:cNvCxnSpPr>
            <a:cxnSpLocks/>
          </p:cNvCxnSpPr>
          <p:nvPr/>
        </p:nvCxnSpPr>
        <p:spPr>
          <a:xfrm>
            <a:off x="2443298" y="3204578"/>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A74DAF3-A40F-41A9-8733-20B069AE4B67}"/>
              </a:ext>
            </a:extLst>
          </p:cNvPr>
          <p:cNvCxnSpPr>
            <a:cxnSpLocks/>
          </p:cNvCxnSpPr>
          <p:nvPr/>
        </p:nvCxnSpPr>
        <p:spPr>
          <a:xfrm>
            <a:off x="2455021" y="4130701"/>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099BFDA-B561-4A4F-8CB9-C39710A81EFD}"/>
              </a:ext>
            </a:extLst>
          </p:cNvPr>
          <p:cNvCxnSpPr>
            <a:cxnSpLocks/>
          </p:cNvCxnSpPr>
          <p:nvPr/>
        </p:nvCxnSpPr>
        <p:spPr>
          <a:xfrm>
            <a:off x="2452674" y="4254971"/>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CFC4A53-2D6C-4B0A-96EC-1EB3492110C8}"/>
              </a:ext>
            </a:extLst>
          </p:cNvPr>
          <p:cNvCxnSpPr>
            <a:cxnSpLocks/>
          </p:cNvCxnSpPr>
          <p:nvPr/>
        </p:nvCxnSpPr>
        <p:spPr>
          <a:xfrm>
            <a:off x="2450331" y="3999408"/>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436C8FC-C8FF-4477-9494-F193C2594046}"/>
              </a:ext>
            </a:extLst>
          </p:cNvPr>
          <p:cNvCxnSpPr>
            <a:cxnSpLocks/>
          </p:cNvCxnSpPr>
          <p:nvPr/>
        </p:nvCxnSpPr>
        <p:spPr>
          <a:xfrm rot="5400000">
            <a:off x="2114386" y="3414932"/>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818D7FB3-5249-484D-BC18-96B98CAA15C9}"/>
              </a:ext>
            </a:extLst>
          </p:cNvPr>
          <p:cNvCxnSpPr>
            <a:cxnSpLocks/>
          </p:cNvCxnSpPr>
          <p:nvPr/>
        </p:nvCxnSpPr>
        <p:spPr>
          <a:xfrm rot="5400000">
            <a:off x="1788479" y="3411590"/>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1704FD7-C444-4FC4-9343-07F6069C89A8}"/>
              </a:ext>
            </a:extLst>
          </p:cNvPr>
          <p:cNvCxnSpPr>
            <a:cxnSpLocks/>
          </p:cNvCxnSpPr>
          <p:nvPr/>
        </p:nvCxnSpPr>
        <p:spPr>
          <a:xfrm rot="5400000">
            <a:off x="2217546" y="3415286"/>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5CB4387-DC23-4A20-A7EF-BE1E57AEFCDF}"/>
              </a:ext>
            </a:extLst>
          </p:cNvPr>
          <p:cNvCxnSpPr>
            <a:cxnSpLocks/>
          </p:cNvCxnSpPr>
          <p:nvPr/>
        </p:nvCxnSpPr>
        <p:spPr>
          <a:xfrm rot="5400000">
            <a:off x="2004187" y="3412081"/>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FC5B1FF-5AA3-480F-AD62-A3866538523D}"/>
              </a:ext>
            </a:extLst>
          </p:cNvPr>
          <p:cNvCxnSpPr>
            <a:cxnSpLocks/>
          </p:cNvCxnSpPr>
          <p:nvPr/>
        </p:nvCxnSpPr>
        <p:spPr>
          <a:xfrm rot="5400000">
            <a:off x="1903367" y="3411612"/>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7102F15-A53B-4F28-91B0-27C33DC44763}"/>
              </a:ext>
            </a:extLst>
          </p:cNvPr>
          <p:cNvCxnSpPr>
            <a:cxnSpLocks/>
          </p:cNvCxnSpPr>
          <p:nvPr/>
        </p:nvCxnSpPr>
        <p:spPr>
          <a:xfrm rot="5400000">
            <a:off x="1675947" y="3414113"/>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1F63D82C-148C-4584-AA4B-6755E70F22A5}"/>
              </a:ext>
            </a:extLst>
          </p:cNvPr>
          <p:cNvCxnSpPr>
            <a:cxnSpLocks/>
          </p:cNvCxnSpPr>
          <p:nvPr/>
        </p:nvCxnSpPr>
        <p:spPr>
          <a:xfrm rot="5400000">
            <a:off x="1565746" y="3410904"/>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3767458F-EE95-4128-AE6D-D5744782FAB8}"/>
              </a:ext>
            </a:extLst>
          </p:cNvPr>
          <p:cNvCxnSpPr>
            <a:cxnSpLocks/>
          </p:cNvCxnSpPr>
          <p:nvPr/>
        </p:nvCxnSpPr>
        <p:spPr>
          <a:xfrm>
            <a:off x="2445639" y="4388603"/>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A81DDDE-F7D1-4D69-BEB9-048DBB19AE34}"/>
              </a:ext>
            </a:extLst>
          </p:cNvPr>
          <p:cNvCxnSpPr>
            <a:cxnSpLocks/>
          </p:cNvCxnSpPr>
          <p:nvPr/>
        </p:nvCxnSpPr>
        <p:spPr>
          <a:xfrm rot="5400000">
            <a:off x="3223385" y="3426652"/>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64E18426-8F4A-45DC-A20E-A660AD7E3132}"/>
              </a:ext>
            </a:extLst>
          </p:cNvPr>
          <p:cNvCxnSpPr>
            <a:cxnSpLocks/>
          </p:cNvCxnSpPr>
          <p:nvPr/>
        </p:nvCxnSpPr>
        <p:spPr>
          <a:xfrm rot="5400000">
            <a:off x="2897478" y="3437378"/>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8220B3CE-FA06-4B28-A6DA-81E2A0B92439}"/>
              </a:ext>
            </a:extLst>
          </p:cNvPr>
          <p:cNvCxnSpPr>
            <a:cxnSpLocks/>
          </p:cNvCxnSpPr>
          <p:nvPr/>
        </p:nvCxnSpPr>
        <p:spPr>
          <a:xfrm rot="5400000">
            <a:off x="3326545" y="3427006"/>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833A0A72-93EB-4AC7-8459-AAFB086582F3}"/>
              </a:ext>
            </a:extLst>
          </p:cNvPr>
          <p:cNvCxnSpPr>
            <a:cxnSpLocks/>
          </p:cNvCxnSpPr>
          <p:nvPr/>
        </p:nvCxnSpPr>
        <p:spPr>
          <a:xfrm rot="5400000">
            <a:off x="3113186" y="3437869"/>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421B42BE-6B06-4397-A45C-22E4E2AF0497}"/>
              </a:ext>
            </a:extLst>
          </p:cNvPr>
          <p:cNvCxnSpPr>
            <a:cxnSpLocks/>
          </p:cNvCxnSpPr>
          <p:nvPr/>
        </p:nvCxnSpPr>
        <p:spPr>
          <a:xfrm rot="5400000">
            <a:off x="3012366" y="3437400"/>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E060501-07F1-489C-B8AD-DCFACA66EBCE}"/>
              </a:ext>
            </a:extLst>
          </p:cNvPr>
          <p:cNvCxnSpPr>
            <a:cxnSpLocks/>
          </p:cNvCxnSpPr>
          <p:nvPr/>
        </p:nvCxnSpPr>
        <p:spPr>
          <a:xfrm rot="5400000">
            <a:off x="2784946" y="3425833"/>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E9EDEFAE-C681-42EE-9FB5-578240E191A8}"/>
              </a:ext>
            </a:extLst>
          </p:cNvPr>
          <p:cNvCxnSpPr>
            <a:cxnSpLocks/>
          </p:cNvCxnSpPr>
          <p:nvPr/>
        </p:nvCxnSpPr>
        <p:spPr>
          <a:xfrm rot="5400000">
            <a:off x="2674745" y="3436692"/>
            <a:ext cx="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B2DC74DA-8183-4D0F-BA2A-D6A2E8679C51}"/>
              </a:ext>
            </a:extLst>
          </p:cNvPr>
          <p:cNvCxnSpPr>
            <a:cxnSpLocks/>
          </p:cNvCxnSpPr>
          <p:nvPr/>
        </p:nvCxnSpPr>
        <p:spPr>
          <a:xfrm flipV="1">
            <a:off x="2535912" y="1278769"/>
            <a:ext cx="2606042" cy="21170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7" name="表 86">
            <a:extLst>
              <a:ext uri="{FF2B5EF4-FFF2-40B4-BE49-F238E27FC236}">
                <a16:creationId xmlns:a16="http://schemas.microsoft.com/office/drawing/2014/main" id="{DDA33C00-E49F-4E13-9F3E-FC4821A48653}"/>
              </a:ext>
            </a:extLst>
          </p:cNvPr>
          <p:cNvGraphicFramePr>
            <a:graphicFrameLocks noGrp="1"/>
          </p:cNvGraphicFramePr>
          <p:nvPr>
            <p:extLst>
              <p:ext uri="{D42A27DB-BD31-4B8C-83A1-F6EECF244321}">
                <p14:modId xmlns:p14="http://schemas.microsoft.com/office/powerpoint/2010/main" val="1519760928"/>
              </p:ext>
            </p:extLst>
          </p:nvPr>
        </p:nvGraphicFramePr>
        <p:xfrm>
          <a:off x="5141954" y="1278769"/>
          <a:ext cx="3214112" cy="4503420"/>
        </p:xfrm>
        <a:graphic>
          <a:graphicData uri="http://schemas.openxmlformats.org/drawingml/2006/table">
            <a:tbl>
              <a:tblPr>
                <a:tableStyleId>{9D7B26C5-4107-4FEC-AEDC-1716B250A1EF}</a:tableStyleId>
              </a:tblPr>
              <a:tblGrid>
                <a:gridCol w="1607056">
                  <a:extLst>
                    <a:ext uri="{9D8B030D-6E8A-4147-A177-3AD203B41FA5}">
                      <a16:colId xmlns:a16="http://schemas.microsoft.com/office/drawing/2014/main" val="712161900"/>
                    </a:ext>
                  </a:extLst>
                </a:gridCol>
                <a:gridCol w="1607056">
                  <a:extLst>
                    <a:ext uri="{9D8B030D-6E8A-4147-A177-3AD203B41FA5}">
                      <a16:colId xmlns:a16="http://schemas.microsoft.com/office/drawing/2014/main" val="861068911"/>
                    </a:ext>
                  </a:extLst>
                </a:gridCol>
              </a:tblGrid>
              <a:tr h="247650">
                <a:tc>
                  <a:txBody>
                    <a:bodyPr/>
                    <a:lstStyle/>
                    <a:p>
                      <a:pPr algn="ctr" fontAlgn="ctr"/>
                      <a:r>
                        <a:rPr lang="ja-JP" altLang="en-US" sz="2400" u="none" strike="noStrike" dirty="0">
                          <a:effectLst/>
                          <a:latin typeface="ＭＳ ゴシック" panose="020B0609070205080204" pitchFamily="49" charset="-128"/>
                          <a:ea typeface="ＭＳ ゴシック" panose="020B0609070205080204" pitchFamily="49" charset="-128"/>
                        </a:rPr>
                        <a:t>元素</a:t>
                      </a:r>
                      <a:endPar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ctr" fontAlgn="ctr"/>
                      <a:r>
                        <a:rPr lang="ja-JP" altLang="en-US" sz="2400" u="none" strike="noStrike" dirty="0">
                          <a:effectLst/>
                          <a:latin typeface="ＭＳ ゴシック" panose="020B0609070205080204" pitchFamily="49" charset="-128"/>
                          <a:ea typeface="ＭＳ ゴシック" panose="020B0609070205080204" pitchFamily="49" charset="-128"/>
                          <a:cs typeface="Times New Roman" panose="02020603050405020304" pitchFamily="18" charset="0"/>
                        </a:rPr>
                        <a:t>人体</a:t>
                      </a:r>
                      <a:r>
                        <a:rPr lang="en-US" altLang="ja-JP" sz="2400" u="none" strike="noStrike" dirty="0">
                          <a:effectLst/>
                          <a:latin typeface="Times New Roman" panose="02020603050405020304" pitchFamily="18" charset="0"/>
                          <a:ea typeface="ＭＳ ゴシック" panose="020B0609070205080204" pitchFamily="49" charset="-128"/>
                          <a:cs typeface="Times New Roman" panose="02020603050405020304" pitchFamily="18" charset="0"/>
                        </a:rPr>
                        <a:t>(%)</a:t>
                      </a:r>
                      <a:endParaRPr lang="en-US" altLang="ja-JP" sz="2400" b="0" i="0" u="none" strike="noStrike"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917710459"/>
                  </a:ext>
                </a:extLst>
              </a:tr>
              <a:tr h="247650">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H</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latin typeface="Times New Roman" panose="02020603050405020304" pitchFamily="18" charset="0"/>
                          <a:cs typeface="Times New Roman" panose="02020603050405020304" pitchFamily="18" charset="0"/>
                        </a:rPr>
                        <a:t>63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561368049"/>
                  </a:ext>
                </a:extLst>
              </a:tr>
              <a:tr h="238125">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O</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latin typeface="Times New Roman" panose="02020603050405020304" pitchFamily="18" charset="0"/>
                          <a:cs typeface="Times New Roman" panose="02020603050405020304" pitchFamily="18" charset="0"/>
                        </a:rPr>
                        <a:t>25.5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201814809"/>
                  </a:ext>
                </a:extLst>
              </a:tr>
              <a:tr h="238125">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N</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latin typeface="Times New Roman" panose="02020603050405020304" pitchFamily="18" charset="0"/>
                          <a:cs typeface="Times New Roman" panose="02020603050405020304" pitchFamily="18" charset="0"/>
                        </a:rPr>
                        <a:t>1.4</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465069598"/>
                  </a:ext>
                </a:extLst>
              </a:tr>
              <a:tr h="238125">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Na</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0.03</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3801907988"/>
                  </a:ext>
                </a:extLst>
              </a:tr>
              <a:tr h="238125">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C</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latin typeface="Times New Roman" panose="02020603050405020304" pitchFamily="18" charset="0"/>
                          <a:cs typeface="Times New Roman" panose="02020603050405020304" pitchFamily="18" charset="0"/>
                        </a:rPr>
                        <a:t>9.5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223153228"/>
                  </a:ext>
                </a:extLst>
              </a:tr>
              <a:tr h="238125">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Mg</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0.01</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878929111"/>
                  </a:ext>
                </a:extLst>
              </a:tr>
              <a:tr h="238125">
                <a:tc>
                  <a:txBody>
                    <a:bodyPr/>
                    <a:lstStyle/>
                    <a:p>
                      <a:pPr algn="ctr" fontAlgn="ctr"/>
                      <a:r>
                        <a:rPr lang="en-US" sz="2400" u="none" strike="noStrike">
                          <a:effectLst/>
                          <a:latin typeface="Times New Roman" panose="02020603050405020304" pitchFamily="18" charset="0"/>
                          <a:cs typeface="Times New Roman" panose="02020603050405020304" pitchFamily="18" charset="0"/>
                        </a:rPr>
                        <a:t>S</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0.05</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524691276"/>
                  </a:ext>
                </a:extLst>
              </a:tr>
              <a:tr h="238125">
                <a:tc>
                  <a:txBody>
                    <a:bodyPr/>
                    <a:lstStyle/>
                    <a:p>
                      <a:pPr algn="ctr" fontAlgn="ctr"/>
                      <a:r>
                        <a:rPr lang="en-US" sz="2400" u="none" strike="noStrike">
                          <a:effectLst/>
                          <a:latin typeface="Times New Roman" panose="02020603050405020304" pitchFamily="18" charset="0"/>
                          <a:cs typeface="Times New Roman" panose="02020603050405020304" pitchFamily="18" charset="0"/>
                        </a:rPr>
                        <a:t>Ca</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0.31</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036238863"/>
                  </a:ext>
                </a:extLst>
              </a:tr>
              <a:tr h="238125">
                <a:tc>
                  <a:txBody>
                    <a:bodyPr/>
                    <a:lstStyle/>
                    <a:p>
                      <a:pPr algn="ctr" fontAlgn="ctr"/>
                      <a:r>
                        <a:rPr lang="en-US" sz="2400" u="none" strike="noStrike">
                          <a:effectLst/>
                          <a:latin typeface="Times New Roman" panose="02020603050405020304" pitchFamily="18" charset="0"/>
                          <a:cs typeface="Times New Roman" panose="02020603050405020304" pitchFamily="18" charset="0"/>
                        </a:rPr>
                        <a:t>P</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0.22</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397462437"/>
                  </a:ext>
                </a:extLst>
              </a:tr>
              <a:tr h="238125">
                <a:tc>
                  <a:txBody>
                    <a:bodyPr/>
                    <a:lstStyle/>
                    <a:p>
                      <a:pPr algn="ctr" fontAlgn="ctr"/>
                      <a:r>
                        <a:rPr lang="en-US" sz="2400" u="none" strike="noStrike">
                          <a:effectLst/>
                          <a:latin typeface="Times New Roman" panose="02020603050405020304" pitchFamily="18" charset="0"/>
                          <a:cs typeface="Times New Roman" panose="02020603050405020304" pitchFamily="18" charset="0"/>
                        </a:rPr>
                        <a:t>Cl</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0.03</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3721864315"/>
                  </a:ext>
                </a:extLst>
              </a:tr>
              <a:tr h="238125">
                <a:tc>
                  <a:txBody>
                    <a:bodyPr/>
                    <a:lstStyle/>
                    <a:p>
                      <a:pPr algn="ctr" fontAlgn="ctr"/>
                      <a:r>
                        <a:rPr lang="en-US" sz="2400" u="none" strike="noStrike">
                          <a:effectLst/>
                          <a:latin typeface="Times New Roman" panose="02020603050405020304" pitchFamily="18" charset="0"/>
                          <a:cs typeface="Times New Roman" panose="02020603050405020304" pitchFamily="18" charset="0"/>
                        </a:rPr>
                        <a:t>K</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latin typeface="Times New Roman" panose="02020603050405020304" pitchFamily="18" charset="0"/>
                          <a:cs typeface="Times New Roman" panose="02020603050405020304" pitchFamily="18" charset="0"/>
                        </a:rPr>
                        <a:t>0.06</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089664546"/>
                  </a:ext>
                </a:extLst>
              </a:tr>
            </a:tbl>
          </a:graphicData>
        </a:graphic>
      </p:graphicFrame>
      <p:sp>
        <p:nvSpPr>
          <p:cNvPr id="93" name="テキスト ボックス 92">
            <a:extLst>
              <a:ext uri="{FF2B5EF4-FFF2-40B4-BE49-F238E27FC236}">
                <a16:creationId xmlns:a16="http://schemas.microsoft.com/office/drawing/2014/main" id="{3D432D6C-2D16-43DF-86DD-94C611C2C4E3}"/>
              </a:ext>
            </a:extLst>
          </p:cNvPr>
          <p:cNvSpPr txBox="1"/>
          <p:nvPr/>
        </p:nvSpPr>
        <p:spPr>
          <a:xfrm>
            <a:off x="6217920" y="5782189"/>
            <a:ext cx="2658794" cy="338554"/>
          </a:xfrm>
          <a:prstGeom prst="rect">
            <a:avLst/>
          </a:prstGeom>
          <a:noFill/>
        </p:spPr>
        <p:txBody>
          <a:bodyPr wrap="square" rtlCol="0">
            <a:spAutoFit/>
          </a:bodyPr>
          <a:lstStyle/>
          <a:p>
            <a:r>
              <a:rPr kumimoji="1" lang="ja-JP" altLang="en-US" sz="1600" dirty="0"/>
              <a:t>海部ら</a:t>
            </a:r>
            <a:r>
              <a:rPr kumimoji="1" lang="en-US" altLang="ja-JP" sz="1600" dirty="0"/>
              <a:t>, (2015)</a:t>
            </a:r>
            <a:r>
              <a:rPr kumimoji="1" lang="ja-JP" altLang="en-US" sz="1600" dirty="0"/>
              <a:t>より作成</a:t>
            </a:r>
          </a:p>
        </p:txBody>
      </p:sp>
    </p:spTree>
    <p:extLst>
      <p:ext uri="{BB962C8B-B14F-4D97-AF65-F5344CB8AC3E}">
        <p14:creationId xmlns:p14="http://schemas.microsoft.com/office/powerpoint/2010/main" val="68534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文字と写真のスクリーンショット&#10;&#10;自動的に生成された説明">
            <a:extLst>
              <a:ext uri="{FF2B5EF4-FFF2-40B4-BE49-F238E27FC236}">
                <a16:creationId xmlns:a16="http://schemas.microsoft.com/office/drawing/2014/main" id="{4E1614F3-B7DE-4E51-9B3B-7E3D4A145E02}"/>
              </a:ext>
            </a:extLst>
          </p:cNvPr>
          <p:cNvPicPr>
            <a:picLocks noChangeAspect="1"/>
          </p:cNvPicPr>
          <p:nvPr/>
        </p:nvPicPr>
        <p:blipFill rotWithShape="1">
          <a:blip r:embed="rId2">
            <a:extLst>
              <a:ext uri="{28A0092B-C50C-407E-A947-70E740481C1C}">
                <a14:useLocalDpi xmlns:a14="http://schemas.microsoft.com/office/drawing/2010/main" val="0"/>
              </a:ext>
            </a:extLst>
          </a:blip>
          <a:srcRect l="68864" t="11692" r="10992" b="51430"/>
          <a:stretch/>
        </p:blipFill>
        <p:spPr>
          <a:xfrm rot="5400000">
            <a:off x="2954215" y="-196944"/>
            <a:ext cx="3404380" cy="8806375"/>
          </a:xfrm>
          <a:prstGeom prst="rect">
            <a:avLst/>
          </a:prstGeom>
        </p:spPr>
      </p:pic>
      <p:sp>
        <p:nvSpPr>
          <p:cNvPr id="2" name="テキスト ボックス 1">
            <a:extLst>
              <a:ext uri="{FF2B5EF4-FFF2-40B4-BE49-F238E27FC236}">
                <a16:creationId xmlns:a16="http://schemas.microsoft.com/office/drawing/2014/main" id="{E8DAC4F6-E595-4A20-A7E4-E541CE4474EE}"/>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宇宙での存在割合</a:t>
            </a:r>
          </a:p>
        </p:txBody>
      </p:sp>
      <p:sp>
        <p:nvSpPr>
          <p:cNvPr id="5" name="正方形/長方形 4">
            <a:extLst>
              <a:ext uri="{FF2B5EF4-FFF2-40B4-BE49-F238E27FC236}">
                <a16:creationId xmlns:a16="http://schemas.microsoft.com/office/drawing/2014/main" id="{DE21A6B8-6F98-4AA3-8CBE-6D56FF4B65F5}"/>
              </a:ext>
            </a:extLst>
          </p:cNvPr>
          <p:cNvSpPr/>
          <p:nvPr/>
        </p:nvSpPr>
        <p:spPr>
          <a:xfrm>
            <a:off x="787792" y="2686930"/>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702429F-F8BD-47B9-A8CD-9C61B92A9100}"/>
              </a:ext>
            </a:extLst>
          </p:cNvPr>
          <p:cNvSpPr/>
          <p:nvPr/>
        </p:nvSpPr>
        <p:spPr>
          <a:xfrm>
            <a:off x="1263749" y="3317632"/>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D8A018CD-862F-4883-BB6C-FD11260BA4AD}"/>
              </a:ext>
            </a:extLst>
          </p:cNvPr>
          <p:cNvSpPr/>
          <p:nvPr/>
        </p:nvSpPr>
        <p:spPr>
          <a:xfrm>
            <a:off x="1188870" y="3780693"/>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5852F85-BC50-402B-8B4F-F138259AB785}"/>
              </a:ext>
            </a:extLst>
          </p:cNvPr>
          <p:cNvSpPr/>
          <p:nvPr/>
        </p:nvSpPr>
        <p:spPr>
          <a:xfrm>
            <a:off x="1003792" y="3467397"/>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E0DEE39-C09A-44A0-B16E-D0338F929844}"/>
              </a:ext>
            </a:extLst>
          </p:cNvPr>
          <p:cNvSpPr/>
          <p:nvPr/>
        </p:nvSpPr>
        <p:spPr>
          <a:xfrm>
            <a:off x="1507885" y="4131211"/>
            <a:ext cx="288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1B6A2FB-1C45-4AC9-A8C3-8F4649916B8B}"/>
              </a:ext>
            </a:extLst>
          </p:cNvPr>
          <p:cNvSpPr/>
          <p:nvPr/>
        </p:nvSpPr>
        <p:spPr>
          <a:xfrm>
            <a:off x="2326455" y="3846493"/>
            <a:ext cx="288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0DF15C1-34EC-49C7-9FEB-DD1ADF55ABB9}"/>
              </a:ext>
            </a:extLst>
          </p:cNvPr>
          <p:cNvSpPr/>
          <p:nvPr/>
        </p:nvSpPr>
        <p:spPr>
          <a:xfrm>
            <a:off x="1617308" y="3714897"/>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86CD1D2-CAD1-41BC-BE3A-A08F9E590AEE}"/>
              </a:ext>
            </a:extLst>
          </p:cNvPr>
          <p:cNvSpPr/>
          <p:nvPr/>
        </p:nvSpPr>
        <p:spPr>
          <a:xfrm>
            <a:off x="1951814" y="3672693"/>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BD1F825-94C9-46D3-AB82-8714050BD81E}"/>
              </a:ext>
            </a:extLst>
          </p:cNvPr>
          <p:cNvSpPr/>
          <p:nvPr/>
        </p:nvSpPr>
        <p:spPr>
          <a:xfrm>
            <a:off x="2211944" y="4240951"/>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B918BFF-6624-4BB2-B85E-8EA16A27E3D0}"/>
              </a:ext>
            </a:extLst>
          </p:cNvPr>
          <p:cNvSpPr/>
          <p:nvPr/>
        </p:nvSpPr>
        <p:spPr>
          <a:xfrm>
            <a:off x="2027879" y="4201551"/>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05E1064-2FDE-4ECA-ABA5-DABCB167FD79}"/>
              </a:ext>
            </a:extLst>
          </p:cNvPr>
          <p:cNvSpPr/>
          <p:nvPr/>
        </p:nvSpPr>
        <p:spPr>
          <a:xfrm>
            <a:off x="1857882" y="4308487"/>
            <a:ext cx="216000" cy="21600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A50B62C-F870-4479-A5DE-BDDAA78C68D1}"/>
              </a:ext>
            </a:extLst>
          </p:cNvPr>
          <p:cNvSpPr txBox="1"/>
          <p:nvPr/>
        </p:nvSpPr>
        <p:spPr>
          <a:xfrm>
            <a:off x="722688" y="1312434"/>
            <a:ext cx="7698623"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地球型生命の主要元素は宇宙でありふれたもの</a:t>
            </a:r>
          </a:p>
        </p:txBody>
      </p:sp>
      <p:sp>
        <p:nvSpPr>
          <p:cNvPr id="17" name="テキスト ボックス 16">
            <a:extLst>
              <a:ext uri="{FF2B5EF4-FFF2-40B4-BE49-F238E27FC236}">
                <a16:creationId xmlns:a16="http://schemas.microsoft.com/office/drawing/2014/main" id="{0B8E4C09-55EE-46CD-BBE5-BFCABD91C781}"/>
              </a:ext>
            </a:extLst>
          </p:cNvPr>
          <p:cNvSpPr txBox="1"/>
          <p:nvPr/>
        </p:nvSpPr>
        <p:spPr>
          <a:xfrm>
            <a:off x="4002257" y="5908434"/>
            <a:ext cx="1308296" cy="400110"/>
          </a:xfrm>
          <a:prstGeom prst="rect">
            <a:avLst/>
          </a:prstGeom>
          <a:noFill/>
        </p:spPr>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元素番号</a:t>
            </a: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B8D66337-1C3E-4636-B156-AAAF8B72617C}"/>
                  </a:ext>
                </a:extLst>
              </p:cNvPr>
              <p:cNvSpPr txBox="1"/>
              <p:nvPr/>
            </p:nvSpPr>
            <p:spPr>
              <a:xfrm rot="16200000">
                <a:off x="-791374" y="3917088"/>
                <a:ext cx="2290412"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t>(Abundance) </a:t>
                </a:r>
                <a14:m>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𝑙𝑜𝑔</m:t>
                        </m:r>
                      </m:e>
                      <m:sub>
                        <m:r>
                          <a:rPr kumimoji="1" lang="en-US" altLang="ja-JP" sz="2000" b="0" i="1" smtClean="0">
                            <a:latin typeface="Cambria Math" panose="02040503050406030204" pitchFamily="18" charset="0"/>
                          </a:rPr>
                          <m:t>10</m:t>
                        </m:r>
                      </m:sub>
                    </m:sSub>
                  </m:oMath>
                </a14:m>
                <a:endParaRPr kumimoji="1" lang="ja-JP" altLang="en-US" sz="2000" dirty="0"/>
              </a:p>
            </p:txBody>
          </p:sp>
        </mc:Choice>
        <mc:Fallback xmlns="">
          <p:sp>
            <p:nvSpPr>
              <p:cNvPr id="18" name="テキスト ボックス 17">
                <a:extLst>
                  <a:ext uri="{FF2B5EF4-FFF2-40B4-BE49-F238E27FC236}">
                    <a16:creationId xmlns:a16="http://schemas.microsoft.com/office/drawing/2014/main" id="{B8D66337-1C3E-4636-B156-AAAF8B72617C}"/>
                  </a:ext>
                </a:extLst>
              </p:cNvPr>
              <p:cNvSpPr txBox="1">
                <a:spLocks noRot="1" noChangeAspect="1" noMove="1" noResize="1" noEditPoints="1" noAdjustHandles="1" noChangeArrowheads="1" noChangeShapeType="1" noTextEdit="1"/>
              </p:cNvSpPr>
              <p:nvPr/>
            </p:nvSpPr>
            <p:spPr>
              <a:xfrm rot="16200000">
                <a:off x="-791374" y="3917088"/>
                <a:ext cx="2290412" cy="400110"/>
              </a:xfrm>
              <a:prstGeom prst="rect">
                <a:avLst/>
              </a:prstGeom>
              <a:blipFill>
                <a:blip r:embed="rId3"/>
                <a:stretch>
                  <a:fillRect l="-5882" r="-23529" b="-2653"/>
                </a:stretch>
              </a:blipFill>
              <a:ln>
                <a:solidFill>
                  <a:schemeClr val="bg1"/>
                </a:solidFill>
              </a:ln>
            </p:spPr>
            <p:txBody>
              <a:bodyPr/>
              <a:lstStyle/>
              <a:p>
                <a:r>
                  <a:rPr lang="ja-JP" altLang="en-US">
                    <a:noFill/>
                  </a:rPr>
                  <a:t> </a:t>
                </a:r>
              </a:p>
            </p:txBody>
          </p:sp>
        </mc:Fallback>
      </mc:AlternateContent>
      <p:sp>
        <p:nvSpPr>
          <p:cNvPr id="19" name="正方形/長方形 18">
            <a:extLst>
              <a:ext uri="{FF2B5EF4-FFF2-40B4-BE49-F238E27FC236}">
                <a16:creationId xmlns:a16="http://schemas.microsoft.com/office/drawing/2014/main" id="{DAD9991E-BAEA-46D5-B94E-113021F7B903}"/>
              </a:ext>
            </a:extLst>
          </p:cNvPr>
          <p:cNvSpPr/>
          <p:nvPr/>
        </p:nvSpPr>
        <p:spPr>
          <a:xfrm>
            <a:off x="6799419" y="2794930"/>
            <a:ext cx="1746737" cy="70557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DF1D610-85B5-455C-8215-943BB446E13C}"/>
              </a:ext>
            </a:extLst>
          </p:cNvPr>
          <p:cNvSpPr txBox="1"/>
          <p:nvPr/>
        </p:nvSpPr>
        <p:spPr>
          <a:xfrm>
            <a:off x="6541478" y="5969990"/>
            <a:ext cx="2278966" cy="338554"/>
          </a:xfrm>
          <a:prstGeom prst="rect">
            <a:avLst/>
          </a:prstGeom>
          <a:noFill/>
        </p:spPr>
        <p:txBody>
          <a:bodyPr wrap="square" rtlCol="0">
            <a:spAutoFit/>
          </a:bodyPr>
          <a:lstStyle/>
          <a:p>
            <a:r>
              <a:rPr kumimoji="1" lang="ja-JP" altLang="en-US" sz="1600" dirty="0"/>
              <a:t>海部ら</a:t>
            </a:r>
            <a:r>
              <a:rPr kumimoji="1" lang="en-US" altLang="ja-JP" sz="1600" dirty="0"/>
              <a:t>, (2015)</a:t>
            </a:r>
            <a:r>
              <a:rPr kumimoji="1" lang="ja-JP" altLang="en-US" sz="1600" dirty="0"/>
              <a:t>より作成</a:t>
            </a:r>
          </a:p>
        </p:txBody>
      </p:sp>
    </p:spTree>
    <p:extLst>
      <p:ext uri="{BB962C8B-B14F-4D97-AF65-F5344CB8AC3E}">
        <p14:creationId xmlns:p14="http://schemas.microsoft.com/office/powerpoint/2010/main" val="8796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animBg="1"/>
      <p:bldP spid="19"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FA48D95-2D0B-4A52-9019-6C8786F263F1}"/>
              </a:ext>
            </a:extLst>
          </p:cNvPr>
          <p:cNvSpPr/>
          <p:nvPr/>
        </p:nvSpPr>
        <p:spPr>
          <a:xfrm>
            <a:off x="1609296" y="1798282"/>
            <a:ext cx="4392000" cy="360000"/>
          </a:xfrm>
          <a:prstGeom prst="rect">
            <a:avLst/>
          </a:prstGeom>
          <a:solidFill>
            <a:srgbClr val="FDFD0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36EA766-DAEC-469D-9850-EB2BC26EDBC2}"/>
              </a:ext>
            </a:extLst>
          </p:cNvPr>
          <p:cNvSpPr/>
          <p:nvPr/>
        </p:nvSpPr>
        <p:spPr>
          <a:xfrm>
            <a:off x="1609296" y="1438282"/>
            <a:ext cx="4392000" cy="360000"/>
          </a:xfrm>
          <a:prstGeom prst="rect">
            <a:avLst/>
          </a:prstGeom>
          <a:solidFill>
            <a:srgbClr val="FDFD0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DB7B3D9-71B6-4B8F-AF23-5F5EE1C323DB}"/>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地球での存在割合</a:t>
            </a:r>
          </a:p>
        </p:txBody>
      </p:sp>
      <p:sp>
        <p:nvSpPr>
          <p:cNvPr id="4" name="テキスト ボックス 3">
            <a:extLst>
              <a:ext uri="{FF2B5EF4-FFF2-40B4-BE49-F238E27FC236}">
                <a16:creationId xmlns:a16="http://schemas.microsoft.com/office/drawing/2014/main" id="{3EC99575-F914-4E4D-9C64-FCBDE171609C}"/>
              </a:ext>
            </a:extLst>
          </p:cNvPr>
          <p:cNvSpPr txBox="1"/>
          <p:nvPr/>
        </p:nvSpPr>
        <p:spPr>
          <a:xfrm>
            <a:off x="5359791" y="6337494"/>
            <a:ext cx="2658794" cy="338554"/>
          </a:xfrm>
          <a:prstGeom prst="rect">
            <a:avLst/>
          </a:prstGeom>
          <a:noFill/>
        </p:spPr>
        <p:txBody>
          <a:bodyPr wrap="square" rtlCol="0">
            <a:spAutoFit/>
          </a:bodyPr>
          <a:lstStyle/>
          <a:p>
            <a:r>
              <a:rPr kumimoji="1" lang="ja-JP" altLang="en-US" sz="1600" dirty="0"/>
              <a:t>海部ら</a:t>
            </a:r>
            <a:r>
              <a:rPr kumimoji="1" lang="en-US" altLang="ja-JP" sz="1600" dirty="0"/>
              <a:t>, (2015)</a:t>
            </a:r>
            <a:r>
              <a:rPr kumimoji="1" lang="ja-JP" altLang="en-US" sz="1600" dirty="0"/>
              <a:t>より作成</a:t>
            </a:r>
          </a:p>
        </p:txBody>
      </p:sp>
      <p:graphicFrame>
        <p:nvGraphicFramePr>
          <p:cNvPr id="3" name="表 2">
            <a:extLst>
              <a:ext uri="{FF2B5EF4-FFF2-40B4-BE49-F238E27FC236}">
                <a16:creationId xmlns:a16="http://schemas.microsoft.com/office/drawing/2014/main" id="{683251A7-85D1-4E95-86E5-3BEA2C724AA0}"/>
              </a:ext>
            </a:extLst>
          </p:cNvPr>
          <p:cNvGraphicFramePr>
            <a:graphicFrameLocks noGrp="1"/>
          </p:cNvGraphicFramePr>
          <p:nvPr>
            <p:extLst>
              <p:ext uri="{D42A27DB-BD31-4B8C-83A1-F6EECF244321}">
                <p14:modId xmlns:p14="http://schemas.microsoft.com/office/powerpoint/2010/main" val="1599509775"/>
              </p:ext>
            </p:extLst>
          </p:nvPr>
        </p:nvGraphicFramePr>
        <p:xfrm>
          <a:off x="1609296" y="1051712"/>
          <a:ext cx="5925408" cy="5253990"/>
        </p:xfrm>
        <a:graphic>
          <a:graphicData uri="http://schemas.openxmlformats.org/drawingml/2006/table">
            <a:tbl>
              <a:tblPr>
                <a:tableStyleId>{9D7B26C5-4107-4FEC-AEDC-1716B250A1EF}</a:tableStyleId>
              </a:tblPr>
              <a:tblGrid>
                <a:gridCol w="1481352">
                  <a:extLst>
                    <a:ext uri="{9D8B030D-6E8A-4147-A177-3AD203B41FA5}">
                      <a16:colId xmlns:a16="http://schemas.microsoft.com/office/drawing/2014/main" val="4139587228"/>
                    </a:ext>
                  </a:extLst>
                </a:gridCol>
                <a:gridCol w="1481352">
                  <a:extLst>
                    <a:ext uri="{9D8B030D-6E8A-4147-A177-3AD203B41FA5}">
                      <a16:colId xmlns:a16="http://schemas.microsoft.com/office/drawing/2014/main" val="1629887471"/>
                    </a:ext>
                  </a:extLst>
                </a:gridCol>
                <a:gridCol w="1481352">
                  <a:extLst>
                    <a:ext uri="{9D8B030D-6E8A-4147-A177-3AD203B41FA5}">
                      <a16:colId xmlns:a16="http://schemas.microsoft.com/office/drawing/2014/main" val="3407158829"/>
                    </a:ext>
                  </a:extLst>
                </a:gridCol>
                <a:gridCol w="1481352">
                  <a:extLst>
                    <a:ext uri="{9D8B030D-6E8A-4147-A177-3AD203B41FA5}">
                      <a16:colId xmlns:a16="http://schemas.microsoft.com/office/drawing/2014/main" val="2586728568"/>
                    </a:ext>
                  </a:extLst>
                </a:gridCol>
              </a:tblGrid>
              <a:tr h="247650">
                <a:tc>
                  <a:txBody>
                    <a:bodyPr/>
                    <a:lstStyle/>
                    <a:p>
                      <a:pPr algn="ctr" fontAlgn="ctr"/>
                      <a:r>
                        <a:rPr lang="ja-JP" altLang="en-US" sz="2400" u="none" strike="noStrike" dirty="0">
                          <a:effectLst/>
                        </a:rPr>
                        <a:t>元素</a:t>
                      </a:r>
                      <a:endParaRPr lang="ja-JP" altLang="en-US" sz="2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ctr" fontAlgn="ctr"/>
                      <a:r>
                        <a:rPr lang="ja-JP" altLang="en-US" sz="2400" u="none" strike="noStrike" dirty="0">
                          <a:effectLst/>
                        </a:rPr>
                        <a:t>人体</a:t>
                      </a:r>
                      <a:r>
                        <a:rPr lang="en-US" altLang="ja-JP" sz="2400" u="none" strike="noStrike" dirty="0">
                          <a:effectLst/>
                        </a:rPr>
                        <a:t>(%)</a:t>
                      </a:r>
                      <a:endParaRPr lang="ja-JP" altLang="en-US" sz="2400" b="0" i="0" u="none" strike="noStrike"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a:txBody>
                  <a:tcPr marL="9525" marR="9525" marT="9525" marB="0" anchor="ctr"/>
                </a:tc>
                <a:tc>
                  <a:txBody>
                    <a:bodyPr/>
                    <a:lstStyle/>
                    <a:p>
                      <a:pPr algn="ctr" fontAlgn="ctr"/>
                      <a:r>
                        <a:rPr lang="ja-JP" altLang="en-US" sz="2400" u="none" strike="noStrike" dirty="0">
                          <a:effectLst/>
                        </a:rPr>
                        <a:t>海水</a:t>
                      </a:r>
                      <a:r>
                        <a:rPr lang="en-US" altLang="ja-JP" sz="2400" u="none" strike="noStrike" dirty="0">
                          <a:effectLst/>
                        </a:rPr>
                        <a:t>(%)</a:t>
                      </a:r>
                      <a:endParaRPr lang="ja-JP" altLang="en-US" sz="2400" b="0" i="0" u="none" strike="noStrike"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a:txBody>
                  <a:tcPr marL="9525" marR="9525" marT="9525" marB="0" anchor="ctr"/>
                </a:tc>
                <a:tc>
                  <a:txBody>
                    <a:bodyPr/>
                    <a:lstStyle/>
                    <a:p>
                      <a:pPr algn="ctr" fontAlgn="ctr"/>
                      <a:r>
                        <a:rPr lang="ja-JP" altLang="en-US" sz="2400" u="none" strike="noStrike" dirty="0">
                          <a:effectLst/>
                        </a:rPr>
                        <a:t>地殻</a:t>
                      </a:r>
                      <a:r>
                        <a:rPr lang="en-US" altLang="ja-JP" sz="2400" u="none" strike="noStrike" dirty="0">
                          <a:effectLst/>
                        </a:rPr>
                        <a:t>(%)</a:t>
                      </a:r>
                      <a:endParaRPr lang="ja-JP" altLang="en-US" sz="2400" b="0" i="0" u="none" strike="noStrike" dirty="0">
                        <a:solidFill>
                          <a:srgbClr val="000000"/>
                        </a:solidFill>
                        <a:effectLst/>
                        <a:latin typeface="Times New Roman" panose="02020603050405020304" pitchFamily="18" charset="0"/>
                        <a:ea typeface="ＭＳ ゴシック" panose="020B06090702050802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418810247"/>
                  </a:ext>
                </a:extLst>
              </a:tr>
              <a:tr h="247650">
                <a:tc>
                  <a:txBody>
                    <a:bodyPr/>
                    <a:lstStyle/>
                    <a:p>
                      <a:pPr algn="ctr" fontAlgn="ctr"/>
                      <a:r>
                        <a:rPr lang="en-US" sz="2400" u="none" strike="noStrike" dirty="0">
                          <a:effectLst/>
                        </a:rPr>
                        <a:t>H</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63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66</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0.22</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665125305"/>
                  </a:ext>
                </a:extLst>
              </a:tr>
              <a:tr h="238125">
                <a:tc>
                  <a:txBody>
                    <a:bodyPr/>
                    <a:lstStyle/>
                    <a:p>
                      <a:pPr algn="ctr" fontAlgn="ctr"/>
                      <a:r>
                        <a:rPr lang="en-US" sz="2400" u="none" strike="noStrike">
                          <a:effectLst/>
                        </a:rPr>
                        <a:t>O</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25.5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33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47</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077149803"/>
                  </a:ext>
                </a:extLst>
              </a:tr>
              <a:tr h="238125">
                <a:tc>
                  <a:txBody>
                    <a:bodyPr/>
                    <a:lstStyle/>
                    <a:p>
                      <a:pPr algn="ctr" fontAlgn="ctr"/>
                      <a:r>
                        <a:rPr lang="en-US" sz="2400" u="none" strike="noStrike">
                          <a:effectLst/>
                        </a:rPr>
                        <a:t>N</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1.4</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534338818"/>
                  </a:ext>
                </a:extLst>
              </a:tr>
              <a:tr h="238125">
                <a:tc>
                  <a:txBody>
                    <a:bodyPr/>
                    <a:lstStyle/>
                    <a:p>
                      <a:pPr algn="ctr" fontAlgn="ctr"/>
                      <a:r>
                        <a:rPr lang="en-US" sz="2400" u="none" strike="noStrike" dirty="0">
                          <a:effectLst/>
                        </a:rPr>
                        <a:t>Na</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0.28</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2.5</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457415907"/>
                  </a:ext>
                </a:extLst>
              </a:tr>
              <a:tr h="238125">
                <a:tc>
                  <a:txBody>
                    <a:bodyPr/>
                    <a:lstStyle/>
                    <a:p>
                      <a:pPr algn="ctr" fontAlgn="ctr"/>
                      <a:r>
                        <a:rPr lang="en-US" sz="2400" u="none" strike="noStrike">
                          <a:effectLst/>
                        </a:rPr>
                        <a:t>C</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9.5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0.0014</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0.19</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536496765"/>
                  </a:ext>
                </a:extLst>
              </a:tr>
              <a:tr h="238125">
                <a:tc>
                  <a:txBody>
                    <a:bodyPr/>
                    <a:lstStyle/>
                    <a:p>
                      <a:pPr algn="ctr" fontAlgn="ctr"/>
                      <a:r>
                        <a:rPr lang="en-US" sz="2400" u="none" strike="noStrike">
                          <a:effectLst/>
                        </a:rPr>
                        <a:t>Mg</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0.01</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0.033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2.5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308329430"/>
                  </a:ext>
                </a:extLst>
              </a:tr>
              <a:tr h="238125">
                <a:tc>
                  <a:txBody>
                    <a:bodyPr/>
                    <a:lstStyle/>
                    <a:p>
                      <a:pPr algn="ctr" fontAlgn="ctr"/>
                      <a:r>
                        <a:rPr lang="en-US" sz="2400" u="none" strike="noStrike">
                          <a:effectLst/>
                        </a:rPr>
                        <a:t>S</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0.017</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477945513"/>
                  </a:ext>
                </a:extLst>
              </a:tr>
              <a:tr h="238125">
                <a:tc>
                  <a:txBody>
                    <a:bodyPr/>
                    <a:lstStyle/>
                    <a:p>
                      <a:pPr algn="ctr" fontAlgn="ctr"/>
                      <a:r>
                        <a:rPr lang="en-US" sz="2400" u="none" strike="noStrike">
                          <a:effectLst/>
                        </a:rPr>
                        <a:t>Ca</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0.31</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0.006</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3.5</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842057120"/>
                  </a:ext>
                </a:extLst>
              </a:tr>
              <a:tr h="238125">
                <a:tc>
                  <a:txBody>
                    <a:bodyPr/>
                    <a:lstStyle/>
                    <a:p>
                      <a:pPr algn="ctr" fontAlgn="ctr"/>
                      <a:r>
                        <a:rPr lang="en-US" sz="2400" u="none" strike="noStrike">
                          <a:effectLst/>
                        </a:rPr>
                        <a:t>P</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0.22</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500430492"/>
                  </a:ext>
                </a:extLst>
              </a:tr>
              <a:tr h="238125">
                <a:tc>
                  <a:txBody>
                    <a:bodyPr/>
                    <a:lstStyle/>
                    <a:p>
                      <a:pPr algn="ctr" fontAlgn="ctr"/>
                      <a:r>
                        <a:rPr lang="en-US" sz="2400" u="none" strike="noStrike" dirty="0">
                          <a:effectLst/>
                        </a:rPr>
                        <a:t>Cl</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0.33</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715924752"/>
                  </a:ext>
                </a:extLst>
              </a:tr>
              <a:tr h="238125">
                <a:tc>
                  <a:txBody>
                    <a:bodyPr/>
                    <a:lstStyle/>
                    <a:p>
                      <a:pPr algn="ctr" fontAlgn="ctr"/>
                      <a:r>
                        <a:rPr lang="en-US" sz="2400" u="none" strike="noStrike">
                          <a:effectLst/>
                        </a:rPr>
                        <a:t>K</a:t>
                      </a:r>
                      <a:endParaRPr lang="en-US"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0.06</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0.006</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2.5</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3975260658"/>
                  </a:ext>
                </a:extLst>
              </a:tr>
              <a:tr h="238125">
                <a:tc>
                  <a:txBody>
                    <a:bodyPr/>
                    <a:lstStyle/>
                    <a:p>
                      <a:pPr algn="ctr" fontAlgn="ctr"/>
                      <a:r>
                        <a:rPr lang="en-US" sz="2400" u="none" strike="noStrike" dirty="0">
                          <a:effectLst/>
                        </a:rPr>
                        <a:t>Si</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0.003</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28</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3853546624"/>
                  </a:ext>
                </a:extLst>
              </a:tr>
              <a:tr h="238125">
                <a:tc>
                  <a:txBody>
                    <a:bodyPr/>
                    <a:lstStyle/>
                    <a:p>
                      <a:pPr algn="ctr" fontAlgn="ctr"/>
                      <a:r>
                        <a:rPr lang="en-US" sz="2400" u="none" strike="noStrike" dirty="0">
                          <a:effectLst/>
                        </a:rPr>
                        <a:t>Fe</a:t>
                      </a:r>
                      <a:endParaRPr lang="en-US"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a:effectLst/>
                        </a:rPr>
                        <a:t>-</a:t>
                      </a:r>
                      <a:endParaRPr lang="en-US" altLang="ja-JP" sz="2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tc>
                  <a:txBody>
                    <a:bodyPr/>
                    <a:lstStyle/>
                    <a:p>
                      <a:pPr algn="ctr" fontAlgn="ctr"/>
                      <a:r>
                        <a:rPr lang="en-US" altLang="ja-JP" sz="2400" u="none" strike="noStrike" dirty="0">
                          <a:effectLst/>
                        </a:rPr>
                        <a:t>4.5</a:t>
                      </a:r>
                      <a:endParaRPr lang="en-US" altLang="ja-JP" sz="2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515275021"/>
                  </a:ext>
                </a:extLst>
              </a:tr>
            </a:tbl>
          </a:graphicData>
        </a:graphic>
      </p:graphicFrame>
    </p:spTree>
    <p:extLst>
      <p:ext uri="{BB962C8B-B14F-4D97-AF65-F5344CB8AC3E}">
        <p14:creationId xmlns:p14="http://schemas.microsoft.com/office/powerpoint/2010/main" val="62408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雨 が含まれている画像&#10;&#10;自動的に生成された説明">
            <a:extLst>
              <a:ext uri="{FF2B5EF4-FFF2-40B4-BE49-F238E27FC236}">
                <a16:creationId xmlns:a16="http://schemas.microsoft.com/office/drawing/2014/main" id="{8BBE40B9-E11C-4BA5-8F31-C5086790BA40}"/>
              </a:ext>
            </a:extLst>
          </p:cNvPr>
          <p:cNvPicPr>
            <a:picLocks noChangeAspect="1"/>
          </p:cNvPicPr>
          <p:nvPr/>
        </p:nvPicPr>
        <p:blipFill rotWithShape="1">
          <a:blip r:embed="rId2">
            <a:extLst>
              <a:ext uri="{28A0092B-C50C-407E-A947-70E740481C1C}">
                <a14:useLocalDpi xmlns:a14="http://schemas.microsoft.com/office/drawing/2010/main" val="0"/>
              </a:ext>
            </a:extLst>
          </a:blip>
          <a:srcRect l="67902" t="5471" r="9132" b="90175"/>
          <a:stretch/>
        </p:blipFill>
        <p:spPr>
          <a:xfrm rot="16200000">
            <a:off x="2031635" y="1787741"/>
            <a:ext cx="4883777" cy="1308295"/>
          </a:xfrm>
          <a:prstGeom prst="rect">
            <a:avLst/>
          </a:prstGeom>
        </p:spPr>
      </p:pic>
      <p:sp>
        <p:nvSpPr>
          <p:cNvPr id="2" name="テキスト ボックス 1">
            <a:extLst>
              <a:ext uri="{FF2B5EF4-FFF2-40B4-BE49-F238E27FC236}">
                <a16:creationId xmlns:a16="http://schemas.microsoft.com/office/drawing/2014/main" id="{2DFD81C0-7DFD-497C-8007-FD9EB3ADA88A}"/>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水中での境界</a:t>
            </a:r>
          </a:p>
        </p:txBody>
      </p:sp>
      <p:pic>
        <p:nvPicPr>
          <p:cNvPr id="4" name="図 3" descr="雨 が含まれている画像&#10;&#10;自動的に生成された説明">
            <a:extLst>
              <a:ext uri="{FF2B5EF4-FFF2-40B4-BE49-F238E27FC236}">
                <a16:creationId xmlns:a16="http://schemas.microsoft.com/office/drawing/2014/main" id="{38360F24-4E74-4CCB-A711-A2FB353ABE59}"/>
              </a:ext>
            </a:extLst>
          </p:cNvPr>
          <p:cNvPicPr>
            <a:picLocks noChangeAspect="1"/>
          </p:cNvPicPr>
          <p:nvPr/>
        </p:nvPicPr>
        <p:blipFill rotWithShape="1">
          <a:blip r:embed="rId2">
            <a:extLst>
              <a:ext uri="{28A0092B-C50C-407E-A947-70E740481C1C}">
                <a14:useLocalDpi xmlns:a14="http://schemas.microsoft.com/office/drawing/2010/main" val="0"/>
              </a:ext>
            </a:extLst>
          </a:blip>
          <a:srcRect l="62988" t="17544" r="26106" b="74143"/>
          <a:stretch/>
        </p:blipFill>
        <p:spPr>
          <a:xfrm rot="16200000">
            <a:off x="412935" y="695001"/>
            <a:ext cx="2778211" cy="2991928"/>
          </a:xfrm>
          <a:prstGeom prst="rect">
            <a:avLst/>
          </a:prstGeom>
        </p:spPr>
      </p:pic>
      <p:sp>
        <p:nvSpPr>
          <p:cNvPr id="6" name="正方形/長方形 5">
            <a:extLst>
              <a:ext uri="{FF2B5EF4-FFF2-40B4-BE49-F238E27FC236}">
                <a16:creationId xmlns:a16="http://schemas.microsoft.com/office/drawing/2014/main" id="{F25BAED8-85D3-4561-8F91-19CB2F6E9158}"/>
              </a:ext>
            </a:extLst>
          </p:cNvPr>
          <p:cNvSpPr/>
          <p:nvPr/>
        </p:nvSpPr>
        <p:spPr>
          <a:xfrm>
            <a:off x="3946597" y="163199"/>
            <a:ext cx="379828"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F9C5120D-C7FF-4237-8102-1F4C8799904B}"/>
              </a:ext>
            </a:extLst>
          </p:cNvPr>
          <p:cNvCxnSpPr>
            <a:cxnSpLocks/>
          </p:cNvCxnSpPr>
          <p:nvPr/>
        </p:nvCxnSpPr>
        <p:spPr>
          <a:xfrm flipV="1">
            <a:off x="2393549" y="365761"/>
            <a:ext cx="1700149" cy="1004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41140EE5-857C-4895-9AC3-B8D0FB6382D8}"/>
              </a:ext>
            </a:extLst>
          </p:cNvPr>
          <p:cNvSpPr/>
          <p:nvPr/>
        </p:nvSpPr>
        <p:spPr>
          <a:xfrm>
            <a:off x="3379758" y="231821"/>
            <a:ext cx="2187529" cy="472342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02E19A92-791A-404D-A6FA-1B68E9EB69F8}"/>
              </a:ext>
            </a:extLst>
          </p:cNvPr>
          <p:cNvCxnSpPr>
            <a:cxnSpLocks/>
          </p:cNvCxnSpPr>
          <p:nvPr/>
        </p:nvCxnSpPr>
        <p:spPr>
          <a:xfrm>
            <a:off x="2386513" y="1439373"/>
            <a:ext cx="1213237" cy="2626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1E4E58D-5B2C-40F8-B1EA-E2FF43970DC3}"/>
              </a:ext>
            </a:extLst>
          </p:cNvPr>
          <p:cNvSpPr txBox="1"/>
          <p:nvPr/>
        </p:nvSpPr>
        <p:spPr>
          <a:xfrm>
            <a:off x="5651695" y="1139918"/>
            <a:ext cx="1804176" cy="461665"/>
          </a:xfrm>
          <a:prstGeom prst="rect">
            <a:avLst/>
          </a:prstGeom>
          <a:noFill/>
        </p:spPr>
        <p:txBody>
          <a:bodyPr wrap="square" rtlCol="0">
            <a:spAutoFit/>
          </a:bodyPr>
          <a:lstStyle/>
          <a:p>
            <a:r>
              <a:rPr kumimoji="1" lang="ja-JP" altLang="en-US" sz="2400" dirty="0">
                <a:solidFill>
                  <a:srgbClr val="0070C0"/>
                </a:solidFill>
                <a:latin typeface="ＭＳ ゴシック" panose="020B0609070205080204" pitchFamily="49" charset="-128"/>
                <a:ea typeface="ＭＳ ゴシック" panose="020B0609070205080204" pitchFamily="49" charset="-128"/>
              </a:rPr>
              <a:t>親水性部分</a:t>
            </a:r>
          </a:p>
        </p:txBody>
      </p:sp>
      <p:sp>
        <p:nvSpPr>
          <p:cNvPr id="16" name="テキスト ボックス 15">
            <a:extLst>
              <a:ext uri="{FF2B5EF4-FFF2-40B4-BE49-F238E27FC236}">
                <a16:creationId xmlns:a16="http://schemas.microsoft.com/office/drawing/2014/main" id="{F72BFFEE-8E7A-4A01-94E7-EE566550A4C8}"/>
              </a:ext>
            </a:extLst>
          </p:cNvPr>
          <p:cNvSpPr txBox="1"/>
          <p:nvPr/>
        </p:nvSpPr>
        <p:spPr>
          <a:xfrm>
            <a:off x="5651695" y="3047579"/>
            <a:ext cx="1804176" cy="461665"/>
          </a:xfrm>
          <a:prstGeom prst="rect">
            <a:avLst/>
          </a:prstGeom>
          <a:noFill/>
        </p:spPr>
        <p:txBody>
          <a:bodyPr wrap="square" rtlCol="0">
            <a:spAutoFit/>
          </a:body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疎水性部分</a:t>
            </a:r>
          </a:p>
        </p:txBody>
      </p:sp>
      <p:sp>
        <p:nvSpPr>
          <p:cNvPr id="17" name="右中かっこ 16">
            <a:extLst>
              <a:ext uri="{FF2B5EF4-FFF2-40B4-BE49-F238E27FC236}">
                <a16:creationId xmlns:a16="http://schemas.microsoft.com/office/drawing/2014/main" id="{FB69EAE6-F6AE-4B7E-B1A4-E0FCE89C18C4}"/>
              </a:ext>
            </a:extLst>
          </p:cNvPr>
          <p:cNvSpPr/>
          <p:nvPr/>
        </p:nvSpPr>
        <p:spPr>
          <a:xfrm>
            <a:off x="7528143" y="1252025"/>
            <a:ext cx="225091" cy="21769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1BDFADA-95C8-4A7D-8191-724316CAA289}"/>
              </a:ext>
            </a:extLst>
          </p:cNvPr>
          <p:cNvSpPr txBox="1"/>
          <p:nvPr/>
        </p:nvSpPr>
        <p:spPr>
          <a:xfrm>
            <a:off x="7753234" y="2109679"/>
            <a:ext cx="129228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半透性</a:t>
            </a:r>
          </a:p>
        </p:txBody>
      </p:sp>
      <p:sp>
        <p:nvSpPr>
          <p:cNvPr id="20" name="楕円 19">
            <a:extLst>
              <a:ext uri="{FF2B5EF4-FFF2-40B4-BE49-F238E27FC236}">
                <a16:creationId xmlns:a16="http://schemas.microsoft.com/office/drawing/2014/main" id="{ADF3BA34-11CD-4EA4-97D9-CCDD7B36A5D5}"/>
              </a:ext>
            </a:extLst>
          </p:cNvPr>
          <p:cNvSpPr/>
          <p:nvPr/>
        </p:nvSpPr>
        <p:spPr>
          <a:xfrm>
            <a:off x="3478235" y="5187062"/>
            <a:ext cx="2187529" cy="101482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B58CFD2-064B-4498-817F-DE8BEF8106CA}"/>
              </a:ext>
            </a:extLst>
          </p:cNvPr>
          <p:cNvSpPr txBox="1"/>
          <p:nvPr/>
        </p:nvSpPr>
        <p:spPr>
          <a:xfrm>
            <a:off x="3925856" y="6201885"/>
            <a:ext cx="129228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細胞</a:t>
            </a:r>
          </a:p>
        </p:txBody>
      </p:sp>
      <p:sp>
        <p:nvSpPr>
          <p:cNvPr id="22" name="テキスト ボックス 21">
            <a:extLst>
              <a:ext uri="{FF2B5EF4-FFF2-40B4-BE49-F238E27FC236}">
                <a16:creationId xmlns:a16="http://schemas.microsoft.com/office/drawing/2014/main" id="{7BFCCCBE-B301-458B-933C-977A1D00E59F}"/>
              </a:ext>
            </a:extLst>
          </p:cNvPr>
          <p:cNvSpPr txBox="1"/>
          <p:nvPr/>
        </p:nvSpPr>
        <p:spPr>
          <a:xfrm>
            <a:off x="786438" y="5463640"/>
            <a:ext cx="2031203"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必要な物質</a:t>
            </a:r>
          </a:p>
        </p:txBody>
      </p:sp>
      <p:sp>
        <p:nvSpPr>
          <p:cNvPr id="23" name="テキスト ボックス 22">
            <a:extLst>
              <a:ext uri="{FF2B5EF4-FFF2-40B4-BE49-F238E27FC236}">
                <a16:creationId xmlns:a16="http://schemas.microsoft.com/office/drawing/2014/main" id="{FD7C4EF7-32E0-43C0-861E-1E84D1AC82C7}"/>
              </a:ext>
            </a:extLst>
          </p:cNvPr>
          <p:cNvSpPr txBox="1"/>
          <p:nvPr/>
        </p:nvSpPr>
        <p:spPr>
          <a:xfrm>
            <a:off x="6553783" y="5463640"/>
            <a:ext cx="180417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不要な物質</a:t>
            </a:r>
          </a:p>
        </p:txBody>
      </p:sp>
      <p:sp>
        <p:nvSpPr>
          <p:cNvPr id="24" name="テキスト ボックス 23">
            <a:extLst>
              <a:ext uri="{FF2B5EF4-FFF2-40B4-BE49-F238E27FC236}">
                <a16:creationId xmlns:a16="http://schemas.microsoft.com/office/drawing/2014/main" id="{7AF2A348-4BC7-4228-B424-238AA7D8BFCC}"/>
              </a:ext>
            </a:extLst>
          </p:cNvPr>
          <p:cNvSpPr txBox="1"/>
          <p:nvPr/>
        </p:nvSpPr>
        <p:spPr>
          <a:xfrm>
            <a:off x="3925855" y="5463640"/>
            <a:ext cx="129228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反応</a:t>
            </a:r>
          </a:p>
        </p:txBody>
      </p:sp>
      <p:cxnSp>
        <p:nvCxnSpPr>
          <p:cNvPr id="26" name="直線矢印コネクタ 25">
            <a:extLst>
              <a:ext uri="{FF2B5EF4-FFF2-40B4-BE49-F238E27FC236}">
                <a16:creationId xmlns:a16="http://schemas.microsoft.com/office/drawing/2014/main" id="{42D1D1CA-8018-4A74-8D4A-AF2801A04ABF}"/>
              </a:ext>
            </a:extLst>
          </p:cNvPr>
          <p:cNvCxnSpPr>
            <a:stCxn id="22" idx="3"/>
          </p:cNvCxnSpPr>
          <p:nvPr/>
        </p:nvCxnSpPr>
        <p:spPr>
          <a:xfrm flipV="1">
            <a:off x="2817641" y="5694472"/>
            <a:ext cx="127605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171FE21C-A21F-4DDF-9152-5C13303DD1B9}"/>
              </a:ext>
            </a:extLst>
          </p:cNvPr>
          <p:cNvCxnSpPr/>
          <p:nvPr/>
        </p:nvCxnSpPr>
        <p:spPr>
          <a:xfrm flipV="1">
            <a:off x="5218140" y="5711348"/>
            <a:ext cx="127605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D029CEA-FF19-44E3-B781-5E830BBAB001}"/>
              </a:ext>
            </a:extLst>
          </p:cNvPr>
          <p:cNvSpPr txBox="1"/>
          <p:nvPr/>
        </p:nvSpPr>
        <p:spPr>
          <a:xfrm>
            <a:off x="1695747" y="3580071"/>
            <a:ext cx="1759922" cy="338554"/>
          </a:xfrm>
          <a:prstGeom prst="rect">
            <a:avLst/>
          </a:prstGeom>
          <a:noFill/>
        </p:spPr>
        <p:txBody>
          <a:bodyPr wrap="square" rtlCol="0">
            <a:spAutoFit/>
          </a:bodyPr>
          <a:lstStyle/>
          <a:p>
            <a:r>
              <a:rPr kumimoji="1" lang="ja-JP" altLang="en-US" sz="1600" dirty="0"/>
              <a:t>海部ら</a:t>
            </a:r>
            <a:r>
              <a:rPr kumimoji="1" lang="en-US" altLang="ja-JP" sz="1600" dirty="0"/>
              <a:t>(2015)</a:t>
            </a:r>
            <a:r>
              <a:rPr kumimoji="1" lang="ja-JP" altLang="en-US" sz="1600" dirty="0"/>
              <a:t>より</a:t>
            </a:r>
          </a:p>
        </p:txBody>
      </p:sp>
    </p:spTree>
    <p:extLst>
      <p:ext uri="{BB962C8B-B14F-4D97-AF65-F5344CB8AC3E}">
        <p14:creationId xmlns:p14="http://schemas.microsoft.com/office/powerpoint/2010/main" val="183475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5" grpId="0"/>
      <p:bldP spid="16" grpId="0"/>
      <p:bldP spid="17" grpId="0" animBg="1"/>
      <p:bldP spid="18" grpId="0"/>
      <p:bldP spid="20" grpId="0" animBg="1"/>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9452D2F-AA99-4907-9BBF-DEAB693E8AAA}"/>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代謝の意味</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7C1BE6CE-DB9B-43C6-BDDC-FFBE138FD55E}"/>
                  </a:ext>
                </a:extLst>
              </p:cNvPr>
              <p:cNvSpPr txBox="1"/>
              <p:nvPr/>
            </p:nvSpPr>
            <p:spPr>
              <a:xfrm>
                <a:off x="1854531" y="2651759"/>
                <a:ext cx="6977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CH</m:t>
                          </m:r>
                        </m:e>
                        <m:sub>
                          <m:r>
                            <a:rPr kumimoji="1" lang="en-US" altLang="ja-JP" sz="2800" b="0" i="0" smtClean="0">
                              <a:latin typeface="Cambria Math" panose="02040503050406030204" pitchFamily="18" charset="0"/>
                            </a:rPr>
                            <m:t>4</m:t>
                          </m:r>
                        </m:sub>
                      </m:sSub>
                    </m:oMath>
                  </m:oMathPara>
                </a14:m>
                <a:endParaRPr kumimoji="1" lang="en-US" altLang="ja-JP" sz="2800" dirty="0"/>
              </a:p>
            </p:txBody>
          </p:sp>
        </mc:Choice>
        <mc:Fallback xmlns="">
          <p:sp>
            <p:nvSpPr>
              <p:cNvPr id="5" name="テキスト ボックス 4">
                <a:extLst>
                  <a:ext uri="{FF2B5EF4-FFF2-40B4-BE49-F238E27FC236}">
                    <a16:creationId xmlns:a16="http://schemas.microsoft.com/office/drawing/2014/main" id="{7C1BE6CE-DB9B-43C6-BDDC-FFBE138FD55E}"/>
                  </a:ext>
                </a:extLst>
              </p:cNvPr>
              <p:cNvSpPr txBox="1">
                <a:spLocks noRot="1" noChangeAspect="1" noMove="1" noResize="1" noEditPoints="1" noAdjustHandles="1" noChangeArrowheads="1" noChangeShapeType="1" noTextEdit="1"/>
              </p:cNvSpPr>
              <p:nvPr/>
            </p:nvSpPr>
            <p:spPr>
              <a:xfrm>
                <a:off x="1854531" y="2651759"/>
                <a:ext cx="697755" cy="430887"/>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4EAFEF2E-B36F-4FD8-A1C4-466638D1930F}"/>
                  </a:ext>
                </a:extLst>
              </p:cNvPr>
              <p:cNvSpPr txBox="1"/>
              <p:nvPr/>
            </p:nvSpPr>
            <p:spPr>
              <a:xfrm>
                <a:off x="4106103" y="2651760"/>
                <a:ext cx="9317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CH</m:t>
                          </m:r>
                        </m:e>
                        <m:sub>
                          <m:r>
                            <a:rPr kumimoji="1" lang="en-US" altLang="ja-JP" sz="2800" b="0" i="0" smtClean="0">
                              <a:latin typeface="Cambria Math" panose="02040503050406030204" pitchFamily="18" charset="0"/>
                            </a:rPr>
                            <m:t>2</m:t>
                          </m:r>
                        </m:sub>
                      </m:sSub>
                      <m:r>
                        <m:rPr>
                          <m:sty m:val="p"/>
                        </m:rPr>
                        <a:rPr kumimoji="1" lang="en-US" altLang="ja-JP" sz="2800" b="0" i="0" smtClean="0">
                          <a:latin typeface="Cambria Math" panose="02040503050406030204" pitchFamily="18" charset="0"/>
                        </a:rPr>
                        <m:t>O</m:t>
                      </m:r>
                    </m:oMath>
                  </m:oMathPara>
                </a14:m>
                <a:endParaRPr kumimoji="1" lang="ja-JP" altLang="en-US" sz="2800" dirty="0"/>
              </a:p>
            </p:txBody>
          </p:sp>
        </mc:Choice>
        <mc:Fallback xmlns="">
          <p:sp>
            <p:nvSpPr>
              <p:cNvPr id="6" name="テキスト ボックス 5">
                <a:extLst>
                  <a:ext uri="{FF2B5EF4-FFF2-40B4-BE49-F238E27FC236}">
                    <a16:creationId xmlns:a16="http://schemas.microsoft.com/office/drawing/2014/main" id="{4EAFEF2E-B36F-4FD8-A1C4-466638D1930F}"/>
                  </a:ext>
                </a:extLst>
              </p:cNvPr>
              <p:cNvSpPr txBox="1">
                <a:spLocks noRot="1" noChangeAspect="1" noMove="1" noResize="1" noEditPoints="1" noAdjustHandles="1" noChangeArrowheads="1" noChangeShapeType="1" noTextEdit="1"/>
              </p:cNvSpPr>
              <p:nvPr/>
            </p:nvSpPr>
            <p:spPr>
              <a:xfrm>
                <a:off x="4106103" y="2651760"/>
                <a:ext cx="931794" cy="43088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FE03730-2C7E-4A60-ACA5-FE4F3E7DD72A}"/>
                  </a:ext>
                </a:extLst>
              </p:cNvPr>
              <p:cNvSpPr txBox="1"/>
              <p:nvPr/>
            </p:nvSpPr>
            <p:spPr>
              <a:xfrm>
                <a:off x="6511373" y="2651759"/>
                <a:ext cx="68493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CO</m:t>
                          </m:r>
                        </m:e>
                        <m:sub>
                          <m:r>
                            <a:rPr kumimoji="1" lang="en-US" altLang="ja-JP" sz="2800" b="0" i="0" smtClean="0">
                              <a:latin typeface="Cambria Math" panose="02040503050406030204" pitchFamily="18" charset="0"/>
                            </a:rPr>
                            <m:t>2</m:t>
                          </m:r>
                        </m:sub>
                      </m:sSub>
                    </m:oMath>
                  </m:oMathPara>
                </a14:m>
                <a:endParaRPr kumimoji="1" lang="ja-JP" altLang="en-US" sz="2800" dirty="0"/>
              </a:p>
            </p:txBody>
          </p:sp>
        </mc:Choice>
        <mc:Fallback xmlns="">
          <p:sp>
            <p:nvSpPr>
              <p:cNvPr id="7" name="テキスト ボックス 6">
                <a:extLst>
                  <a:ext uri="{FF2B5EF4-FFF2-40B4-BE49-F238E27FC236}">
                    <a16:creationId xmlns:a16="http://schemas.microsoft.com/office/drawing/2014/main" id="{AFE03730-2C7E-4A60-ACA5-FE4F3E7DD72A}"/>
                  </a:ext>
                </a:extLst>
              </p:cNvPr>
              <p:cNvSpPr txBox="1">
                <a:spLocks noRot="1" noChangeAspect="1" noMove="1" noResize="1" noEditPoints="1" noAdjustHandles="1" noChangeArrowheads="1" noChangeShapeType="1" noTextEdit="1"/>
              </p:cNvSpPr>
              <p:nvPr/>
            </p:nvSpPr>
            <p:spPr>
              <a:xfrm>
                <a:off x="6511373" y="2651759"/>
                <a:ext cx="684931" cy="430887"/>
              </a:xfrm>
              <a:prstGeom prst="rect">
                <a:avLst/>
              </a:prstGeom>
              <a:blipFill>
                <a:blip r:embed="rId4"/>
                <a:stretch>
                  <a:fillRect/>
                </a:stretch>
              </a:blipFill>
            </p:spPr>
            <p:txBody>
              <a:bodyPr/>
              <a:lstStyle/>
              <a:p>
                <a:r>
                  <a:rPr lang="ja-JP" altLang="en-US">
                    <a:noFill/>
                  </a:rPr>
                  <a:t> </a:t>
                </a:r>
              </a:p>
            </p:txBody>
          </p:sp>
        </mc:Fallback>
      </mc:AlternateContent>
      <p:cxnSp>
        <p:nvCxnSpPr>
          <p:cNvPr id="9" name="直線矢印コネクタ 8">
            <a:extLst>
              <a:ext uri="{FF2B5EF4-FFF2-40B4-BE49-F238E27FC236}">
                <a16:creationId xmlns:a16="http://schemas.microsoft.com/office/drawing/2014/main" id="{E4C107A2-35ED-4E32-84A0-98CE7263599C}"/>
              </a:ext>
            </a:extLst>
          </p:cNvPr>
          <p:cNvCxnSpPr/>
          <p:nvPr/>
        </p:nvCxnSpPr>
        <p:spPr>
          <a:xfrm>
            <a:off x="2912008" y="2983095"/>
            <a:ext cx="82999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6AA43B19-6357-4746-9400-E49AF231A29D}"/>
              </a:ext>
            </a:extLst>
          </p:cNvPr>
          <p:cNvCxnSpPr/>
          <p:nvPr/>
        </p:nvCxnSpPr>
        <p:spPr>
          <a:xfrm>
            <a:off x="5385581" y="2806507"/>
            <a:ext cx="8299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51D4DD99-DB44-4D1F-A1DC-2214ACE29749}"/>
              </a:ext>
            </a:extLst>
          </p:cNvPr>
          <p:cNvCxnSpPr>
            <a:cxnSpLocks/>
          </p:cNvCxnSpPr>
          <p:nvPr/>
        </p:nvCxnSpPr>
        <p:spPr>
          <a:xfrm flipH="1">
            <a:off x="5385580" y="2988861"/>
            <a:ext cx="82999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88ED4B35-23D1-43F9-94F1-63714B992351}"/>
              </a:ext>
            </a:extLst>
          </p:cNvPr>
          <p:cNvCxnSpPr>
            <a:cxnSpLocks/>
          </p:cNvCxnSpPr>
          <p:nvPr/>
        </p:nvCxnSpPr>
        <p:spPr>
          <a:xfrm flipH="1">
            <a:off x="2897942" y="2806507"/>
            <a:ext cx="8299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0A6B6E5-F5F5-4683-9F5F-B26ED37619C7}"/>
              </a:ext>
            </a:extLst>
          </p:cNvPr>
          <p:cNvSpPr txBox="1"/>
          <p:nvPr/>
        </p:nvSpPr>
        <p:spPr>
          <a:xfrm>
            <a:off x="3938122" y="2049972"/>
            <a:ext cx="126775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準安定</a:t>
            </a:r>
          </a:p>
        </p:txBody>
      </p:sp>
      <p:sp>
        <p:nvSpPr>
          <p:cNvPr id="14" name="テキスト ボックス 13">
            <a:extLst>
              <a:ext uri="{FF2B5EF4-FFF2-40B4-BE49-F238E27FC236}">
                <a16:creationId xmlns:a16="http://schemas.microsoft.com/office/drawing/2014/main" id="{2C4EB28C-F38E-4452-B97F-A3A417AFD23A}"/>
              </a:ext>
            </a:extLst>
          </p:cNvPr>
          <p:cNvSpPr txBox="1"/>
          <p:nvPr/>
        </p:nvSpPr>
        <p:spPr>
          <a:xfrm>
            <a:off x="1714901" y="2047029"/>
            <a:ext cx="872419"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安定</a:t>
            </a:r>
          </a:p>
        </p:txBody>
      </p:sp>
      <p:sp>
        <p:nvSpPr>
          <p:cNvPr id="15" name="テキスト ボックス 14">
            <a:extLst>
              <a:ext uri="{FF2B5EF4-FFF2-40B4-BE49-F238E27FC236}">
                <a16:creationId xmlns:a16="http://schemas.microsoft.com/office/drawing/2014/main" id="{233121D0-1527-44F3-8B61-F242792D191E}"/>
              </a:ext>
            </a:extLst>
          </p:cNvPr>
          <p:cNvSpPr txBox="1"/>
          <p:nvPr/>
        </p:nvSpPr>
        <p:spPr>
          <a:xfrm>
            <a:off x="6129198" y="2049971"/>
            <a:ext cx="126775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安定</a:t>
            </a:r>
          </a:p>
        </p:txBody>
      </p:sp>
      <p:sp>
        <p:nvSpPr>
          <p:cNvPr id="16" name="テキスト ボックス 15">
            <a:extLst>
              <a:ext uri="{FF2B5EF4-FFF2-40B4-BE49-F238E27FC236}">
                <a16:creationId xmlns:a16="http://schemas.microsoft.com/office/drawing/2014/main" id="{AF41B75E-A274-4626-AE6D-D9E2DC79348D}"/>
              </a:ext>
            </a:extLst>
          </p:cNvPr>
          <p:cNvSpPr txBox="1"/>
          <p:nvPr/>
        </p:nvSpPr>
        <p:spPr>
          <a:xfrm>
            <a:off x="3938122" y="3279042"/>
            <a:ext cx="126775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生体物</a:t>
            </a: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C435EE6F-13EE-47D5-9ED0-F97849682641}"/>
                  </a:ext>
                </a:extLst>
              </p:cNvPr>
              <p:cNvSpPr txBox="1"/>
              <p:nvPr/>
            </p:nvSpPr>
            <p:spPr>
              <a:xfrm>
                <a:off x="7125964" y="5310094"/>
                <a:ext cx="7298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H</m:t>
                          </m:r>
                        </m:e>
                        <m:sub>
                          <m:r>
                            <a:rPr kumimoji="1" lang="en-US" altLang="ja-JP" sz="2800" b="0" i="0" smtClean="0">
                              <a:latin typeface="Cambria Math" panose="02040503050406030204" pitchFamily="18" charset="0"/>
                            </a:rPr>
                            <m:t>2</m:t>
                          </m:r>
                        </m:sub>
                      </m:sSub>
                      <m:r>
                        <m:rPr>
                          <m:sty m:val="p"/>
                        </m:rPr>
                        <a:rPr kumimoji="1" lang="en-US" altLang="ja-JP" sz="2800" b="0" i="0" smtClean="0">
                          <a:latin typeface="Cambria Math" panose="02040503050406030204" pitchFamily="18" charset="0"/>
                        </a:rPr>
                        <m:t>O</m:t>
                      </m:r>
                    </m:oMath>
                  </m:oMathPara>
                </a14:m>
                <a:endParaRPr kumimoji="1" lang="ja-JP" altLang="en-US" sz="2800" dirty="0"/>
              </a:p>
            </p:txBody>
          </p:sp>
        </mc:Choice>
        <mc:Fallback xmlns="">
          <p:sp>
            <p:nvSpPr>
              <p:cNvPr id="17" name="テキスト ボックス 16">
                <a:extLst>
                  <a:ext uri="{FF2B5EF4-FFF2-40B4-BE49-F238E27FC236}">
                    <a16:creationId xmlns:a16="http://schemas.microsoft.com/office/drawing/2014/main" id="{C435EE6F-13EE-47D5-9ED0-F97849682641}"/>
                  </a:ext>
                </a:extLst>
              </p:cNvPr>
              <p:cNvSpPr txBox="1">
                <a:spLocks noRot="1" noChangeAspect="1" noMove="1" noResize="1" noEditPoints="1" noAdjustHandles="1" noChangeArrowheads="1" noChangeShapeType="1" noTextEdit="1"/>
              </p:cNvSpPr>
              <p:nvPr/>
            </p:nvSpPr>
            <p:spPr>
              <a:xfrm>
                <a:off x="7125964" y="5310094"/>
                <a:ext cx="729815" cy="43088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D45E3AC4-9FA4-4FA8-B44C-3BF2FAF28FAF}"/>
                  </a:ext>
                </a:extLst>
              </p:cNvPr>
              <p:cNvSpPr txBox="1"/>
              <p:nvPr/>
            </p:nvSpPr>
            <p:spPr>
              <a:xfrm>
                <a:off x="5544457" y="5919996"/>
                <a:ext cx="4957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H</m:t>
                          </m:r>
                        </m:e>
                        <m:sub>
                          <m:r>
                            <a:rPr kumimoji="1" lang="en-US" altLang="ja-JP" sz="2800" b="0" i="0" smtClean="0">
                              <a:latin typeface="Cambria Math" panose="02040503050406030204" pitchFamily="18" charset="0"/>
                            </a:rPr>
                            <m:t>2</m:t>
                          </m:r>
                        </m:sub>
                      </m:sSub>
                    </m:oMath>
                  </m:oMathPara>
                </a14:m>
                <a:endParaRPr kumimoji="1" lang="ja-JP" altLang="en-US" sz="2800" dirty="0"/>
              </a:p>
            </p:txBody>
          </p:sp>
        </mc:Choice>
        <mc:Fallback xmlns="">
          <p:sp>
            <p:nvSpPr>
              <p:cNvPr id="18" name="テキスト ボックス 17">
                <a:extLst>
                  <a:ext uri="{FF2B5EF4-FFF2-40B4-BE49-F238E27FC236}">
                    <a16:creationId xmlns:a16="http://schemas.microsoft.com/office/drawing/2014/main" id="{D45E3AC4-9FA4-4FA8-B44C-3BF2FAF28FAF}"/>
                  </a:ext>
                </a:extLst>
              </p:cNvPr>
              <p:cNvSpPr txBox="1">
                <a:spLocks noRot="1" noChangeAspect="1" noMove="1" noResize="1" noEditPoints="1" noAdjustHandles="1" noChangeArrowheads="1" noChangeShapeType="1" noTextEdit="1"/>
              </p:cNvSpPr>
              <p:nvPr/>
            </p:nvSpPr>
            <p:spPr>
              <a:xfrm>
                <a:off x="5544457" y="5919996"/>
                <a:ext cx="495777" cy="430887"/>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A81D16C2-E58C-41D5-B497-A01461D510C1}"/>
                  </a:ext>
                </a:extLst>
              </p:cNvPr>
              <p:cNvSpPr txBox="1"/>
              <p:nvPr/>
            </p:nvSpPr>
            <p:spPr>
              <a:xfrm>
                <a:off x="5573653" y="4831273"/>
                <a:ext cx="31579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800" b="0" i="0" smtClean="0">
                          <a:latin typeface="Cambria Math" panose="02040503050406030204" pitchFamily="18" charset="0"/>
                        </a:rPr>
                        <m:t>O</m:t>
                      </m:r>
                    </m:oMath>
                  </m:oMathPara>
                </a14:m>
                <a:endParaRPr kumimoji="1" lang="ja-JP" altLang="en-US" sz="2800" dirty="0"/>
              </a:p>
            </p:txBody>
          </p:sp>
        </mc:Choice>
        <mc:Fallback xmlns="">
          <p:sp>
            <p:nvSpPr>
              <p:cNvPr id="19" name="テキスト ボックス 18">
                <a:extLst>
                  <a:ext uri="{FF2B5EF4-FFF2-40B4-BE49-F238E27FC236}">
                    <a16:creationId xmlns:a16="http://schemas.microsoft.com/office/drawing/2014/main" id="{A81D16C2-E58C-41D5-B497-A01461D510C1}"/>
                  </a:ext>
                </a:extLst>
              </p:cNvPr>
              <p:cNvSpPr txBox="1">
                <a:spLocks noRot="1" noChangeAspect="1" noMove="1" noResize="1" noEditPoints="1" noAdjustHandles="1" noChangeArrowheads="1" noChangeShapeType="1" noTextEdit="1"/>
              </p:cNvSpPr>
              <p:nvPr/>
            </p:nvSpPr>
            <p:spPr>
              <a:xfrm>
                <a:off x="5573653" y="4831273"/>
                <a:ext cx="315791" cy="430887"/>
              </a:xfrm>
              <a:prstGeom prst="rect">
                <a:avLst/>
              </a:prstGeom>
              <a:blipFill>
                <a:blip r:embed="rId7"/>
                <a:stretch>
                  <a:fillRect/>
                </a:stretch>
              </a:blipFill>
            </p:spPr>
            <p:txBody>
              <a:bodyPr/>
              <a:lstStyle/>
              <a:p>
                <a:r>
                  <a:rPr lang="ja-JP" altLang="en-US">
                    <a:noFill/>
                  </a:rPr>
                  <a:t> </a:t>
                </a:r>
              </a:p>
            </p:txBody>
          </p:sp>
        </mc:Fallback>
      </mc:AlternateContent>
      <p:cxnSp>
        <p:nvCxnSpPr>
          <p:cNvPr id="21" name="直線矢印コネクタ 20">
            <a:extLst>
              <a:ext uri="{FF2B5EF4-FFF2-40B4-BE49-F238E27FC236}">
                <a16:creationId xmlns:a16="http://schemas.microsoft.com/office/drawing/2014/main" id="{485CEBF3-0315-4AB5-A960-F8EF17408931}"/>
              </a:ext>
            </a:extLst>
          </p:cNvPr>
          <p:cNvCxnSpPr>
            <a:cxnSpLocks/>
          </p:cNvCxnSpPr>
          <p:nvPr/>
        </p:nvCxnSpPr>
        <p:spPr>
          <a:xfrm flipH="1" flipV="1">
            <a:off x="6040234" y="5040466"/>
            <a:ext cx="933493" cy="2977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CB8EB0A6-8AE0-4DCA-832F-3F8DDD66DB7B}"/>
              </a:ext>
            </a:extLst>
          </p:cNvPr>
          <p:cNvCxnSpPr>
            <a:cxnSpLocks/>
          </p:cNvCxnSpPr>
          <p:nvPr/>
        </p:nvCxnSpPr>
        <p:spPr>
          <a:xfrm flipH="1" flipV="1">
            <a:off x="3697450" y="6127226"/>
            <a:ext cx="1630602" cy="68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BA073EF9-85A4-4846-ABA2-093D8CA46E9C}"/>
                  </a:ext>
                </a:extLst>
              </p:cNvPr>
              <p:cNvSpPr txBox="1"/>
              <p:nvPr/>
            </p:nvSpPr>
            <p:spPr>
              <a:xfrm>
                <a:off x="1276828" y="5310095"/>
                <a:ext cx="9317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CH</m:t>
                          </m:r>
                        </m:e>
                        <m:sub>
                          <m:r>
                            <a:rPr kumimoji="1" lang="en-US" altLang="ja-JP" sz="2800" b="0" i="0" smtClean="0">
                              <a:latin typeface="Cambria Math" panose="02040503050406030204" pitchFamily="18" charset="0"/>
                            </a:rPr>
                            <m:t>2</m:t>
                          </m:r>
                        </m:sub>
                      </m:sSub>
                      <m:r>
                        <m:rPr>
                          <m:sty m:val="p"/>
                        </m:rPr>
                        <a:rPr kumimoji="1" lang="en-US" altLang="ja-JP" sz="2800" b="0" i="0" smtClean="0">
                          <a:latin typeface="Cambria Math" panose="02040503050406030204" pitchFamily="18" charset="0"/>
                        </a:rPr>
                        <m:t>O</m:t>
                      </m:r>
                    </m:oMath>
                  </m:oMathPara>
                </a14:m>
                <a:endParaRPr kumimoji="1" lang="ja-JP" altLang="en-US" sz="2800" dirty="0"/>
              </a:p>
            </p:txBody>
          </p:sp>
        </mc:Choice>
        <mc:Fallback xmlns="">
          <p:sp>
            <p:nvSpPr>
              <p:cNvPr id="26" name="テキスト ボックス 25">
                <a:extLst>
                  <a:ext uri="{FF2B5EF4-FFF2-40B4-BE49-F238E27FC236}">
                    <a16:creationId xmlns:a16="http://schemas.microsoft.com/office/drawing/2014/main" id="{BA073EF9-85A4-4846-ABA2-093D8CA46E9C}"/>
                  </a:ext>
                </a:extLst>
              </p:cNvPr>
              <p:cNvSpPr txBox="1">
                <a:spLocks noRot="1" noChangeAspect="1" noMove="1" noResize="1" noEditPoints="1" noAdjustHandles="1" noChangeArrowheads="1" noChangeShapeType="1" noTextEdit="1"/>
              </p:cNvSpPr>
              <p:nvPr/>
            </p:nvSpPr>
            <p:spPr>
              <a:xfrm>
                <a:off x="1276828" y="5310095"/>
                <a:ext cx="931794" cy="430887"/>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6AF548A8-38DE-4042-B6D3-2A63228F8D88}"/>
                  </a:ext>
                </a:extLst>
              </p:cNvPr>
              <p:cNvSpPr txBox="1"/>
              <p:nvPr/>
            </p:nvSpPr>
            <p:spPr>
              <a:xfrm>
                <a:off x="3682098" y="5310094"/>
                <a:ext cx="68493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m:rPr>
                              <m:sty m:val="p"/>
                            </m:rPr>
                            <a:rPr kumimoji="1" lang="en-US" altLang="ja-JP" sz="2800" b="0" i="0" smtClean="0">
                              <a:latin typeface="Cambria Math" panose="02040503050406030204" pitchFamily="18" charset="0"/>
                            </a:rPr>
                            <m:t>CO</m:t>
                          </m:r>
                        </m:e>
                        <m:sub>
                          <m:r>
                            <a:rPr kumimoji="1" lang="en-US" altLang="ja-JP" sz="2800" b="0" i="0" smtClean="0">
                              <a:latin typeface="Cambria Math" panose="02040503050406030204" pitchFamily="18" charset="0"/>
                            </a:rPr>
                            <m:t>2</m:t>
                          </m:r>
                        </m:sub>
                      </m:sSub>
                    </m:oMath>
                  </m:oMathPara>
                </a14:m>
                <a:endParaRPr kumimoji="1" lang="ja-JP" altLang="en-US" sz="2800" dirty="0"/>
              </a:p>
            </p:txBody>
          </p:sp>
        </mc:Choice>
        <mc:Fallback xmlns="">
          <p:sp>
            <p:nvSpPr>
              <p:cNvPr id="27" name="テキスト ボックス 26">
                <a:extLst>
                  <a:ext uri="{FF2B5EF4-FFF2-40B4-BE49-F238E27FC236}">
                    <a16:creationId xmlns:a16="http://schemas.microsoft.com/office/drawing/2014/main" id="{6AF548A8-38DE-4042-B6D3-2A63228F8D88}"/>
                  </a:ext>
                </a:extLst>
              </p:cNvPr>
              <p:cNvSpPr txBox="1">
                <a:spLocks noRot="1" noChangeAspect="1" noMove="1" noResize="1" noEditPoints="1" noAdjustHandles="1" noChangeArrowheads="1" noChangeShapeType="1" noTextEdit="1"/>
              </p:cNvSpPr>
              <p:nvPr/>
            </p:nvSpPr>
            <p:spPr>
              <a:xfrm>
                <a:off x="3682098" y="5310094"/>
                <a:ext cx="684931" cy="430887"/>
              </a:xfrm>
              <a:prstGeom prst="rect">
                <a:avLst/>
              </a:prstGeom>
              <a:blipFill>
                <a:blip r:embed="rId9"/>
                <a:stretch>
                  <a:fillRect/>
                </a:stretch>
              </a:blipFill>
            </p:spPr>
            <p:txBody>
              <a:bodyPr/>
              <a:lstStyle/>
              <a:p>
                <a:r>
                  <a:rPr lang="ja-JP" altLang="en-US">
                    <a:noFill/>
                  </a:rPr>
                  <a:t> </a:t>
                </a:r>
              </a:p>
            </p:txBody>
          </p:sp>
        </mc:Fallback>
      </mc:AlternateContent>
      <p:cxnSp>
        <p:nvCxnSpPr>
          <p:cNvPr id="28" name="直線矢印コネクタ 27">
            <a:extLst>
              <a:ext uri="{FF2B5EF4-FFF2-40B4-BE49-F238E27FC236}">
                <a16:creationId xmlns:a16="http://schemas.microsoft.com/office/drawing/2014/main" id="{4C49CC39-6B73-4D04-A620-18E412173FD0}"/>
              </a:ext>
            </a:extLst>
          </p:cNvPr>
          <p:cNvCxnSpPr/>
          <p:nvPr/>
        </p:nvCxnSpPr>
        <p:spPr>
          <a:xfrm>
            <a:off x="2556306" y="5464842"/>
            <a:ext cx="8299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1042F408-8A16-411C-A866-A183F152D706}"/>
              </a:ext>
            </a:extLst>
          </p:cNvPr>
          <p:cNvCxnSpPr>
            <a:cxnSpLocks/>
          </p:cNvCxnSpPr>
          <p:nvPr/>
        </p:nvCxnSpPr>
        <p:spPr>
          <a:xfrm flipH="1">
            <a:off x="2556305" y="5647196"/>
            <a:ext cx="8299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5FD85764-0542-44A0-B8E9-0C6E3C5A6B74}"/>
              </a:ext>
            </a:extLst>
          </p:cNvPr>
          <p:cNvSpPr txBox="1"/>
          <p:nvPr/>
        </p:nvSpPr>
        <p:spPr>
          <a:xfrm>
            <a:off x="2337671" y="5889218"/>
            <a:ext cx="1267259"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光合成</a:t>
            </a:r>
          </a:p>
        </p:txBody>
      </p:sp>
      <p:sp>
        <p:nvSpPr>
          <p:cNvPr id="31" name="テキスト ボックス 30">
            <a:extLst>
              <a:ext uri="{FF2B5EF4-FFF2-40B4-BE49-F238E27FC236}">
                <a16:creationId xmlns:a16="http://schemas.microsoft.com/office/drawing/2014/main" id="{57660CBB-2F3B-4FC6-B17A-78274C62E48B}"/>
              </a:ext>
            </a:extLst>
          </p:cNvPr>
          <p:cNvSpPr txBox="1"/>
          <p:nvPr/>
        </p:nvSpPr>
        <p:spPr>
          <a:xfrm>
            <a:off x="2510660" y="4809634"/>
            <a:ext cx="919009"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呼吸</a:t>
            </a:r>
          </a:p>
        </p:txBody>
      </p:sp>
      <p:cxnSp>
        <p:nvCxnSpPr>
          <p:cNvPr id="33" name="直線矢印コネクタ 32">
            <a:extLst>
              <a:ext uri="{FF2B5EF4-FFF2-40B4-BE49-F238E27FC236}">
                <a16:creationId xmlns:a16="http://schemas.microsoft.com/office/drawing/2014/main" id="{AF0BD8D0-5F5A-426F-B691-37778695BAB1}"/>
              </a:ext>
            </a:extLst>
          </p:cNvPr>
          <p:cNvCxnSpPr>
            <a:cxnSpLocks/>
          </p:cNvCxnSpPr>
          <p:nvPr/>
        </p:nvCxnSpPr>
        <p:spPr>
          <a:xfrm flipH="1">
            <a:off x="6040233" y="5771113"/>
            <a:ext cx="933493" cy="2977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DBAE2821-5420-4AEC-BD23-4E9C0F2F1B9C}"/>
              </a:ext>
            </a:extLst>
          </p:cNvPr>
          <p:cNvCxnSpPr>
            <a:cxnSpLocks/>
          </p:cNvCxnSpPr>
          <p:nvPr/>
        </p:nvCxnSpPr>
        <p:spPr>
          <a:xfrm flipH="1" flipV="1">
            <a:off x="3713865" y="5046819"/>
            <a:ext cx="1630602" cy="68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DEB6434D-1663-40A1-87F4-62AFFC114501}"/>
              </a:ext>
            </a:extLst>
          </p:cNvPr>
          <p:cNvSpPr txBox="1"/>
          <p:nvPr/>
        </p:nvSpPr>
        <p:spPr>
          <a:xfrm>
            <a:off x="3879121" y="6227940"/>
            <a:ext cx="1267259"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還元力</a:t>
            </a:r>
          </a:p>
        </p:txBody>
      </p:sp>
      <p:sp>
        <p:nvSpPr>
          <p:cNvPr id="37" name="テキスト ボックス 36">
            <a:extLst>
              <a:ext uri="{FF2B5EF4-FFF2-40B4-BE49-F238E27FC236}">
                <a16:creationId xmlns:a16="http://schemas.microsoft.com/office/drawing/2014/main" id="{1BA97D3D-5DDD-458E-B543-7612A9F4F5D1}"/>
              </a:ext>
            </a:extLst>
          </p:cNvPr>
          <p:cNvSpPr txBox="1"/>
          <p:nvPr/>
        </p:nvSpPr>
        <p:spPr>
          <a:xfrm>
            <a:off x="3867782" y="4491332"/>
            <a:ext cx="1267259"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酸化力</a:t>
            </a:r>
          </a:p>
        </p:txBody>
      </p:sp>
      <p:sp>
        <p:nvSpPr>
          <p:cNvPr id="38" name="テキスト ボックス 37">
            <a:extLst>
              <a:ext uri="{FF2B5EF4-FFF2-40B4-BE49-F238E27FC236}">
                <a16:creationId xmlns:a16="http://schemas.microsoft.com/office/drawing/2014/main" id="{DA769194-779F-49B5-A886-1E52FC514652}"/>
              </a:ext>
            </a:extLst>
          </p:cNvPr>
          <p:cNvSpPr txBox="1"/>
          <p:nvPr/>
        </p:nvSpPr>
        <p:spPr>
          <a:xfrm>
            <a:off x="581436" y="4060196"/>
            <a:ext cx="1390784"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例</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植物</a:t>
            </a:r>
          </a:p>
        </p:txBody>
      </p:sp>
      <p:sp>
        <p:nvSpPr>
          <p:cNvPr id="39" name="四角形: 角を丸くする 38">
            <a:extLst>
              <a:ext uri="{FF2B5EF4-FFF2-40B4-BE49-F238E27FC236}">
                <a16:creationId xmlns:a16="http://schemas.microsoft.com/office/drawing/2014/main" id="{F859BA27-309D-4BAD-AD67-D49D8415E27F}"/>
              </a:ext>
            </a:extLst>
          </p:cNvPr>
          <p:cNvSpPr/>
          <p:nvPr/>
        </p:nvSpPr>
        <p:spPr>
          <a:xfrm>
            <a:off x="914400" y="986484"/>
            <a:ext cx="7315200" cy="774597"/>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生命は</a:t>
            </a:r>
            <a:r>
              <a:rPr kumimoji="1" lang="en-US" altLang="ja-JP" sz="2800" dirty="0">
                <a:latin typeface="ＭＳ ゴシック" panose="020B0609070205080204" pitchFamily="49" charset="-128"/>
                <a:ea typeface="ＭＳ ゴシック" panose="020B0609070205080204" pitchFamily="49" charset="-128"/>
              </a:rPr>
              <a:t>1</a:t>
            </a:r>
            <a:r>
              <a:rPr kumimoji="1" lang="ja-JP" altLang="en-US" sz="2800" dirty="0">
                <a:latin typeface="ＭＳ ゴシック" panose="020B0609070205080204" pitchFamily="49" charset="-128"/>
                <a:ea typeface="ＭＳ ゴシック" panose="020B0609070205080204" pitchFamily="49" charset="-128"/>
              </a:rPr>
              <a:t>種の「動的平衡」状態である</a:t>
            </a:r>
          </a:p>
        </p:txBody>
      </p:sp>
    </p:spTree>
    <p:extLst>
      <p:ext uri="{BB962C8B-B14F-4D97-AF65-F5344CB8AC3E}">
        <p14:creationId xmlns:p14="http://schemas.microsoft.com/office/powerpoint/2010/main" val="339994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P spid="14" grpId="0"/>
      <p:bldP spid="15" grpId="0"/>
      <p:bldP spid="16" grpId="0"/>
      <p:bldP spid="17" grpId="0"/>
      <p:bldP spid="18" grpId="0"/>
      <p:bldP spid="19" grpId="0"/>
      <p:bldP spid="26" grpId="0"/>
      <p:bldP spid="27" grpId="0"/>
      <p:bldP spid="30" grpId="0"/>
      <p:bldP spid="31" grpId="0"/>
      <p:bldP spid="36" grpId="0"/>
      <p:bldP spid="37" grpId="0"/>
      <p:bldP spid="38"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93A00D4-F1FE-494B-B2DC-72FF217143F0}"/>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生物の代謝と遺伝</a:t>
            </a:r>
          </a:p>
        </p:txBody>
      </p:sp>
      <p:sp>
        <p:nvSpPr>
          <p:cNvPr id="7" name="テキスト ボックス 6">
            <a:extLst>
              <a:ext uri="{FF2B5EF4-FFF2-40B4-BE49-F238E27FC236}">
                <a16:creationId xmlns:a16="http://schemas.microsoft.com/office/drawing/2014/main" id="{E078F038-6538-4D66-B1C6-D823A5D721E9}"/>
              </a:ext>
            </a:extLst>
          </p:cNvPr>
          <p:cNvSpPr txBox="1"/>
          <p:nvPr/>
        </p:nvSpPr>
        <p:spPr>
          <a:xfrm>
            <a:off x="1786622" y="1252025"/>
            <a:ext cx="5570756" cy="523220"/>
          </a:xfrm>
          <a:prstGeom prst="rect">
            <a:avLst/>
          </a:prstGeom>
          <a:noFill/>
        </p:spPr>
        <p:txBody>
          <a:bodyPr wrap="none" rtlCol="0">
            <a:spAutoFit/>
          </a:bodyPr>
          <a:lstStyle/>
          <a:p>
            <a:r>
              <a:rPr kumimoji="1" lang="ja-JP" altLang="en-US" sz="2800" dirty="0">
                <a:latin typeface="ＭＳ ゴシック" panose="020B0609070205080204" pitchFamily="49" charset="-128"/>
                <a:ea typeface="ＭＳ ゴシック" panose="020B0609070205080204" pitchFamily="49" charset="-128"/>
              </a:rPr>
              <a:t>生物の代謝にはタンパク質が必要</a:t>
            </a:r>
          </a:p>
        </p:txBody>
      </p:sp>
      <p:sp>
        <p:nvSpPr>
          <p:cNvPr id="8" name="テキスト ボックス 7">
            <a:extLst>
              <a:ext uri="{FF2B5EF4-FFF2-40B4-BE49-F238E27FC236}">
                <a16:creationId xmlns:a16="http://schemas.microsoft.com/office/drawing/2014/main" id="{5441A245-39B0-4917-887C-3ED2817847FB}"/>
              </a:ext>
            </a:extLst>
          </p:cNvPr>
          <p:cNvSpPr txBox="1"/>
          <p:nvPr/>
        </p:nvSpPr>
        <p:spPr>
          <a:xfrm>
            <a:off x="1012874" y="3167390"/>
            <a:ext cx="1097280" cy="523220"/>
          </a:xfrm>
          <a:prstGeom prst="rect">
            <a:avLst/>
          </a:prstGeom>
          <a:noFill/>
        </p:spPr>
        <p:txBody>
          <a:bodyPr wrap="square" rtlCol="0">
            <a:spAutoFit/>
          </a:bodyPr>
          <a:lstStyle/>
          <a:p>
            <a:pPr algn="ctr"/>
            <a:r>
              <a:rPr kumimoji="1" lang="en-US" altLang="ja-JP" sz="2800" dirty="0">
                <a:latin typeface="Times New Roman" panose="02020603050405020304" pitchFamily="18" charset="0"/>
                <a:cs typeface="Times New Roman" panose="02020603050405020304" pitchFamily="18" charset="0"/>
              </a:rPr>
              <a:t>DNA</a:t>
            </a:r>
            <a:endParaRPr kumimoji="1" lang="ja-JP" altLang="en-US" sz="28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B9C60682-53B1-4D2E-9833-C807063E1CFC}"/>
              </a:ext>
            </a:extLst>
          </p:cNvPr>
          <p:cNvSpPr txBox="1"/>
          <p:nvPr/>
        </p:nvSpPr>
        <p:spPr>
          <a:xfrm>
            <a:off x="3559127" y="3167390"/>
            <a:ext cx="1097280" cy="523220"/>
          </a:xfrm>
          <a:prstGeom prst="rect">
            <a:avLst/>
          </a:prstGeom>
          <a:noFill/>
        </p:spPr>
        <p:txBody>
          <a:bodyPr wrap="square" rtlCol="0">
            <a:spAutoFit/>
          </a:bodyPr>
          <a:lstStyle/>
          <a:p>
            <a:pPr algn="ctr"/>
            <a:r>
              <a:rPr kumimoji="1" lang="en-US" altLang="ja-JP" sz="2800" dirty="0">
                <a:latin typeface="Times New Roman" panose="02020603050405020304" pitchFamily="18" charset="0"/>
                <a:cs typeface="Times New Roman" panose="02020603050405020304" pitchFamily="18" charset="0"/>
              </a:rPr>
              <a:t>RNA</a:t>
            </a:r>
            <a:endParaRPr kumimoji="1" lang="ja-JP" altLang="en-US" sz="28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CEEF8177-4B3C-4613-A330-F4CB7A88EED0}"/>
              </a:ext>
            </a:extLst>
          </p:cNvPr>
          <p:cNvSpPr txBox="1"/>
          <p:nvPr/>
        </p:nvSpPr>
        <p:spPr>
          <a:xfrm>
            <a:off x="6105380" y="3167390"/>
            <a:ext cx="2152332"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cs typeface="Times New Roman" panose="02020603050405020304" pitchFamily="18" charset="0"/>
              </a:rPr>
              <a:t>タンパク質</a:t>
            </a:r>
          </a:p>
        </p:txBody>
      </p:sp>
      <p:sp>
        <p:nvSpPr>
          <p:cNvPr id="14" name="矢印: 右 13">
            <a:extLst>
              <a:ext uri="{FF2B5EF4-FFF2-40B4-BE49-F238E27FC236}">
                <a16:creationId xmlns:a16="http://schemas.microsoft.com/office/drawing/2014/main" id="{2BB1BDCF-1119-436F-989C-94F7AD1BD9AA}"/>
              </a:ext>
            </a:extLst>
          </p:cNvPr>
          <p:cNvSpPr/>
          <p:nvPr/>
        </p:nvSpPr>
        <p:spPr>
          <a:xfrm>
            <a:off x="2679896" y="3236248"/>
            <a:ext cx="309489" cy="385504"/>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18675DE8-41E4-4384-9E9C-425A9FF482BE}"/>
              </a:ext>
            </a:extLst>
          </p:cNvPr>
          <p:cNvSpPr/>
          <p:nvPr/>
        </p:nvSpPr>
        <p:spPr>
          <a:xfrm>
            <a:off x="5226149" y="3236248"/>
            <a:ext cx="309489" cy="385504"/>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B04DF62-1473-4F92-AD7B-6BC4A9956C4C}"/>
              </a:ext>
            </a:extLst>
          </p:cNvPr>
          <p:cNvSpPr txBox="1"/>
          <p:nvPr/>
        </p:nvSpPr>
        <p:spPr>
          <a:xfrm>
            <a:off x="99497" y="2306084"/>
            <a:ext cx="4134465" cy="523220"/>
          </a:xfrm>
          <a:prstGeom prst="rect">
            <a:avLst/>
          </a:prstGeom>
          <a:noFill/>
        </p:spPr>
        <p:txBody>
          <a:bodyPr wrap="none" rtlCol="0">
            <a:spAutoFit/>
          </a:bodyPr>
          <a:lstStyle/>
          <a:p>
            <a:pPr algn="ct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タンパク質の作り方</a:t>
            </a:r>
            <a:r>
              <a:rPr kumimoji="1" lang="en-US" altLang="ja-JP" sz="2800" dirty="0">
                <a:latin typeface="ＭＳ ゴシック" panose="020B0609070205080204" pitchFamily="49" charset="-128"/>
                <a:ea typeface="ＭＳ ゴシック" panose="020B0609070205080204" pitchFamily="49" charset="-128"/>
              </a:rPr>
              <a:t>〉</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17" name="矢印: 上カーブ 16">
            <a:extLst>
              <a:ext uri="{FF2B5EF4-FFF2-40B4-BE49-F238E27FC236}">
                <a16:creationId xmlns:a16="http://schemas.microsoft.com/office/drawing/2014/main" id="{FAC67B60-E27E-4D06-9F39-199AD57977E7}"/>
              </a:ext>
            </a:extLst>
          </p:cNvPr>
          <p:cNvSpPr/>
          <p:nvPr/>
        </p:nvSpPr>
        <p:spPr>
          <a:xfrm flipH="1">
            <a:off x="1364568" y="3731982"/>
            <a:ext cx="5992810" cy="731520"/>
          </a:xfrm>
          <a:prstGeom prst="curvedUp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9" name="四角形: 角を丸くする 18">
            <a:extLst>
              <a:ext uri="{FF2B5EF4-FFF2-40B4-BE49-F238E27FC236}">
                <a16:creationId xmlns:a16="http://schemas.microsoft.com/office/drawing/2014/main" id="{31DACFB4-937D-4841-802E-20EA81096566}"/>
              </a:ext>
            </a:extLst>
          </p:cNvPr>
          <p:cNvSpPr/>
          <p:nvPr/>
        </p:nvSpPr>
        <p:spPr>
          <a:xfrm>
            <a:off x="1364566" y="5174303"/>
            <a:ext cx="6414867" cy="946087"/>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DNA</a:t>
            </a:r>
            <a:r>
              <a:rPr kumimoji="1" lang="ja-JP" altLang="en-US" sz="2800" dirty="0">
                <a:latin typeface="ＭＳ ゴシック" panose="020B0609070205080204" pitchFamily="49" charset="-128"/>
                <a:ea typeface="ＭＳ ゴシック" panose="020B0609070205080204" pitchFamily="49" charset="-128"/>
              </a:rPr>
              <a:t>とタンパク質はお互いに必要</a:t>
            </a:r>
            <a:endParaRPr kumimoji="1" lang="en-US" altLang="ja-JP" sz="28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25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animBg="1"/>
      <p:bldP spid="15" grpId="0" animBg="1"/>
      <p:bldP spid="16" grpId="0"/>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文字と写真のスクリーンショット&#10;&#10;自動的に生成された説明">
            <a:extLst>
              <a:ext uri="{FF2B5EF4-FFF2-40B4-BE49-F238E27FC236}">
                <a16:creationId xmlns:a16="http://schemas.microsoft.com/office/drawing/2014/main" id="{4C7CDDB8-EC3E-4992-8238-B71F8C699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885"/>
            <a:ext cx="9144000" cy="5282097"/>
          </a:xfrm>
          <a:prstGeom prst="rect">
            <a:avLst/>
          </a:prstGeom>
        </p:spPr>
      </p:pic>
      <p:pic>
        <p:nvPicPr>
          <p:cNvPr id="6" name="図 5" descr="食品, 挿絵 が含まれている画像&#10;&#10;自動的に生成された説明">
            <a:extLst>
              <a:ext uri="{FF2B5EF4-FFF2-40B4-BE49-F238E27FC236}">
                <a16:creationId xmlns:a16="http://schemas.microsoft.com/office/drawing/2014/main" id="{B6A1E13F-ED47-4C00-BD84-A53E52BEA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613" b="88710" l="26618" r="75294">
                        <a14:foregroundMark x1="49853" y1="45968" x2="58676" y2="42097"/>
                        <a14:foregroundMark x1="58676" y1="42097" x2="54706" y2="43387"/>
                        <a14:foregroundMark x1="51618" y1="44032" x2="51618" y2="40806"/>
                        <a14:foregroundMark x1="53676" y1="40645" x2="53676" y2="40645"/>
                        <a14:foregroundMark x1="49118" y1="41935" x2="49118" y2="41935"/>
                        <a14:foregroundMark x1="49118" y1="49355" x2="49118" y2="49355"/>
                        <a14:foregroundMark x1="49118" y1="43065" x2="49118" y2="43065"/>
                        <a14:foregroundMark x1="49412" y1="43065" x2="49412" y2="43065"/>
                        <a14:foregroundMark x1="49559" y1="42419" x2="41324" y2="52419"/>
                        <a14:foregroundMark x1="41324" y1="52419" x2="47206" y2="44194"/>
                        <a14:foregroundMark x1="47206" y1="44194" x2="51471" y2="48710"/>
                        <a14:foregroundMark x1="53529" y1="50323" x2="54706" y2="48548"/>
                        <a14:foregroundMark x1="53529" y1="63548" x2="47206" y2="70484"/>
                        <a14:foregroundMark x1="47206" y1="70484" x2="53382" y2="75323"/>
                        <a14:foregroundMark x1="53382" y1="75323" x2="58824" y2="69194"/>
                        <a14:foregroundMark x1="58824" y1="69194" x2="58824" y2="68226"/>
                        <a14:foregroundMark x1="58529" y1="66935" x2="51618" y2="63871"/>
                        <a14:foregroundMark x1="51618" y1="63871" x2="48971" y2="64032"/>
                        <a14:foregroundMark x1="65735" y1="56774" x2="66912" y2="79032"/>
                        <a14:foregroundMark x1="69265" y1="84194" x2="69265" y2="78065"/>
                        <a14:foregroundMark x1="62059" y1="71129" x2="62059" y2="71129"/>
                        <a14:foregroundMark x1="64265" y1="69355" x2="62500" y2="60000"/>
                        <a14:foregroundMark x1="62500" y1="60000" x2="68676" y2="54355"/>
                        <a14:foregroundMark x1="68676" y1="54355" x2="76029" y2="53710"/>
                        <a14:foregroundMark x1="63088" y1="87903" x2="63088" y2="87903"/>
                        <a14:foregroundMark x1="40441" y1="88226" x2="40441" y2="88226"/>
                        <a14:foregroundMark x1="36471" y1="77903" x2="43235" y2="61290"/>
                        <a14:foregroundMark x1="43088" y1="67097" x2="45000" y2="58871"/>
                        <a14:foregroundMark x1="45000" y1="58871" x2="33382" y2="54839"/>
                        <a14:foregroundMark x1="33382" y1="61774" x2="33382" y2="61774"/>
                        <a14:foregroundMark x1="31176" y1="48871" x2="31176" y2="48871"/>
                        <a14:foregroundMark x1="31176" y1="47581" x2="26618" y2="20000"/>
                        <a14:foregroundMark x1="41176" y1="20645" x2="56765" y2="16613"/>
                        <a14:foregroundMark x1="38676" y1="21290" x2="38676" y2="21290"/>
                        <a14:foregroundMark x1="40588" y1="21290" x2="40588" y2="21290"/>
                        <a14:foregroundMark x1="31618" y1="48710" x2="32059" y2="52903"/>
                        <a14:foregroundMark x1="62500" y1="88710" x2="62500" y2="88710"/>
                        <a14:foregroundMark x1="41618" y1="88710" x2="41618" y2="88710"/>
                      </a14:backgroundRemoval>
                    </a14:imgEffect>
                  </a14:imgLayer>
                </a14:imgProps>
              </a:ext>
              <a:ext uri="{28A0092B-C50C-407E-A947-70E740481C1C}">
                <a14:useLocalDpi xmlns:a14="http://schemas.microsoft.com/office/drawing/2010/main" val="0"/>
              </a:ext>
            </a:extLst>
          </a:blip>
          <a:srcRect l="24424" t="13253" r="22992" b="8878"/>
          <a:stretch/>
        </p:blipFill>
        <p:spPr>
          <a:xfrm>
            <a:off x="7122564" y="4432852"/>
            <a:ext cx="1796148" cy="2425148"/>
          </a:xfrm>
          <a:prstGeom prst="rect">
            <a:avLst/>
          </a:prstGeom>
        </p:spPr>
      </p:pic>
      <p:sp>
        <p:nvSpPr>
          <p:cNvPr id="9" name="テキスト ボックス 8">
            <a:extLst>
              <a:ext uri="{FF2B5EF4-FFF2-40B4-BE49-F238E27FC236}">
                <a16:creationId xmlns:a16="http://schemas.microsoft.com/office/drawing/2014/main" id="{FF4279D0-B0D8-410C-8ED9-22BAEF2A3792}"/>
              </a:ext>
            </a:extLst>
          </p:cNvPr>
          <p:cNvSpPr txBox="1"/>
          <p:nvPr/>
        </p:nvSpPr>
        <p:spPr>
          <a:xfrm>
            <a:off x="702362" y="1614532"/>
            <a:ext cx="2835965" cy="461665"/>
          </a:xfrm>
          <a:prstGeom prst="rect">
            <a:avLst/>
          </a:prstGeom>
          <a:noFill/>
        </p:spPr>
        <p:txBody>
          <a:bodyPr wrap="square" rtlCol="0">
            <a:spAutoFit/>
          </a:bodyPr>
          <a:lstStyle/>
          <a:p>
            <a:r>
              <a:rPr kumimoji="1" lang="ja-JP" altLang="en-US" sz="2400" dirty="0">
                <a:solidFill>
                  <a:schemeClr val="bg1"/>
                </a:solidFill>
                <a:latin typeface="ＭＳ ゴシック" panose="020B0609070205080204" pitchFamily="49" charset="-128"/>
                <a:ea typeface="ＭＳ ゴシック" panose="020B0609070205080204" pitchFamily="49" charset="-128"/>
              </a:rPr>
              <a:t>名前：武田真城</a:t>
            </a:r>
          </a:p>
        </p:txBody>
      </p:sp>
      <p:sp>
        <p:nvSpPr>
          <p:cNvPr id="10" name="テキスト ボックス 9">
            <a:extLst>
              <a:ext uri="{FF2B5EF4-FFF2-40B4-BE49-F238E27FC236}">
                <a16:creationId xmlns:a16="http://schemas.microsoft.com/office/drawing/2014/main" id="{74FA5AEF-BB06-40B8-9D86-FC1AEA25E799}"/>
              </a:ext>
            </a:extLst>
          </p:cNvPr>
          <p:cNvSpPr txBox="1"/>
          <p:nvPr/>
        </p:nvSpPr>
        <p:spPr>
          <a:xfrm>
            <a:off x="702360" y="2219673"/>
            <a:ext cx="8216351" cy="461665"/>
          </a:xfrm>
          <a:prstGeom prst="rect">
            <a:avLst/>
          </a:prstGeom>
          <a:noFill/>
        </p:spPr>
        <p:txBody>
          <a:bodyPr wrap="square" rtlCol="0">
            <a:spAutoFit/>
          </a:bodyPr>
          <a:lstStyle/>
          <a:p>
            <a:r>
              <a:rPr kumimoji="1" lang="ja-JP" altLang="en-US" sz="2400" dirty="0">
                <a:solidFill>
                  <a:schemeClr val="bg1"/>
                </a:solidFill>
                <a:latin typeface="ＭＳ ゴシック" panose="020B0609070205080204" pitchFamily="49" charset="-128"/>
                <a:ea typeface="ＭＳ ゴシック" panose="020B0609070205080204" pitchFamily="49" charset="-128"/>
              </a:rPr>
              <a:t>所属：東北大学農学研究科</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沿岸生物生産システム学分野</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endParaRPr kumimoji="1" lang="ja-JP" altLang="en-US" sz="2400" dirty="0">
              <a:solidFill>
                <a:schemeClr val="bg1"/>
              </a:solidFill>
              <a:latin typeface="ＭＳ ゴシック" panose="020B0609070205080204" pitchFamily="49" charset="-128"/>
              <a:ea typeface="ＭＳ ゴシック" panose="020B0609070205080204" pitchFamily="49" charset="-128"/>
            </a:endParaRPr>
          </a:p>
        </p:txBody>
      </p:sp>
      <p:sp>
        <p:nvSpPr>
          <p:cNvPr id="11" name="テキスト ボックス 10">
            <a:extLst>
              <a:ext uri="{FF2B5EF4-FFF2-40B4-BE49-F238E27FC236}">
                <a16:creationId xmlns:a16="http://schemas.microsoft.com/office/drawing/2014/main" id="{4A92C0CD-3EF1-41FA-A41E-E4C1C22FBAE8}"/>
              </a:ext>
            </a:extLst>
          </p:cNvPr>
          <p:cNvSpPr txBox="1"/>
          <p:nvPr/>
        </p:nvSpPr>
        <p:spPr>
          <a:xfrm>
            <a:off x="702361" y="2829322"/>
            <a:ext cx="8083826" cy="461665"/>
          </a:xfrm>
          <a:prstGeom prst="rect">
            <a:avLst/>
          </a:prstGeom>
          <a:noFill/>
        </p:spPr>
        <p:txBody>
          <a:bodyPr wrap="square" rtlCol="0">
            <a:spAutoFit/>
          </a:bodyPr>
          <a:lstStyle/>
          <a:p>
            <a:r>
              <a:rPr kumimoji="1" lang="ja-JP" altLang="en-US" sz="2400" dirty="0">
                <a:solidFill>
                  <a:schemeClr val="bg1"/>
                </a:solidFill>
                <a:latin typeface="ＭＳ ゴシック" panose="020B0609070205080204" pitchFamily="49" charset="-128"/>
                <a:ea typeface="ＭＳ ゴシック" panose="020B0609070205080204" pitchFamily="49" charset="-128"/>
              </a:rPr>
              <a:t>卒論テーマ：環境</a:t>
            </a:r>
            <a:r>
              <a:rPr kumimoji="1" lang="en-US" altLang="ja-JP" sz="2400" dirty="0">
                <a:solidFill>
                  <a:schemeClr val="bg1"/>
                </a:solidFill>
                <a:latin typeface="ＭＳ ゴシック" panose="020B0609070205080204" pitchFamily="49" charset="-128"/>
                <a:ea typeface="ＭＳ ゴシック" panose="020B0609070205080204" pitchFamily="49" charset="-128"/>
              </a:rPr>
              <a:t>DNA</a:t>
            </a:r>
            <a:r>
              <a:rPr kumimoji="1" lang="ja-JP" altLang="en-US" sz="2400" dirty="0">
                <a:solidFill>
                  <a:schemeClr val="bg1"/>
                </a:solidFill>
                <a:latin typeface="ＭＳ ゴシック" panose="020B0609070205080204" pitchFamily="49" charset="-128"/>
                <a:ea typeface="ＭＳ ゴシック" panose="020B0609070205080204" pitchFamily="49" charset="-128"/>
              </a:rPr>
              <a:t>を用いたアユの河川内動態の解明</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p:txBody>
      </p:sp>
      <p:sp>
        <p:nvSpPr>
          <p:cNvPr id="12" name="テキスト ボックス 11">
            <a:extLst>
              <a:ext uri="{FF2B5EF4-FFF2-40B4-BE49-F238E27FC236}">
                <a16:creationId xmlns:a16="http://schemas.microsoft.com/office/drawing/2014/main" id="{0D29981F-F2AB-4888-9703-77C5DAA1DDA7}"/>
              </a:ext>
            </a:extLst>
          </p:cNvPr>
          <p:cNvSpPr txBox="1"/>
          <p:nvPr/>
        </p:nvSpPr>
        <p:spPr>
          <a:xfrm>
            <a:off x="702361" y="3434463"/>
            <a:ext cx="8083826" cy="1292662"/>
          </a:xfrm>
          <a:prstGeom prst="rect">
            <a:avLst/>
          </a:prstGeom>
          <a:noFill/>
        </p:spPr>
        <p:txBody>
          <a:bodyPr wrap="square" rtlCol="0">
            <a:spAutoFit/>
          </a:bodyPr>
          <a:lstStyle/>
          <a:p>
            <a:r>
              <a:rPr kumimoji="1" lang="en-US" altLang="ja-JP" sz="2400" dirty="0">
                <a:solidFill>
                  <a:schemeClr val="bg1"/>
                </a:solidFill>
                <a:latin typeface="ＭＳ ゴシック" panose="020B0609070205080204" pitchFamily="49" charset="-128"/>
                <a:ea typeface="ＭＳ ゴシック" panose="020B0609070205080204" pitchFamily="49" charset="-128"/>
              </a:rPr>
              <a:t>SOU</a:t>
            </a:r>
            <a:r>
              <a:rPr kumimoji="1" lang="ja-JP" altLang="en-US" sz="2400" dirty="0">
                <a:solidFill>
                  <a:schemeClr val="bg1"/>
                </a:solidFill>
                <a:latin typeface="ＭＳ ゴシック" panose="020B0609070205080204" pitchFamily="49" charset="-128"/>
                <a:ea typeface="ＭＳ ゴシック" panose="020B0609070205080204" pitchFamily="49" charset="-128"/>
              </a:rPr>
              <a:t>に関わる経歴：</a:t>
            </a:r>
            <a:r>
              <a:rPr kumimoji="1" lang="en-US" altLang="ja-JP" sz="2400" dirty="0">
                <a:solidFill>
                  <a:schemeClr val="bg1"/>
                </a:solidFill>
                <a:latin typeface="ＭＳ ゴシック" panose="020B0609070205080204" pitchFamily="49" charset="-128"/>
                <a:ea typeface="ＭＳ ゴシック" panose="020B0609070205080204" pitchFamily="49" charset="-128"/>
              </a:rPr>
              <a:t>GROUND</a:t>
            </a:r>
            <a:r>
              <a:rPr kumimoji="1" lang="ja-JP" altLang="en-US" sz="2400" dirty="0">
                <a:solidFill>
                  <a:schemeClr val="bg1"/>
                </a:solidFill>
                <a:latin typeface="ＭＳ ゴシック" panose="020B0609070205080204" pitchFamily="49" charset="-128"/>
                <a:ea typeface="ＭＳ ゴシック" panose="020B0609070205080204" pitchFamily="49" charset="-128"/>
              </a:rPr>
              <a:t>副代表</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endParaRPr kumimoji="1" lang="en-US" altLang="ja-JP" sz="200" dirty="0">
              <a:solidFill>
                <a:schemeClr val="bg1"/>
              </a:solidFill>
              <a:latin typeface="ＭＳ ゴシック" panose="020B0609070205080204" pitchFamily="49" charset="-128"/>
              <a:ea typeface="ＭＳ ゴシック" panose="020B0609070205080204" pitchFamily="49" charset="-128"/>
            </a:endParaRPr>
          </a:p>
          <a:p>
            <a:r>
              <a:rPr kumimoji="1" lang="ja-JP" altLang="en-US" sz="2400" dirty="0">
                <a:solidFill>
                  <a:schemeClr val="bg1"/>
                </a:solidFill>
                <a:latin typeface="ＭＳ ゴシック" panose="020B0609070205080204" pitchFamily="49" charset="-128"/>
                <a:ea typeface="ＭＳ ゴシック" panose="020B0609070205080204" pitchFamily="49" charset="-128"/>
              </a:rPr>
              <a:t>　　　　　　　　 </a:t>
            </a:r>
            <a:r>
              <a:rPr kumimoji="1" lang="en-US" altLang="ja-JP" sz="2400" dirty="0">
                <a:solidFill>
                  <a:schemeClr val="bg1"/>
                </a:solidFill>
                <a:latin typeface="ＭＳ ゴシック" panose="020B0609070205080204" pitchFamily="49" charset="-128"/>
                <a:ea typeface="ＭＳ ゴシック" panose="020B0609070205080204" pitchFamily="49" charset="-128"/>
              </a:rPr>
              <a:t>SOU</a:t>
            </a:r>
            <a:r>
              <a:rPr kumimoji="1" lang="ja-JP" altLang="en-US" sz="2400" dirty="0">
                <a:solidFill>
                  <a:schemeClr val="bg1"/>
                </a:solidFill>
                <a:latin typeface="ＭＳ ゴシック" panose="020B0609070205080204" pitchFamily="49" charset="-128"/>
                <a:ea typeface="ＭＳ ゴシック" panose="020B0609070205080204" pitchFamily="49" charset="-128"/>
              </a:rPr>
              <a:t>運営委員</a:t>
            </a:r>
            <a:r>
              <a:rPr kumimoji="1" lang="en-US" altLang="ja-JP" sz="2400" dirty="0">
                <a:solidFill>
                  <a:schemeClr val="bg1"/>
                </a:solidFill>
                <a:latin typeface="ＭＳ ゴシック" panose="020B0609070205080204" pitchFamily="49" charset="-128"/>
                <a:ea typeface="ＭＳ ゴシック" panose="020B0609070205080204" pitchFamily="49" charset="-128"/>
              </a:rPr>
              <a:t>(3</a:t>
            </a:r>
            <a:r>
              <a:rPr kumimoji="1" lang="ja-JP" altLang="en-US" sz="2400" dirty="0">
                <a:solidFill>
                  <a:schemeClr val="bg1"/>
                </a:solidFill>
                <a:latin typeface="ＭＳ ゴシック" panose="020B0609070205080204" pitchFamily="49" charset="-128"/>
                <a:ea typeface="ＭＳ ゴシック" panose="020B0609070205080204" pitchFamily="49" charset="-128"/>
              </a:rPr>
              <a:t>代目</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p>
          <a:p>
            <a:endParaRPr kumimoji="1" lang="en-US" altLang="ja-JP" sz="200" dirty="0">
              <a:solidFill>
                <a:schemeClr val="bg1"/>
              </a:solidFill>
              <a:latin typeface="ＭＳ ゴシック" panose="020B0609070205080204" pitchFamily="49" charset="-128"/>
              <a:ea typeface="ＭＳ ゴシック" panose="020B0609070205080204" pitchFamily="49" charset="-128"/>
            </a:endParaRPr>
          </a:p>
          <a:p>
            <a:r>
              <a:rPr kumimoji="1" lang="en-US" altLang="ja-JP" sz="2400" dirty="0">
                <a:solidFill>
                  <a:schemeClr val="bg1"/>
                </a:solidFill>
                <a:latin typeface="ＭＳ ゴシック" panose="020B0609070205080204" pitchFamily="49" charset="-128"/>
                <a:ea typeface="ＭＳ ゴシック" panose="020B0609070205080204" pitchFamily="49" charset="-128"/>
              </a:rPr>
              <a:t>			    </a:t>
            </a:r>
            <a:r>
              <a:rPr kumimoji="1" lang="ja-JP" altLang="en-US" sz="2400" dirty="0">
                <a:solidFill>
                  <a:schemeClr val="bg1"/>
                </a:solidFill>
                <a:latin typeface="ＭＳ ゴシック" panose="020B0609070205080204" pitchFamily="49" charset="-128"/>
                <a:ea typeface="ＭＳ ゴシック" panose="020B0609070205080204" pitchFamily="49" charset="-128"/>
              </a:rPr>
              <a:t>    発表</a:t>
            </a:r>
            <a:r>
              <a:rPr kumimoji="1" lang="en-US" altLang="ja-JP" sz="2400" dirty="0">
                <a:solidFill>
                  <a:schemeClr val="bg1"/>
                </a:solidFill>
                <a:latin typeface="ＭＳ ゴシック" panose="020B0609070205080204" pitchFamily="49" charset="-128"/>
                <a:ea typeface="ＭＳ ゴシック" panose="020B0609070205080204" pitchFamily="49" charset="-128"/>
              </a:rPr>
              <a:t>2</a:t>
            </a:r>
            <a:r>
              <a:rPr kumimoji="1" lang="ja-JP" altLang="en-US" sz="2400" dirty="0">
                <a:solidFill>
                  <a:schemeClr val="bg1"/>
                </a:solidFill>
                <a:latin typeface="ＭＳ ゴシック" panose="020B0609070205080204" pitchFamily="49" charset="-128"/>
                <a:ea typeface="ＭＳ ゴシック" panose="020B0609070205080204" pitchFamily="49" charset="-128"/>
              </a:rPr>
              <a:t>回</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AA3A8A7E-B548-4A80-A4E0-A46F8A003E01}"/>
              </a:ext>
            </a:extLst>
          </p:cNvPr>
          <p:cNvSpPr txBox="1"/>
          <p:nvPr/>
        </p:nvSpPr>
        <p:spPr>
          <a:xfrm>
            <a:off x="0" y="-36000"/>
            <a:ext cx="2464905"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自己紹介</a:t>
            </a:r>
          </a:p>
        </p:txBody>
      </p:sp>
    </p:spTree>
    <p:extLst>
      <p:ext uri="{BB962C8B-B14F-4D97-AF65-F5344CB8AC3E}">
        <p14:creationId xmlns:p14="http://schemas.microsoft.com/office/powerpoint/2010/main" val="226841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02F4E45-93E5-45C7-8697-7CA47C1F853F}"/>
              </a:ext>
            </a:extLst>
          </p:cNvPr>
          <p:cNvSpPr txBox="1"/>
          <p:nvPr/>
        </p:nvSpPr>
        <p:spPr>
          <a:xfrm>
            <a:off x="0" y="-36000"/>
            <a:ext cx="4333461" cy="707886"/>
          </a:xfrm>
          <a:prstGeom prst="rect">
            <a:avLst/>
          </a:prstGeom>
          <a:noFill/>
        </p:spPr>
        <p:txBody>
          <a:bodyPr wrap="square" rtlCol="0">
            <a:spAutoFit/>
          </a:bodyPr>
          <a:lstStyle/>
          <a:p>
            <a:r>
              <a:rPr kumimoji="1" lang="en-US" altLang="ja-JP" sz="4000" dirty="0">
                <a:latin typeface="Times New Roman" panose="02020603050405020304" pitchFamily="18" charset="0"/>
                <a:ea typeface="HGSｺﾞｼｯｸE" panose="020B0900000000000000" pitchFamily="50" charset="-128"/>
                <a:cs typeface="Times New Roman" panose="02020603050405020304" pitchFamily="18" charset="0"/>
              </a:rPr>
              <a:t>RNA</a:t>
            </a:r>
            <a:r>
              <a:rPr kumimoji="1" lang="ja-JP" altLang="en-US" sz="4000" dirty="0">
                <a:latin typeface="HGSｺﾞｼｯｸE" panose="020B0900000000000000" pitchFamily="50" charset="-128"/>
                <a:ea typeface="HGSｺﾞｼｯｸE" panose="020B0900000000000000" pitchFamily="50" charset="-128"/>
              </a:rPr>
              <a:t>ワールド仮説</a:t>
            </a:r>
          </a:p>
        </p:txBody>
      </p:sp>
      <p:sp>
        <p:nvSpPr>
          <p:cNvPr id="3" name="正方形/長方形 2">
            <a:extLst>
              <a:ext uri="{FF2B5EF4-FFF2-40B4-BE49-F238E27FC236}">
                <a16:creationId xmlns:a16="http://schemas.microsoft.com/office/drawing/2014/main" id="{6C0FDBCA-7CFB-4662-9DB0-FA07313A6C06}"/>
              </a:ext>
            </a:extLst>
          </p:cNvPr>
          <p:cNvSpPr/>
          <p:nvPr/>
        </p:nvSpPr>
        <p:spPr>
          <a:xfrm>
            <a:off x="1241472" y="4245289"/>
            <a:ext cx="6661053" cy="461665"/>
          </a:xfrm>
          <a:prstGeom prst="rect">
            <a:avLst/>
          </a:prstGeom>
        </p:spPr>
        <p:txBody>
          <a:bodyPr wrap="square">
            <a:spAutoFit/>
          </a:bodyPr>
          <a:lstStyle/>
          <a:p>
            <a:r>
              <a:rPr lang="en-US" altLang="ja-JP" sz="2400" kern="1400" dirty="0"/>
              <a:t>CGCTTTTGTTATAATCTTCTTCATAGTAATGCCAATTATAA</a:t>
            </a:r>
            <a:endParaRPr lang="ja-JP" altLang="en-US" sz="2400" kern="1400" dirty="0"/>
          </a:p>
        </p:txBody>
      </p:sp>
      <p:sp>
        <p:nvSpPr>
          <p:cNvPr id="12" name="矢印: 右 11">
            <a:extLst>
              <a:ext uri="{FF2B5EF4-FFF2-40B4-BE49-F238E27FC236}">
                <a16:creationId xmlns:a16="http://schemas.microsoft.com/office/drawing/2014/main" id="{858776FF-69F4-4698-8DEC-3376F51DC5FD}"/>
              </a:ext>
            </a:extLst>
          </p:cNvPr>
          <p:cNvSpPr/>
          <p:nvPr/>
        </p:nvSpPr>
        <p:spPr>
          <a:xfrm rot="8092948">
            <a:off x="3342732" y="2706385"/>
            <a:ext cx="323557" cy="337625"/>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2F6015C2-4DEF-40DD-8F20-9259A0BFDFF0}"/>
              </a:ext>
            </a:extLst>
          </p:cNvPr>
          <p:cNvSpPr/>
          <p:nvPr/>
        </p:nvSpPr>
        <p:spPr>
          <a:xfrm rot="13507052" flipH="1">
            <a:off x="5477712" y="2706385"/>
            <a:ext cx="323557" cy="337625"/>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A9E07BE-92D2-4FFA-A039-5C6C17C435D5}"/>
              </a:ext>
            </a:extLst>
          </p:cNvPr>
          <p:cNvSpPr txBox="1"/>
          <p:nvPr/>
        </p:nvSpPr>
        <p:spPr>
          <a:xfrm>
            <a:off x="1628332" y="3096777"/>
            <a:ext cx="164240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遺伝物質</a:t>
            </a:r>
          </a:p>
        </p:txBody>
      </p:sp>
      <p:sp>
        <p:nvSpPr>
          <p:cNvPr id="15" name="テキスト ボックス 14">
            <a:extLst>
              <a:ext uri="{FF2B5EF4-FFF2-40B4-BE49-F238E27FC236}">
                <a16:creationId xmlns:a16="http://schemas.microsoft.com/office/drawing/2014/main" id="{A1970276-6621-4A31-B54F-A9E34476B62D}"/>
              </a:ext>
            </a:extLst>
          </p:cNvPr>
          <p:cNvSpPr txBox="1"/>
          <p:nvPr/>
        </p:nvSpPr>
        <p:spPr>
          <a:xfrm>
            <a:off x="5426821" y="3096778"/>
            <a:ext cx="291787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タンパク質の働き</a:t>
            </a:r>
          </a:p>
        </p:txBody>
      </p:sp>
      <p:pic>
        <p:nvPicPr>
          <p:cNvPr id="17" name="図 16">
            <a:extLst>
              <a:ext uri="{FF2B5EF4-FFF2-40B4-BE49-F238E27FC236}">
                <a16:creationId xmlns:a16="http://schemas.microsoft.com/office/drawing/2014/main" id="{EFA70E75-312A-42BE-8D47-299A31F51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496" y="4722025"/>
            <a:ext cx="2438405" cy="2078740"/>
          </a:xfrm>
          <a:prstGeom prst="rect">
            <a:avLst/>
          </a:prstGeom>
        </p:spPr>
      </p:pic>
      <p:pic>
        <p:nvPicPr>
          <p:cNvPr id="21" name="図 20" descr="時計 が含まれている画像&#10;&#10;自動的に生成された説明">
            <a:extLst>
              <a:ext uri="{FF2B5EF4-FFF2-40B4-BE49-F238E27FC236}">
                <a16:creationId xmlns:a16="http://schemas.microsoft.com/office/drawing/2014/main" id="{C376B42A-B141-4C6C-8B42-AD1145CCD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7" y="4728349"/>
            <a:ext cx="2438405" cy="2066548"/>
          </a:xfrm>
          <a:prstGeom prst="rect">
            <a:avLst/>
          </a:prstGeom>
        </p:spPr>
      </p:pic>
      <p:sp>
        <p:nvSpPr>
          <p:cNvPr id="23" name="テキスト ボックス 22">
            <a:extLst>
              <a:ext uri="{FF2B5EF4-FFF2-40B4-BE49-F238E27FC236}">
                <a16:creationId xmlns:a16="http://schemas.microsoft.com/office/drawing/2014/main" id="{5A196FA3-04E7-4974-8DC4-3BB283CDA1DA}"/>
              </a:ext>
            </a:extLst>
          </p:cNvPr>
          <p:cNvSpPr txBox="1"/>
          <p:nvPr/>
        </p:nvSpPr>
        <p:spPr>
          <a:xfrm>
            <a:off x="221562" y="3847129"/>
            <a:ext cx="2813540"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捕捉</a:t>
            </a:r>
            <a:r>
              <a:rPr kumimoji="1" lang="en-US" altLang="ja-JP" sz="24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en-US" altLang="ja-JP" sz="2400" dirty="0">
                <a:latin typeface="Times New Roman" panose="02020603050405020304" pitchFamily="18" charset="0"/>
                <a:cs typeface="Times New Roman" panose="02020603050405020304" pitchFamily="18" charset="0"/>
              </a:rPr>
              <a:t>RNA</a:t>
            </a:r>
            <a:r>
              <a:rPr kumimoji="1" lang="ja-JP" altLang="en-US" sz="2400" dirty="0">
                <a:latin typeface="ＭＳ ゴシック" panose="020B0609070205080204" pitchFamily="49" charset="-128"/>
                <a:ea typeface="ＭＳ ゴシック" panose="020B0609070205080204" pitchFamily="49" charset="-128"/>
              </a:rPr>
              <a:t>とは？</a:t>
            </a:r>
          </a:p>
        </p:txBody>
      </p:sp>
      <p:sp>
        <p:nvSpPr>
          <p:cNvPr id="24" name="テキスト ボックス 23">
            <a:extLst>
              <a:ext uri="{FF2B5EF4-FFF2-40B4-BE49-F238E27FC236}">
                <a16:creationId xmlns:a16="http://schemas.microsoft.com/office/drawing/2014/main" id="{DB6F846B-565C-43D2-A4AA-A1B75972265C}"/>
              </a:ext>
            </a:extLst>
          </p:cNvPr>
          <p:cNvSpPr txBox="1"/>
          <p:nvPr/>
        </p:nvSpPr>
        <p:spPr>
          <a:xfrm>
            <a:off x="6488726" y="5159928"/>
            <a:ext cx="2029261" cy="92333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左：チミジル酸</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右：ウリジル酸</a:t>
            </a:r>
            <a:endParaRPr kumimoji="1" lang="en-US" altLang="ja-JP" sz="2000" dirty="0">
              <a:latin typeface="ＭＳ ゴシック" panose="020B0609070205080204" pitchFamily="49" charset="-128"/>
              <a:ea typeface="ＭＳ ゴシック" panose="020B0609070205080204" pitchFamily="49" charset="-128"/>
            </a:endParaRPr>
          </a:p>
          <a:p>
            <a:r>
              <a:rPr kumimoji="1" lang="en-US" altLang="ja-JP" sz="1400" dirty="0"/>
              <a:t>Wikimedia</a:t>
            </a:r>
            <a:endParaRPr kumimoji="1" lang="ja-JP" altLang="en-US" sz="1400" dirty="0"/>
          </a:p>
        </p:txBody>
      </p:sp>
      <p:sp>
        <p:nvSpPr>
          <p:cNvPr id="26" name="四角形: 角を丸くする 25">
            <a:extLst>
              <a:ext uri="{FF2B5EF4-FFF2-40B4-BE49-F238E27FC236}">
                <a16:creationId xmlns:a16="http://schemas.microsoft.com/office/drawing/2014/main" id="{3132F29C-344E-434C-8D6B-7C6C1980DE14}"/>
              </a:ext>
            </a:extLst>
          </p:cNvPr>
          <p:cNvSpPr/>
          <p:nvPr/>
        </p:nvSpPr>
        <p:spPr>
          <a:xfrm>
            <a:off x="506436" y="1049773"/>
            <a:ext cx="8011551" cy="742540"/>
          </a:xfrm>
          <a:prstGeom prst="roundRect">
            <a:avLst>
              <a:gd name="adj" fmla="val 6559"/>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最初の</a:t>
            </a: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地球型生命は膜に包まれた</a:t>
            </a:r>
            <a:r>
              <a:rPr kumimoji="1" lang="en-US" altLang="ja-JP" sz="2800" dirty="0">
                <a:latin typeface="Times New Roman" panose="02020603050405020304" pitchFamily="18" charset="0"/>
                <a:cs typeface="Times New Roman" panose="02020603050405020304" pitchFamily="18" charset="0"/>
              </a:rPr>
              <a:t>RNA</a:t>
            </a:r>
            <a:r>
              <a:rPr kumimoji="1" lang="ja-JP" altLang="en-US" sz="2800" dirty="0">
                <a:latin typeface="ＭＳ ゴシック" panose="020B0609070205080204" pitchFamily="49" charset="-128"/>
                <a:ea typeface="ＭＳ ゴシック" panose="020B0609070205080204" pitchFamily="49" charset="-128"/>
              </a:rPr>
              <a:t>だった</a:t>
            </a:r>
            <a:r>
              <a:rPr kumimoji="1" lang="en-US" altLang="ja-JP" sz="2800" dirty="0">
                <a:latin typeface="ＭＳ ゴシック" panose="020B0609070205080204" pitchFamily="49" charset="-128"/>
                <a:ea typeface="ＭＳ ゴシック" panose="020B0609070205080204" pitchFamily="49" charset="-128"/>
              </a:rPr>
              <a:t>?</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F31899DC-ECE1-402C-A24C-CC58A2777890}"/>
              </a:ext>
            </a:extLst>
          </p:cNvPr>
          <p:cNvSpPr txBox="1"/>
          <p:nvPr/>
        </p:nvSpPr>
        <p:spPr>
          <a:xfrm>
            <a:off x="3974121" y="2071188"/>
            <a:ext cx="1195754" cy="523220"/>
          </a:xfrm>
          <a:prstGeom prst="rect">
            <a:avLst/>
          </a:prstGeom>
          <a:noFill/>
        </p:spPr>
        <p:txBody>
          <a:bodyPr wrap="square" rtlCol="0">
            <a:spAutoFit/>
          </a:bodyPr>
          <a:lstStyle/>
          <a:p>
            <a:pPr algn="ctr"/>
            <a:r>
              <a:rPr kumimoji="1" lang="en-US" altLang="ja-JP" sz="2800" dirty="0">
                <a:latin typeface="Times New Roman" panose="02020603050405020304" pitchFamily="18" charset="0"/>
                <a:cs typeface="Times New Roman" panose="02020603050405020304" pitchFamily="18" charset="0"/>
              </a:rPr>
              <a:t>RNA</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9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p:bldP spid="15" grpId="0"/>
      <p:bldP spid="23" grpId="0"/>
      <p:bldP spid="24" grpId="0"/>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F7E5CF-69E4-435D-B6CD-E5D2751AA37C}"/>
              </a:ext>
            </a:extLst>
          </p:cNvPr>
          <p:cNvPicPr>
            <a:picLocks noChangeAspect="1"/>
          </p:cNvPicPr>
          <p:nvPr/>
        </p:nvPicPr>
        <p:blipFill rotWithShape="1">
          <a:blip r:embed="rId2"/>
          <a:srcRect l="19693" t="31735" r="24307" b="21747"/>
          <a:stretch/>
        </p:blipFill>
        <p:spPr>
          <a:xfrm>
            <a:off x="3260266" y="1138669"/>
            <a:ext cx="5792297" cy="2705195"/>
          </a:xfrm>
          <a:prstGeom prst="rect">
            <a:avLst/>
          </a:prstGeom>
        </p:spPr>
      </p:pic>
      <p:sp>
        <p:nvSpPr>
          <p:cNvPr id="2" name="テキスト ボックス 1">
            <a:extLst>
              <a:ext uri="{FF2B5EF4-FFF2-40B4-BE49-F238E27FC236}">
                <a16:creationId xmlns:a16="http://schemas.microsoft.com/office/drawing/2014/main" id="{82C72E41-FE37-4622-AC80-728DC8418418}"/>
              </a:ext>
            </a:extLst>
          </p:cNvPr>
          <p:cNvSpPr txBox="1"/>
          <p:nvPr/>
        </p:nvSpPr>
        <p:spPr>
          <a:xfrm>
            <a:off x="0" y="-36000"/>
            <a:ext cx="4333461" cy="707886"/>
          </a:xfrm>
          <a:prstGeom prst="rect">
            <a:avLst/>
          </a:prstGeom>
          <a:noFill/>
        </p:spPr>
        <p:txBody>
          <a:bodyPr wrap="square" rtlCol="0">
            <a:spAutoFit/>
          </a:bodyPr>
          <a:lstStyle/>
          <a:p>
            <a:r>
              <a:rPr kumimoji="1" lang="ja-JP" altLang="en-US" sz="4000" dirty="0">
                <a:latin typeface="Times New Roman" panose="02020603050405020304" pitchFamily="18" charset="0"/>
                <a:ea typeface="HGSｺﾞｼｯｸE" panose="020B0900000000000000" pitchFamily="50" charset="-128"/>
                <a:cs typeface="Times New Roman" panose="02020603050405020304" pitchFamily="18" charset="0"/>
              </a:rPr>
              <a:t>最古の地球型生命</a:t>
            </a:r>
            <a:endParaRPr kumimoji="1" lang="en-US" altLang="ja-JP" sz="4000" dirty="0">
              <a:latin typeface="Times New Roman" panose="02020603050405020304" pitchFamily="18" charset="0"/>
              <a:ea typeface="HGSｺﾞｼｯｸE" panose="020B0900000000000000" pitchFamily="50" charset="-128"/>
              <a:cs typeface="Times New Roman" panose="02020603050405020304" pitchFamily="18" charset="0"/>
            </a:endParaRPr>
          </a:p>
        </p:txBody>
      </p:sp>
      <p:pic>
        <p:nvPicPr>
          <p:cNvPr id="4" name="図 3">
            <a:extLst>
              <a:ext uri="{FF2B5EF4-FFF2-40B4-BE49-F238E27FC236}">
                <a16:creationId xmlns:a16="http://schemas.microsoft.com/office/drawing/2014/main" id="{006B20EC-A968-4F7D-B2DC-03AD84C45BFE}"/>
              </a:ext>
            </a:extLst>
          </p:cNvPr>
          <p:cNvPicPr>
            <a:picLocks noChangeAspect="1"/>
          </p:cNvPicPr>
          <p:nvPr/>
        </p:nvPicPr>
        <p:blipFill rotWithShape="1">
          <a:blip r:embed="rId3"/>
          <a:srcRect l="27231" t="17779" r="26922" b="6970"/>
          <a:stretch/>
        </p:blipFill>
        <p:spPr>
          <a:xfrm>
            <a:off x="3860050" y="4203481"/>
            <a:ext cx="2591525" cy="2391508"/>
          </a:xfrm>
          <a:prstGeom prst="rect">
            <a:avLst/>
          </a:prstGeom>
        </p:spPr>
      </p:pic>
      <p:sp>
        <p:nvSpPr>
          <p:cNvPr id="6" name="テキスト ボックス 5">
            <a:extLst>
              <a:ext uri="{FF2B5EF4-FFF2-40B4-BE49-F238E27FC236}">
                <a16:creationId xmlns:a16="http://schemas.microsoft.com/office/drawing/2014/main" id="{7159A63F-CE35-4612-BEE9-4600A0BD49A1}"/>
              </a:ext>
            </a:extLst>
          </p:cNvPr>
          <p:cNvSpPr txBox="1"/>
          <p:nvPr/>
        </p:nvSpPr>
        <p:spPr>
          <a:xfrm>
            <a:off x="232903" y="1132669"/>
            <a:ext cx="3273573" cy="1677382"/>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最古の地球型生命は</a:t>
            </a:r>
            <a:r>
              <a:rPr kumimoji="1" lang="en-US" altLang="ja-JP" sz="2400" dirty="0">
                <a:latin typeface="ＭＳ ゴシック" panose="020B0609070205080204" pitchFamily="49" charset="-128"/>
                <a:ea typeface="ＭＳ ゴシック" panose="020B0609070205080204" pitchFamily="49" charset="-128"/>
              </a:rPr>
              <a:t>...</a:t>
            </a:r>
          </a:p>
          <a:p>
            <a:endParaRPr kumimoji="1" lang="en-US" altLang="ja-JP" sz="50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約</a:t>
            </a:r>
            <a:r>
              <a:rPr kumimoji="1" lang="en-US" altLang="ja-JP" sz="2400" dirty="0">
                <a:latin typeface="ＭＳ ゴシック" panose="020B0609070205080204" pitchFamily="49" charset="-128"/>
                <a:ea typeface="ＭＳ ゴシック" panose="020B0609070205080204" pitchFamily="49" charset="-128"/>
              </a:rPr>
              <a:t>40</a:t>
            </a:r>
            <a:r>
              <a:rPr kumimoji="1" lang="ja-JP" altLang="en-US" sz="2400" dirty="0">
                <a:latin typeface="ＭＳ ゴシック" panose="020B0609070205080204" pitchFamily="49" charset="-128"/>
                <a:ea typeface="ＭＳ ゴシック" panose="020B0609070205080204" pitchFamily="49" charset="-128"/>
              </a:rPr>
              <a:t>億年前に誕生</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好熱細菌かも</a:t>
            </a:r>
            <a:endParaRPr kumimoji="1" lang="en-US" altLang="ja-JP" sz="24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53877253-42ED-434E-8639-9679CB8214DF}"/>
              </a:ext>
            </a:extLst>
          </p:cNvPr>
          <p:cNvPicPr>
            <a:picLocks noChangeAspect="1"/>
          </p:cNvPicPr>
          <p:nvPr/>
        </p:nvPicPr>
        <p:blipFill rotWithShape="1">
          <a:blip r:embed="rId4"/>
          <a:srcRect l="35044" t="28724" r="36615" b="20653"/>
          <a:stretch/>
        </p:blipFill>
        <p:spPr>
          <a:xfrm>
            <a:off x="6614039" y="4203481"/>
            <a:ext cx="2354116" cy="2364106"/>
          </a:xfrm>
          <a:prstGeom prst="rect">
            <a:avLst/>
          </a:prstGeom>
        </p:spPr>
      </p:pic>
      <p:sp>
        <p:nvSpPr>
          <p:cNvPr id="8" name="テキスト ボックス 7">
            <a:extLst>
              <a:ext uri="{FF2B5EF4-FFF2-40B4-BE49-F238E27FC236}">
                <a16:creationId xmlns:a16="http://schemas.microsoft.com/office/drawing/2014/main" id="{33F6E409-7AAB-41D0-A9C8-CA5949177450}"/>
              </a:ext>
            </a:extLst>
          </p:cNvPr>
          <p:cNvSpPr txBox="1"/>
          <p:nvPr/>
        </p:nvSpPr>
        <p:spPr>
          <a:xfrm>
            <a:off x="232903" y="5789671"/>
            <a:ext cx="3412182"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右：赤鉄鉱のチューブ</a:t>
            </a:r>
          </a:p>
        </p:txBody>
      </p:sp>
      <p:sp>
        <p:nvSpPr>
          <p:cNvPr id="9" name="テキスト ボックス 8">
            <a:extLst>
              <a:ext uri="{FF2B5EF4-FFF2-40B4-BE49-F238E27FC236}">
                <a16:creationId xmlns:a16="http://schemas.microsoft.com/office/drawing/2014/main" id="{3335E95E-20F0-418C-BA2D-AF5E406DC813}"/>
              </a:ext>
            </a:extLst>
          </p:cNvPr>
          <p:cNvSpPr txBox="1"/>
          <p:nvPr/>
        </p:nvSpPr>
        <p:spPr>
          <a:xfrm>
            <a:off x="1596989" y="6161822"/>
            <a:ext cx="2119776" cy="338554"/>
          </a:xfrm>
          <a:prstGeom prst="rect">
            <a:avLst/>
          </a:prstGeom>
          <a:noFill/>
        </p:spPr>
        <p:txBody>
          <a:bodyPr wrap="square" rtlCol="0">
            <a:spAutoFit/>
          </a:bodyPr>
          <a:lstStyle/>
          <a:p>
            <a:pPr algn="ctr"/>
            <a:r>
              <a:rPr kumimoji="1" lang="en-US" altLang="ja-JP" sz="1600" dirty="0"/>
              <a:t>Dodd et al., (2017)</a:t>
            </a:r>
            <a:endParaRPr kumimoji="1" lang="ja-JP" altLang="en-US" sz="1600" dirty="0"/>
          </a:p>
        </p:txBody>
      </p:sp>
      <p:sp>
        <p:nvSpPr>
          <p:cNvPr id="10" name="テキスト ボックス 9">
            <a:extLst>
              <a:ext uri="{FF2B5EF4-FFF2-40B4-BE49-F238E27FC236}">
                <a16:creationId xmlns:a16="http://schemas.microsoft.com/office/drawing/2014/main" id="{575213CF-DDDD-4249-9559-5A871390754B}"/>
              </a:ext>
            </a:extLst>
          </p:cNvPr>
          <p:cNvSpPr txBox="1"/>
          <p:nvPr/>
        </p:nvSpPr>
        <p:spPr>
          <a:xfrm>
            <a:off x="-147711" y="4187515"/>
            <a:ext cx="4333460" cy="461665"/>
          </a:xfrm>
          <a:prstGeom prst="rect">
            <a:avLst/>
          </a:prstGeom>
          <a:noFill/>
        </p:spPr>
        <p:txBody>
          <a:bodyPr wrap="square" rtlCol="0">
            <a:spAutoFit/>
          </a:bodyPr>
          <a:lstStyle/>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最古の生命の痕跡</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候補</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1" name="テキスト ボックス 10">
            <a:extLst>
              <a:ext uri="{FF2B5EF4-FFF2-40B4-BE49-F238E27FC236}">
                <a16:creationId xmlns:a16="http://schemas.microsoft.com/office/drawing/2014/main" id="{A7EAD0E7-942F-49B9-929D-0511520766BA}"/>
              </a:ext>
            </a:extLst>
          </p:cNvPr>
          <p:cNvSpPr txBox="1"/>
          <p:nvPr/>
        </p:nvSpPr>
        <p:spPr>
          <a:xfrm>
            <a:off x="232903" y="4877644"/>
            <a:ext cx="1962444"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左：炭素片</a:t>
            </a:r>
          </a:p>
        </p:txBody>
      </p:sp>
      <p:sp>
        <p:nvSpPr>
          <p:cNvPr id="12" name="テキスト ボックス 11">
            <a:extLst>
              <a:ext uri="{FF2B5EF4-FFF2-40B4-BE49-F238E27FC236}">
                <a16:creationId xmlns:a16="http://schemas.microsoft.com/office/drawing/2014/main" id="{B4503BD9-AE19-43BF-B0B6-45F033E253E4}"/>
              </a:ext>
            </a:extLst>
          </p:cNvPr>
          <p:cNvSpPr txBox="1"/>
          <p:nvPr/>
        </p:nvSpPr>
        <p:spPr>
          <a:xfrm>
            <a:off x="6932787" y="3344131"/>
            <a:ext cx="2119776" cy="338554"/>
          </a:xfrm>
          <a:prstGeom prst="rect">
            <a:avLst/>
          </a:prstGeom>
          <a:noFill/>
        </p:spPr>
        <p:txBody>
          <a:bodyPr wrap="square" rtlCol="0">
            <a:spAutoFit/>
          </a:bodyPr>
          <a:lstStyle/>
          <a:p>
            <a:pPr algn="ctr"/>
            <a:r>
              <a:rPr kumimoji="1" lang="en-US" altLang="ja-JP" sz="1600" dirty="0" err="1"/>
              <a:t>Woese</a:t>
            </a:r>
            <a:r>
              <a:rPr kumimoji="1" lang="en-US" altLang="ja-JP" sz="1600" dirty="0"/>
              <a:t> et al., (1990)</a:t>
            </a:r>
            <a:endParaRPr kumimoji="1" lang="ja-JP" altLang="en-US" sz="1600" dirty="0"/>
          </a:p>
        </p:txBody>
      </p:sp>
      <p:sp>
        <p:nvSpPr>
          <p:cNvPr id="14" name="テキスト ボックス 13">
            <a:extLst>
              <a:ext uri="{FF2B5EF4-FFF2-40B4-BE49-F238E27FC236}">
                <a16:creationId xmlns:a16="http://schemas.microsoft.com/office/drawing/2014/main" id="{BE05F263-514E-4E31-9E6D-ED21DD84EAD7}"/>
              </a:ext>
            </a:extLst>
          </p:cNvPr>
          <p:cNvSpPr txBox="1"/>
          <p:nvPr/>
        </p:nvSpPr>
        <p:spPr>
          <a:xfrm>
            <a:off x="1596989" y="2699961"/>
            <a:ext cx="2119776" cy="338554"/>
          </a:xfrm>
          <a:prstGeom prst="rect">
            <a:avLst/>
          </a:prstGeom>
          <a:noFill/>
        </p:spPr>
        <p:txBody>
          <a:bodyPr wrap="square" rtlCol="0">
            <a:spAutoFit/>
          </a:bodyPr>
          <a:lstStyle/>
          <a:p>
            <a:pPr algn="ctr"/>
            <a:r>
              <a:rPr kumimoji="1" lang="ja-JP" altLang="en-US" sz="1600" dirty="0"/>
              <a:t>赤沼</a:t>
            </a:r>
            <a:r>
              <a:rPr kumimoji="1" lang="en-US" altLang="ja-JP" sz="1600" dirty="0"/>
              <a:t>, (2016)</a:t>
            </a:r>
            <a:endParaRPr kumimoji="1" lang="ja-JP" altLang="en-US" sz="1600" dirty="0"/>
          </a:p>
        </p:txBody>
      </p:sp>
      <p:sp>
        <p:nvSpPr>
          <p:cNvPr id="15" name="テキスト ボックス 14">
            <a:extLst>
              <a:ext uri="{FF2B5EF4-FFF2-40B4-BE49-F238E27FC236}">
                <a16:creationId xmlns:a16="http://schemas.microsoft.com/office/drawing/2014/main" id="{46F4DB78-5107-465C-917F-07184B41EF6A}"/>
              </a:ext>
            </a:extLst>
          </p:cNvPr>
          <p:cNvSpPr txBox="1"/>
          <p:nvPr/>
        </p:nvSpPr>
        <p:spPr>
          <a:xfrm>
            <a:off x="1665989" y="5006920"/>
            <a:ext cx="2119776" cy="338554"/>
          </a:xfrm>
          <a:prstGeom prst="rect">
            <a:avLst/>
          </a:prstGeom>
          <a:noFill/>
        </p:spPr>
        <p:txBody>
          <a:bodyPr wrap="square" rtlCol="0">
            <a:spAutoFit/>
          </a:bodyPr>
          <a:lstStyle/>
          <a:p>
            <a:pPr algn="ctr"/>
            <a:r>
              <a:rPr kumimoji="1" lang="en-US" altLang="ja-JP" sz="1600" dirty="0"/>
              <a:t>Bell et al., (2015)</a:t>
            </a:r>
            <a:endParaRPr kumimoji="1" lang="ja-JP" altLang="en-US" sz="1600" dirty="0"/>
          </a:p>
        </p:txBody>
      </p:sp>
      <p:sp>
        <p:nvSpPr>
          <p:cNvPr id="17" name="テキスト ボックス 16">
            <a:extLst>
              <a:ext uri="{FF2B5EF4-FFF2-40B4-BE49-F238E27FC236}">
                <a16:creationId xmlns:a16="http://schemas.microsoft.com/office/drawing/2014/main" id="{792E5F87-7D33-47C0-B688-965A09E28CCA}"/>
              </a:ext>
            </a:extLst>
          </p:cNvPr>
          <p:cNvSpPr txBox="1"/>
          <p:nvPr/>
        </p:nvSpPr>
        <p:spPr>
          <a:xfrm>
            <a:off x="1302148" y="1932538"/>
            <a:ext cx="2119776" cy="338554"/>
          </a:xfrm>
          <a:prstGeom prst="rect">
            <a:avLst/>
          </a:prstGeom>
          <a:noFill/>
        </p:spPr>
        <p:txBody>
          <a:bodyPr wrap="square" rtlCol="0">
            <a:spAutoFit/>
          </a:bodyPr>
          <a:lstStyle/>
          <a:p>
            <a:pPr algn="ctr"/>
            <a:r>
              <a:rPr kumimoji="1" lang="en-US" altLang="ja-JP" sz="1600" dirty="0" err="1"/>
              <a:t>Woese</a:t>
            </a:r>
            <a:r>
              <a:rPr kumimoji="1" lang="en-US" altLang="ja-JP" sz="1600" dirty="0"/>
              <a:t> et al., (1990)</a:t>
            </a:r>
            <a:endParaRPr kumimoji="1" lang="ja-JP" altLang="en-US" sz="1600" dirty="0"/>
          </a:p>
        </p:txBody>
      </p:sp>
    </p:spTree>
    <p:extLst>
      <p:ext uri="{BB962C8B-B14F-4D97-AF65-F5344CB8AC3E}">
        <p14:creationId xmlns:p14="http://schemas.microsoft.com/office/powerpoint/2010/main" val="13629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山々の黒い影&#10;&#10;自動的に生成された説明">
            <a:extLst>
              <a:ext uri="{FF2B5EF4-FFF2-40B4-BE49-F238E27FC236}">
                <a16:creationId xmlns:a16="http://schemas.microsoft.com/office/drawing/2014/main" id="{680FBB20-DCB2-4F7D-83E6-A3504AC7F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 y="-36000"/>
            <a:ext cx="9145047" cy="6894000"/>
          </a:xfrm>
          <a:prstGeom prst="rect">
            <a:avLst/>
          </a:prstGeom>
        </p:spPr>
      </p:pic>
      <p:sp>
        <p:nvSpPr>
          <p:cNvPr id="3" name="テキスト ボックス 2">
            <a:extLst>
              <a:ext uri="{FF2B5EF4-FFF2-40B4-BE49-F238E27FC236}">
                <a16:creationId xmlns:a16="http://schemas.microsoft.com/office/drawing/2014/main" id="{82EA44C6-E4DC-44A9-97F8-253FE34D9C4B}"/>
              </a:ext>
            </a:extLst>
          </p:cNvPr>
          <p:cNvSpPr txBox="1"/>
          <p:nvPr/>
        </p:nvSpPr>
        <p:spPr>
          <a:xfrm>
            <a:off x="0" y="-36000"/>
            <a:ext cx="6794695"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地球型生命が誕生できる場所</a:t>
            </a:r>
          </a:p>
        </p:txBody>
      </p:sp>
      <p:sp>
        <p:nvSpPr>
          <p:cNvPr id="6" name="四角形: 角を丸くする 5">
            <a:extLst>
              <a:ext uri="{FF2B5EF4-FFF2-40B4-BE49-F238E27FC236}">
                <a16:creationId xmlns:a16="http://schemas.microsoft.com/office/drawing/2014/main" id="{1D3E0DB7-A2D0-4A5B-9A84-1A844AE275E3}"/>
              </a:ext>
            </a:extLst>
          </p:cNvPr>
          <p:cNvSpPr/>
          <p:nvPr/>
        </p:nvSpPr>
        <p:spPr>
          <a:xfrm>
            <a:off x="1726023" y="1515756"/>
            <a:ext cx="5690906" cy="1762017"/>
          </a:xfrm>
          <a:prstGeom prst="roundRect">
            <a:avLst>
              <a:gd name="adj" fmla="val 5445"/>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kumimoji="1" lang="ja-JP" altLang="en-US" sz="2800" dirty="0">
                <a:latin typeface="ＭＳ ゴシック" panose="020B0609070205080204" pitchFamily="49" charset="-128"/>
                <a:ea typeface="ＭＳ ゴシック" panose="020B0609070205080204" pitchFamily="49" charset="-128"/>
              </a:rPr>
              <a:t>地球型生命の材料がある場所</a:t>
            </a:r>
            <a:endParaRPr kumimoji="1" lang="en-US" altLang="ja-JP" sz="2800" dirty="0">
              <a:latin typeface="ＭＳ ゴシック" panose="020B0609070205080204" pitchFamily="49" charset="-128"/>
              <a:ea typeface="ＭＳ ゴシック" panose="020B0609070205080204" pitchFamily="49" charset="-128"/>
            </a:endParaRPr>
          </a:p>
          <a:p>
            <a:endParaRPr kumimoji="1" lang="en-US" altLang="ja-JP" sz="3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RNA</a:t>
            </a:r>
            <a:r>
              <a:rPr kumimoji="1" lang="ja-JP" altLang="en-US" sz="2800" dirty="0">
                <a:latin typeface="ＭＳ ゴシック" panose="020B0609070205080204" pitchFamily="49" charset="-128"/>
                <a:ea typeface="ＭＳ ゴシック" panose="020B0609070205080204" pitchFamily="49" charset="-128"/>
              </a:rPr>
              <a:t>が合成される場所</a:t>
            </a:r>
            <a:endParaRPr kumimoji="1" lang="en-US" altLang="ja-JP" sz="2800" dirty="0">
              <a:latin typeface="ＭＳ ゴシック" panose="020B0609070205080204" pitchFamily="49" charset="-128"/>
              <a:ea typeface="ＭＳ ゴシック" panose="020B0609070205080204" pitchFamily="49" charset="-128"/>
            </a:endParaRPr>
          </a:p>
          <a:p>
            <a:endParaRPr kumimoji="1" lang="en-US" altLang="ja-JP" sz="3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800" dirty="0">
                <a:latin typeface="ＭＳ ゴシック" panose="020B0609070205080204" pitchFamily="49" charset="-128"/>
                <a:ea typeface="ＭＳ ゴシック" panose="020B0609070205080204" pitchFamily="49" charset="-128"/>
              </a:rPr>
              <a:t>膜が合成される場所</a:t>
            </a:r>
            <a:endParaRPr kumimoji="1" lang="en-US" altLang="ja-JP" sz="28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607376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川の中にある湖&#10;&#10;自動的に生成された説明">
            <a:extLst>
              <a:ext uri="{FF2B5EF4-FFF2-40B4-BE49-F238E27FC236}">
                <a16:creationId xmlns:a16="http://schemas.microsoft.com/office/drawing/2014/main" id="{4872DFD8-FA2D-4566-88A9-CF866731E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 y="0"/>
            <a:ext cx="9141937" cy="6858000"/>
          </a:xfrm>
          <a:prstGeom prst="rect">
            <a:avLst/>
          </a:prstGeom>
        </p:spPr>
      </p:pic>
      <p:sp>
        <p:nvSpPr>
          <p:cNvPr id="6" name="テキスト ボックス 5">
            <a:extLst>
              <a:ext uri="{FF2B5EF4-FFF2-40B4-BE49-F238E27FC236}">
                <a16:creationId xmlns:a16="http://schemas.microsoft.com/office/drawing/2014/main" id="{E8B97F52-3E06-4F32-94E4-43D00E2FDEFC}"/>
              </a:ext>
            </a:extLst>
          </p:cNvPr>
          <p:cNvSpPr txBox="1"/>
          <p:nvPr/>
        </p:nvSpPr>
        <p:spPr>
          <a:xfrm>
            <a:off x="0" y="-36000"/>
            <a:ext cx="6794695"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地球型生命の材料がある場所</a:t>
            </a:r>
          </a:p>
        </p:txBody>
      </p:sp>
      <p:pic>
        <p:nvPicPr>
          <p:cNvPr id="3" name="図 2">
            <a:extLst>
              <a:ext uri="{FF2B5EF4-FFF2-40B4-BE49-F238E27FC236}">
                <a16:creationId xmlns:a16="http://schemas.microsoft.com/office/drawing/2014/main" id="{581FD028-BA19-48B2-B553-39C6A0FDA5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992" b="94931" l="4431" r="31261">
                        <a14:foregroundMark x1="16667" y1="88333" x2="16667" y2="88333"/>
                      </a14:backgroundRemoval>
                    </a14:imgEffect>
                  </a14:imgLayer>
                </a14:imgProps>
              </a:ext>
              <a:ext uri="{28A0092B-C50C-407E-A947-70E740481C1C}">
                <a14:useLocalDpi xmlns:a14="http://schemas.microsoft.com/office/drawing/2010/main" val="0"/>
              </a:ext>
            </a:extLst>
          </a:blip>
          <a:srcRect l="1077" t="50000" r="65385" b="77"/>
          <a:stretch/>
        </p:blipFill>
        <p:spPr>
          <a:xfrm rot="1684017">
            <a:off x="6398762" y="99974"/>
            <a:ext cx="2124222" cy="3161971"/>
          </a:xfrm>
          <a:prstGeom prst="rect">
            <a:avLst/>
          </a:prstGeom>
        </p:spPr>
      </p:pic>
    </p:spTree>
    <p:extLst>
      <p:ext uri="{BB962C8B-B14F-4D97-AF65-F5344CB8AC3E}">
        <p14:creationId xmlns:p14="http://schemas.microsoft.com/office/powerpoint/2010/main" val="37781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文字と写真のスクリーンショット&#10;&#10;自動的に生成された説明">
            <a:extLst>
              <a:ext uri="{FF2B5EF4-FFF2-40B4-BE49-F238E27FC236}">
                <a16:creationId xmlns:a16="http://schemas.microsoft.com/office/drawing/2014/main" id="{FDEB403D-D476-42B8-A3F6-45E66E8619EE}"/>
              </a:ext>
            </a:extLst>
          </p:cNvPr>
          <p:cNvPicPr>
            <a:picLocks noChangeAspect="1"/>
          </p:cNvPicPr>
          <p:nvPr/>
        </p:nvPicPr>
        <p:blipFill rotWithShape="1">
          <a:blip r:embed="rId2">
            <a:extLst>
              <a:ext uri="{28A0092B-C50C-407E-A947-70E740481C1C}">
                <a14:useLocalDpi xmlns:a14="http://schemas.microsoft.com/office/drawing/2010/main" val="0"/>
              </a:ext>
            </a:extLst>
          </a:blip>
          <a:srcRect l="70000" t="58934" r="10001" b="27971"/>
          <a:stretch/>
        </p:blipFill>
        <p:spPr>
          <a:xfrm rot="16200000">
            <a:off x="4466015" y="2171747"/>
            <a:ext cx="4868377" cy="4504129"/>
          </a:xfrm>
          <a:prstGeom prst="rect">
            <a:avLst/>
          </a:prstGeom>
        </p:spPr>
      </p:pic>
      <p:sp>
        <p:nvSpPr>
          <p:cNvPr id="2" name="テキスト ボックス 1">
            <a:extLst>
              <a:ext uri="{FF2B5EF4-FFF2-40B4-BE49-F238E27FC236}">
                <a16:creationId xmlns:a16="http://schemas.microsoft.com/office/drawing/2014/main" id="{872716C0-B31D-44E4-A790-938815949C87}"/>
              </a:ext>
            </a:extLst>
          </p:cNvPr>
          <p:cNvSpPr txBox="1"/>
          <p:nvPr/>
        </p:nvSpPr>
        <p:spPr>
          <a:xfrm>
            <a:off x="0" y="-36000"/>
            <a:ext cx="6794695"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地球の海はいつ形成されたか</a:t>
            </a:r>
          </a:p>
        </p:txBody>
      </p:sp>
      <p:sp>
        <p:nvSpPr>
          <p:cNvPr id="3" name="テキスト ボックス 2">
            <a:extLst>
              <a:ext uri="{FF2B5EF4-FFF2-40B4-BE49-F238E27FC236}">
                <a16:creationId xmlns:a16="http://schemas.microsoft.com/office/drawing/2014/main" id="{E820D7E1-1976-45AF-B7E0-2D36B0B9628C}"/>
              </a:ext>
            </a:extLst>
          </p:cNvPr>
          <p:cNvSpPr txBox="1"/>
          <p:nvPr/>
        </p:nvSpPr>
        <p:spPr>
          <a:xfrm>
            <a:off x="1244807" y="706102"/>
            <a:ext cx="6654386" cy="523220"/>
          </a:xfrm>
          <a:prstGeom prst="rect">
            <a:avLst/>
          </a:prstGeom>
          <a:noFill/>
        </p:spPr>
        <p:txBody>
          <a:bodyPr wrap="none" rtlCol="0">
            <a:spAutoFit/>
          </a:bodyPr>
          <a:lstStyle/>
          <a:p>
            <a:r>
              <a:rPr kumimoji="1" lang="ja-JP" altLang="en-US" sz="2800" dirty="0">
                <a:latin typeface="ＭＳ ゴシック" panose="020B0609070205080204" pitchFamily="49" charset="-128"/>
                <a:ea typeface="ＭＳ ゴシック" panose="020B0609070205080204" pitchFamily="49" charset="-128"/>
              </a:rPr>
              <a:t>約</a:t>
            </a:r>
            <a:r>
              <a:rPr kumimoji="1"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38</a:t>
            </a:r>
            <a:r>
              <a:rPr kumimoji="1" lang="ja-JP" altLang="en-US" sz="2800" dirty="0">
                <a:latin typeface="ＭＳ ゴシック" panose="020B0609070205080204" pitchFamily="49" charset="-128"/>
                <a:ea typeface="ＭＳ ゴシック" panose="020B0609070205080204" pitchFamily="49" charset="-128"/>
              </a:rPr>
              <a:t>億年前までには海が形成されていた</a:t>
            </a:r>
          </a:p>
        </p:txBody>
      </p:sp>
      <p:sp>
        <p:nvSpPr>
          <p:cNvPr id="4" name="テキスト ボックス 3">
            <a:extLst>
              <a:ext uri="{FF2B5EF4-FFF2-40B4-BE49-F238E27FC236}">
                <a16:creationId xmlns:a16="http://schemas.microsoft.com/office/drawing/2014/main" id="{2783EC38-B199-4776-9EFE-06A1FF5F12C2}"/>
              </a:ext>
            </a:extLst>
          </p:cNvPr>
          <p:cNvSpPr txBox="1"/>
          <p:nvPr/>
        </p:nvSpPr>
        <p:spPr>
          <a:xfrm>
            <a:off x="4684542" y="1115239"/>
            <a:ext cx="3671668" cy="369332"/>
          </a:xfrm>
          <a:prstGeom prst="rect">
            <a:avLst/>
          </a:prstGeom>
          <a:noFill/>
        </p:spPr>
        <p:txBody>
          <a:bodyPr wrap="square" rtlCol="0">
            <a:spAutoFit/>
          </a:bodyPr>
          <a:lstStyle/>
          <a:p>
            <a:r>
              <a:rPr kumimoji="1" lang="ja-JP" altLang="en-US" dirty="0"/>
              <a:t>海部ら</a:t>
            </a:r>
            <a:r>
              <a:rPr kumimoji="1" lang="en-US" altLang="ja-JP" dirty="0"/>
              <a:t>, (2015), Wilde et al., (2001)</a:t>
            </a:r>
            <a:endParaRPr kumimoji="1" lang="ja-JP" altLang="en-US" dirty="0"/>
          </a:p>
        </p:txBody>
      </p:sp>
      <p:pic>
        <p:nvPicPr>
          <p:cNvPr id="6" name="図 5" descr="屋外, 岩, 草, 男 が含まれている画像&#10;&#10;自動的に生成された説明">
            <a:extLst>
              <a:ext uri="{FF2B5EF4-FFF2-40B4-BE49-F238E27FC236}">
                <a16:creationId xmlns:a16="http://schemas.microsoft.com/office/drawing/2014/main" id="{243FD7F4-17C6-4862-9BA1-8DF313E6F3FD}"/>
              </a:ext>
            </a:extLst>
          </p:cNvPr>
          <p:cNvPicPr>
            <a:picLocks noChangeAspect="1"/>
          </p:cNvPicPr>
          <p:nvPr/>
        </p:nvPicPr>
        <p:blipFill rotWithShape="1">
          <a:blip r:embed="rId3">
            <a:extLst>
              <a:ext uri="{28A0092B-C50C-407E-A947-70E740481C1C}">
                <a14:useLocalDpi xmlns:a14="http://schemas.microsoft.com/office/drawing/2010/main" val="0"/>
              </a:ext>
            </a:extLst>
          </a:blip>
          <a:srcRect l="10786" r="25064"/>
          <a:stretch/>
        </p:blipFill>
        <p:spPr>
          <a:xfrm>
            <a:off x="0" y="1989624"/>
            <a:ext cx="4684542" cy="4868376"/>
          </a:xfrm>
          <a:prstGeom prst="rect">
            <a:avLst/>
          </a:prstGeom>
        </p:spPr>
      </p:pic>
      <p:sp>
        <p:nvSpPr>
          <p:cNvPr id="7" name="正方形/長方形 6">
            <a:extLst>
              <a:ext uri="{FF2B5EF4-FFF2-40B4-BE49-F238E27FC236}">
                <a16:creationId xmlns:a16="http://schemas.microsoft.com/office/drawing/2014/main" id="{EBCE6DB9-218A-40C3-BD6C-8CC56CDF8F38}"/>
              </a:ext>
            </a:extLst>
          </p:cNvPr>
          <p:cNvSpPr/>
          <p:nvPr/>
        </p:nvSpPr>
        <p:spPr>
          <a:xfrm>
            <a:off x="2257864" y="6667175"/>
            <a:ext cx="2567353" cy="215444"/>
          </a:xfrm>
          <a:prstGeom prst="rect">
            <a:avLst/>
          </a:prstGeom>
        </p:spPr>
        <p:txBody>
          <a:bodyPr wrap="square">
            <a:spAutoFit/>
          </a:bodyPr>
          <a:lstStyle/>
          <a:p>
            <a:r>
              <a:rPr lang="en-US" altLang="ja-JP" sz="800" dirty="0"/>
              <a:t>(http://houground.blog.fc2.com/blog-category-56.html)</a:t>
            </a:r>
            <a:endParaRPr lang="ja-JP" altLang="en-US" sz="800" dirty="0"/>
          </a:p>
        </p:txBody>
      </p:sp>
      <p:sp>
        <p:nvSpPr>
          <p:cNvPr id="8" name="テキスト ボックス 7">
            <a:extLst>
              <a:ext uri="{FF2B5EF4-FFF2-40B4-BE49-F238E27FC236}">
                <a16:creationId xmlns:a16="http://schemas.microsoft.com/office/drawing/2014/main" id="{BDEE80BE-4144-4EF7-9D0B-186B65D40002}"/>
              </a:ext>
            </a:extLst>
          </p:cNvPr>
          <p:cNvSpPr txBox="1"/>
          <p:nvPr/>
        </p:nvSpPr>
        <p:spPr>
          <a:xfrm>
            <a:off x="1018832" y="1506265"/>
            <a:ext cx="2646878" cy="461665"/>
          </a:xfrm>
          <a:prstGeom prst="rect">
            <a:avLst/>
          </a:prstGeom>
          <a:noFill/>
        </p:spPr>
        <p:txBody>
          <a:bodyPr wrap="none" rtlCol="0">
            <a:spAutoFit/>
          </a:bodyPr>
          <a:lstStyle/>
          <a:p>
            <a:r>
              <a:rPr kumimoji="1" lang="ja-JP" altLang="en-US" sz="2400" dirty="0">
                <a:latin typeface="ＭＳ ゴシック" panose="020B0609070205080204" pitchFamily="49" charset="-128"/>
                <a:ea typeface="ＭＳ ゴシック" panose="020B0609070205080204" pitchFamily="49" charset="-128"/>
              </a:rPr>
              <a:t>枕状溶岩と言語野</a:t>
            </a:r>
          </a:p>
        </p:txBody>
      </p:sp>
      <p:sp>
        <p:nvSpPr>
          <p:cNvPr id="9" name="テキスト ボックス 8">
            <a:extLst>
              <a:ext uri="{FF2B5EF4-FFF2-40B4-BE49-F238E27FC236}">
                <a16:creationId xmlns:a16="http://schemas.microsoft.com/office/drawing/2014/main" id="{53B2DFD7-E3BF-4ADF-A8F9-A835D0D9EEAC}"/>
              </a:ext>
            </a:extLst>
          </p:cNvPr>
          <p:cNvSpPr txBox="1"/>
          <p:nvPr/>
        </p:nvSpPr>
        <p:spPr>
          <a:xfrm>
            <a:off x="5681197" y="1520332"/>
            <a:ext cx="2646878" cy="461665"/>
          </a:xfrm>
          <a:prstGeom prst="rect">
            <a:avLst/>
          </a:prstGeom>
          <a:noFill/>
        </p:spPr>
        <p:txBody>
          <a:bodyPr wrap="none" rtlCol="0">
            <a:spAutoFit/>
          </a:bodyPr>
          <a:lstStyle/>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38</a:t>
            </a:r>
            <a:r>
              <a:rPr kumimoji="1" lang="ja-JP" altLang="en-US" sz="2400" dirty="0">
                <a:latin typeface="ＭＳ ゴシック" panose="020B0609070205080204" pitchFamily="49" charset="-128"/>
                <a:ea typeface="ＭＳ ゴシック" panose="020B0609070205080204" pitchFamily="49" charset="-128"/>
              </a:rPr>
              <a:t>億年前の堆積岩</a:t>
            </a:r>
          </a:p>
        </p:txBody>
      </p:sp>
      <p:sp>
        <p:nvSpPr>
          <p:cNvPr id="10" name="テキスト ボックス 9">
            <a:extLst>
              <a:ext uri="{FF2B5EF4-FFF2-40B4-BE49-F238E27FC236}">
                <a16:creationId xmlns:a16="http://schemas.microsoft.com/office/drawing/2014/main" id="{036DFD64-4235-4C6F-9C59-D43ADBD4F616}"/>
              </a:ext>
            </a:extLst>
          </p:cNvPr>
          <p:cNvSpPr txBox="1"/>
          <p:nvPr/>
        </p:nvSpPr>
        <p:spPr>
          <a:xfrm>
            <a:off x="7637588" y="6517979"/>
            <a:ext cx="1690468" cy="369332"/>
          </a:xfrm>
          <a:prstGeom prst="rect">
            <a:avLst/>
          </a:prstGeom>
          <a:noFill/>
        </p:spPr>
        <p:txBody>
          <a:bodyPr wrap="square" rtlCol="0">
            <a:spAutoFit/>
          </a:bodyPr>
          <a:lstStyle/>
          <a:p>
            <a:r>
              <a:rPr kumimoji="1" lang="ja-JP" altLang="en-US" dirty="0">
                <a:solidFill>
                  <a:schemeClr val="bg1"/>
                </a:solidFill>
              </a:rPr>
              <a:t>海部ら</a:t>
            </a:r>
            <a:r>
              <a:rPr kumimoji="1" lang="en-US" altLang="ja-JP" dirty="0">
                <a:solidFill>
                  <a:schemeClr val="bg1"/>
                </a:solidFill>
              </a:rPr>
              <a:t>, (2015)</a:t>
            </a:r>
            <a:endParaRPr kumimoji="1" lang="ja-JP" altLang="en-US" dirty="0">
              <a:solidFill>
                <a:schemeClr val="bg1"/>
              </a:solidFill>
            </a:endParaRPr>
          </a:p>
        </p:txBody>
      </p:sp>
    </p:spTree>
    <p:extLst>
      <p:ext uri="{BB962C8B-B14F-4D97-AF65-F5344CB8AC3E}">
        <p14:creationId xmlns:p14="http://schemas.microsoft.com/office/powerpoint/2010/main" val="19095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外, 自然, 男, 山 が含まれている画像&#10;&#10;自動的に生成された説明">
            <a:extLst>
              <a:ext uri="{FF2B5EF4-FFF2-40B4-BE49-F238E27FC236}">
                <a16:creationId xmlns:a16="http://schemas.microsoft.com/office/drawing/2014/main" id="{88C5AFBF-6B66-48E8-9D16-6593D35B862C}"/>
              </a:ext>
            </a:extLst>
          </p:cNvPr>
          <p:cNvPicPr>
            <a:picLocks noChangeAspect="1"/>
          </p:cNvPicPr>
          <p:nvPr/>
        </p:nvPicPr>
        <p:blipFill rotWithShape="1">
          <a:blip r:embed="rId2">
            <a:extLst>
              <a:ext uri="{28A0092B-C50C-407E-A947-70E740481C1C}">
                <a14:useLocalDpi xmlns:a14="http://schemas.microsoft.com/office/drawing/2010/main" val="0"/>
              </a:ext>
            </a:extLst>
          </a:blip>
          <a:srcRect l="19500" r="34577" b="7800"/>
          <a:stretch/>
        </p:blipFill>
        <p:spPr>
          <a:xfrm>
            <a:off x="4653434" y="1786597"/>
            <a:ext cx="4490566" cy="5071403"/>
          </a:xfrm>
          <a:prstGeom prst="rect">
            <a:avLst/>
          </a:prstGeom>
        </p:spPr>
      </p:pic>
      <p:pic>
        <p:nvPicPr>
          <p:cNvPr id="34" name="図 33" descr="暗い, 光, 座る, 男 が含まれている画像&#10;&#10;自動的に生成された説明">
            <a:extLst>
              <a:ext uri="{FF2B5EF4-FFF2-40B4-BE49-F238E27FC236}">
                <a16:creationId xmlns:a16="http://schemas.microsoft.com/office/drawing/2014/main" id="{CBA6C0A1-0F2E-4163-8592-B551CB301753}"/>
              </a:ext>
            </a:extLst>
          </p:cNvPr>
          <p:cNvPicPr>
            <a:picLocks noChangeAspect="1"/>
          </p:cNvPicPr>
          <p:nvPr/>
        </p:nvPicPr>
        <p:blipFill rotWithShape="1">
          <a:blip r:embed="rId3">
            <a:extLst>
              <a:ext uri="{28A0092B-C50C-407E-A947-70E740481C1C}">
                <a14:useLocalDpi xmlns:a14="http://schemas.microsoft.com/office/drawing/2010/main" val="0"/>
              </a:ext>
            </a:extLst>
          </a:blip>
          <a:srcRect b="26051"/>
          <a:stretch/>
        </p:blipFill>
        <p:spPr>
          <a:xfrm>
            <a:off x="0" y="1786597"/>
            <a:ext cx="4653435" cy="5071403"/>
          </a:xfrm>
          <a:prstGeom prst="rect">
            <a:avLst/>
          </a:prstGeom>
        </p:spPr>
      </p:pic>
      <p:sp>
        <p:nvSpPr>
          <p:cNvPr id="2" name="テキスト ボックス 1">
            <a:extLst>
              <a:ext uri="{FF2B5EF4-FFF2-40B4-BE49-F238E27FC236}">
                <a16:creationId xmlns:a16="http://schemas.microsoft.com/office/drawing/2014/main" id="{92555C05-A6B6-456B-B484-122648195B2E}"/>
              </a:ext>
            </a:extLst>
          </p:cNvPr>
          <p:cNvSpPr txBox="1"/>
          <p:nvPr/>
        </p:nvSpPr>
        <p:spPr>
          <a:xfrm>
            <a:off x="1" y="-36000"/>
            <a:ext cx="4951828"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反応のエネルギー源</a:t>
            </a:r>
          </a:p>
        </p:txBody>
      </p:sp>
      <p:sp>
        <p:nvSpPr>
          <p:cNvPr id="35" name="テキスト ボックス 34">
            <a:extLst>
              <a:ext uri="{FF2B5EF4-FFF2-40B4-BE49-F238E27FC236}">
                <a16:creationId xmlns:a16="http://schemas.microsoft.com/office/drawing/2014/main" id="{64A9A86D-1356-47BA-8F11-671273DEBB9D}"/>
              </a:ext>
            </a:extLst>
          </p:cNvPr>
          <p:cNvSpPr txBox="1"/>
          <p:nvPr/>
        </p:nvSpPr>
        <p:spPr>
          <a:xfrm>
            <a:off x="0" y="6611779"/>
            <a:ext cx="1842867" cy="246221"/>
          </a:xfrm>
          <a:prstGeom prst="rect">
            <a:avLst/>
          </a:prstGeom>
          <a:noFill/>
        </p:spPr>
        <p:txBody>
          <a:bodyPr wrap="square" rtlCol="0">
            <a:spAutoFit/>
          </a:bodyPr>
          <a:lstStyle/>
          <a:p>
            <a:r>
              <a:rPr kumimoji="1" lang="en-US" altLang="ja-JP" sz="1000" dirty="0">
                <a:solidFill>
                  <a:schemeClr val="bg1"/>
                </a:solidFill>
              </a:rPr>
              <a:t>Wikimedia</a:t>
            </a:r>
            <a:endParaRPr kumimoji="1" lang="ja-JP" altLang="en-US" sz="1000" dirty="0">
              <a:solidFill>
                <a:schemeClr val="bg1"/>
              </a:solidFill>
            </a:endParaRPr>
          </a:p>
        </p:txBody>
      </p:sp>
      <p:sp>
        <p:nvSpPr>
          <p:cNvPr id="36" name="テキスト ボックス 35">
            <a:extLst>
              <a:ext uri="{FF2B5EF4-FFF2-40B4-BE49-F238E27FC236}">
                <a16:creationId xmlns:a16="http://schemas.microsoft.com/office/drawing/2014/main" id="{4DF31052-615E-4E20-83CF-777607D2A19A}"/>
              </a:ext>
            </a:extLst>
          </p:cNvPr>
          <p:cNvSpPr txBox="1"/>
          <p:nvPr/>
        </p:nvSpPr>
        <p:spPr>
          <a:xfrm>
            <a:off x="1704964" y="738310"/>
            <a:ext cx="5734071"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有機物の合成にはエネルギーが必要</a:t>
            </a:r>
          </a:p>
        </p:txBody>
      </p:sp>
      <p:sp>
        <p:nvSpPr>
          <p:cNvPr id="37" name="四角形: 角を丸くする 36">
            <a:extLst>
              <a:ext uri="{FF2B5EF4-FFF2-40B4-BE49-F238E27FC236}">
                <a16:creationId xmlns:a16="http://schemas.microsoft.com/office/drawing/2014/main" id="{1DDDE556-ADAB-4F8F-AACA-E40C76F7E8FD}"/>
              </a:ext>
            </a:extLst>
          </p:cNvPr>
          <p:cNvSpPr/>
          <p:nvPr/>
        </p:nvSpPr>
        <p:spPr>
          <a:xfrm>
            <a:off x="1377148" y="2005196"/>
            <a:ext cx="1899138" cy="618979"/>
          </a:xfrm>
          <a:prstGeom prst="roundRect">
            <a:avLst>
              <a:gd name="adj" fmla="val 8334"/>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熱水噴出孔</a:t>
            </a:r>
          </a:p>
        </p:txBody>
      </p:sp>
      <p:sp>
        <p:nvSpPr>
          <p:cNvPr id="38" name="四角形: 角を丸くする 37">
            <a:extLst>
              <a:ext uri="{FF2B5EF4-FFF2-40B4-BE49-F238E27FC236}">
                <a16:creationId xmlns:a16="http://schemas.microsoft.com/office/drawing/2014/main" id="{588437A2-D2EA-44BE-95A0-0E6B363A6AAE}"/>
              </a:ext>
            </a:extLst>
          </p:cNvPr>
          <p:cNvSpPr/>
          <p:nvPr/>
        </p:nvSpPr>
        <p:spPr>
          <a:xfrm>
            <a:off x="6332493" y="2023175"/>
            <a:ext cx="1132449" cy="618979"/>
          </a:xfrm>
          <a:prstGeom prst="roundRect">
            <a:avLst>
              <a:gd name="adj" fmla="val 8334"/>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温泉</a:t>
            </a:r>
          </a:p>
        </p:txBody>
      </p:sp>
      <p:sp>
        <p:nvSpPr>
          <p:cNvPr id="10" name="テキスト ボックス 9">
            <a:extLst>
              <a:ext uri="{FF2B5EF4-FFF2-40B4-BE49-F238E27FC236}">
                <a16:creationId xmlns:a16="http://schemas.microsoft.com/office/drawing/2014/main" id="{195DEABD-7572-4778-A25C-F8A7A02F3D16}"/>
              </a:ext>
            </a:extLst>
          </p:cNvPr>
          <p:cNvSpPr txBox="1"/>
          <p:nvPr/>
        </p:nvSpPr>
        <p:spPr>
          <a:xfrm>
            <a:off x="-112542" y="1324932"/>
            <a:ext cx="3711097"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水中のエネルギー源は</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32355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8"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251793-C610-4EAF-8955-14FF031B3808}"/>
              </a:ext>
            </a:extLst>
          </p:cNvPr>
          <p:cNvSpPr txBox="1"/>
          <p:nvPr/>
        </p:nvSpPr>
        <p:spPr>
          <a:xfrm>
            <a:off x="0" y="0"/>
            <a:ext cx="3024553"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熱水噴出孔</a:t>
            </a:r>
          </a:p>
        </p:txBody>
      </p:sp>
      <p:pic>
        <p:nvPicPr>
          <p:cNvPr id="4" name="図 3" descr="暗い, 光, 座る, 男 が含まれている画像&#10;&#10;自動的に生成された説明">
            <a:extLst>
              <a:ext uri="{FF2B5EF4-FFF2-40B4-BE49-F238E27FC236}">
                <a16:creationId xmlns:a16="http://schemas.microsoft.com/office/drawing/2014/main" id="{A39C8686-4021-4816-88C3-6C55515EA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564" y="0"/>
            <a:ext cx="4653435" cy="6858000"/>
          </a:xfrm>
          <a:prstGeom prst="rect">
            <a:avLst/>
          </a:prstGeom>
        </p:spPr>
      </p:pic>
      <p:sp>
        <p:nvSpPr>
          <p:cNvPr id="5" name="テキスト ボックス 4">
            <a:extLst>
              <a:ext uri="{FF2B5EF4-FFF2-40B4-BE49-F238E27FC236}">
                <a16:creationId xmlns:a16="http://schemas.microsoft.com/office/drawing/2014/main" id="{3DCE3D0A-E76C-4870-99DC-4F597714C3D9}"/>
              </a:ext>
            </a:extLst>
          </p:cNvPr>
          <p:cNvSpPr txBox="1"/>
          <p:nvPr/>
        </p:nvSpPr>
        <p:spPr>
          <a:xfrm>
            <a:off x="337624" y="1720840"/>
            <a:ext cx="4009294" cy="3785652"/>
          </a:xfrm>
          <a:prstGeom prst="rect">
            <a:avLst/>
          </a:prstGeom>
          <a:noFill/>
        </p:spPr>
        <p:txBody>
          <a:bodyPr wrap="square" rtlCol="0">
            <a:spAutoFit/>
          </a:bodyPr>
          <a:lstStyle/>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メリット</a:t>
            </a:r>
            <a:r>
              <a:rPr kumimoji="1" lang="en-US" altLang="ja-JP" sz="24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還元的な環境</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反応エネルギーの存在</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生成物の冷却による保護</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触媒候補が豊富</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マリグラニュールの合成</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デメリット</a:t>
            </a:r>
            <a:r>
              <a:rPr kumimoji="1" lang="en-US" altLang="ja-JP" sz="24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脱水反応が生じにくい</a:t>
            </a:r>
          </a:p>
        </p:txBody>
      </p:sp>
      <p:sp>
        <p:nvSpPr>
          <p:cNvPr id="6" name="テキスト ボックス 5">
            <a:extLst>
              <a:ext uri="{FF2B5EF4-FFF2-40B4-BE49-F238E27FC236}">
                <a16:creationId xmlns:a16="http://schemas.microsoft.com/office/drawing/2014/main" id="{FF216553-8343-40C5-B2D4-C0792418CA4D}"/>
              </a:ext>
            </a:extLst>
          </p:cNvPr>
          <p:cNvSpPr txBox="1"/>
          <p:nvPr/>
        </p:nvSpPr>
        <p:spPr>
          <a:xfrm>
            <a:off x="8436551" y="6611779"/>
            <a:ext cx="1842867" cy="246221"/>
          </a:xfrm>
          <a:prstGeom prst="rect">
            <a:avLst/>
          </a:prstGeom>
          <a:noFill/>
        </p:spPr>
        <p:txBody>
          <a:bodyPr wrap="square" rtlCol="0">
            <a:spAutoFit/>
          </a:bodyPr>
          <a:lstStyle/>
          <a:p>
            <a:r>
              <a:rPr kumimoji="1" lang="en-US" altLang="ja-JP" sz="1000" dirty="0">
                <a:solidFill>
                  <a:schemeClr val="bg1"/>
                </a:solidFill>
              </a:rPr>
              <a:t>Wikimedia</a:t>
            </a:r>
            <a:endParaRPr kumimoji="1" lang="ja-JP" altLang="en-US" sz="1000" dirty="0">
              <a:solidFill>
                <a:schemeClr val="bg1"/>
              </a:solidFill>
            </a:endParaRPr>
          </a:p>
        </p:txBody>
      </p:sp>
    </p:spTree>
    <p:extLst>
      <p:ext uri="{BB962C8B-B14F-4D97-AF65-F5344CB8AC3E}">
        <p14:creationId xmlns:p14="http://schemas.microsoft.com/office/powerpoint/2010/main" val="3818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1802E70-1704-446D-B1D5-2C965B11DD5C}"/>
              </a:ext>
            </a:extLst>
          </p:cNvPr>
          <p:cNvSpPr txBox="1"/>
          <p:nvPr/>
        </p:nvSpPr>
        <p:spPr>
          <a:xfrm>
            <a:off x="0" y="0"/>
            <a:ext cx="1519311"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温泉</a:t>
            </a:r>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ABF44A2A-789E-42B0-A189-96D2E4AD44CF}"/>
                  </a:ext>
                </a:extLst>
              </p:cNvPr>
              <p:cNvSpPr txBox="1"/>
              <p:nvPr/>
            </p:nvSpPr>
            <p:spPr>
              <a:xfrm>
                <a:off x="112541" y="1523893"/>
                <a:ext cx="4459459" cy="4154984"/>
              </a:xfrm>
              <a:prstGeom prst="rect">
                <a:avLst/>
              </a:prstGeom>
              <a:noFill/>
            </p:spPr>
            <p:txBody>
              <a:bodyPr wrap="square" rtlCol="0">
                <a:spAutoFit/>
              </a:bodyPr>
              <a:lstStyle/>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メリット</a:t>
                </a:r>
                <a:r>
                  <a:rPr kumimoji="1" lang="en-US" altLang="ja-JP" sz="24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14:m>
                  <m:oMath xmlns:m="http://schemas.openxmlformats.org/officeDocument/2006/math">
                    <m:sSup>
                      <m:sSupPr>
                        <m:ctrlPr>
                          <a:rPr kumimoji="1" lang="en-US" altLang="ja-JP" sz="2400" i="1">
                            <a:latin typeface="Cambria Math" panose="02040503050406030204" pitchFamily="18" charset="0"/>
                            <a:ea typeface="ＭＳ ゴシック" panose="020B0609070205080204" pitchFamily="49" charset="-128"/>
                          </a:rPr>
                        </m:ctrlPr>
                      </m:sSupPr>
                      <m:e>
                        <m:r>
                          <m:rPr>
                            <m:sty m:val="p"/>
                          </m:rPr>
                          <a:rPr kumimoji="1" lang="en-US" altLang="ja-JP" sz="2400">
                            <a:latin typeface="Cambria Math" panose="02040503050406030204" pitchFamily="18" charset="0"/>
                            <a:ea typeface="ＭＳ ゴシック" panose="020B0609070205080204" pitchFamily="49" charset="-128"/>
                          </a:rPr>
                          <m:t>K</m:t>
                        </m:r>
                      </m:e>
                      <m:sup>
                        <m:r>
                          <a:rPr kumimoji="1" lang="en-US" altLang="ja-JP" sz="2400">
                            <a:latin typeface="Cambria Math" panose="02040503050406030204" pitchFamily="18" charset="0"/>
                            <a:ea typeface="ＭＳ ゴシック" panose="020B0609070205080204" pitchFamily="49" charset="-128"/>
                          </a:rPr>
                          <m:t>+</m:t>
                        </m:r>
                      </m:sup>
                    </m:sSup>
                    <m:r>
                      <a:rPr kumimoji="1" lang="en-US" altLang="ja-JP" sz="2400">
                        <a:latin typeface="Cambria Math" panose="02040503050406030204" pitchFamily="18" charset="0"/>
                        <a:ea typeface="ＭＳ ゴシック" panose="020B0609070205080204" pitchFamily="49" charset="-128"/>
                      </a:rPr>
                      <m:t>/</m:t>
                    </m:r>
                    <m:sSup>
                      <m:sSupPr>
                        <m:ctrlPr>
                          <a:rPr kumimoji="1" lang="en-US" altLang="ja-JP" sz="2400" i="1">
                            <a:latin typeface="Cambria Math" panose="02040503050406030204" pitchFamily="18" charset="0"/>
                            <a:ea typeface="ＭＳ ゴシック" panose="020B0609070205080204" pitchFamily="49" charset="-128"/>
                          </a:rPr>
                        </m:ctrlPr>
                      </m:sSupPr>
                      <m:e>
                        <m:r>
                          <m:rPr>
                            <m:sty m:val="p"/>
                          </m:rPr>
                          <a:rPr kumimoji="1" lang="en-US" altLang="ja-JP" sz="2400">
                            <a:latin typeface="Cambria Math" panose="02040503050406030204" pitchFamily="18" charset="0"/>
                            <a:ea typeface="ＭＳ ゴシック" panose="020B0609070205080204" pitchFamily="49" charset="-128"/>
                          </a:rPr>
                          <m:t>Na</m:t>
                        </m:r>
                      </m:e>
                      <m:sup>
                        <m:r>
                          <a:rPr kumimoji="1" lang="en-US" altLang="ja-JP" sz="2400">
                            <a:latin typeface="Cambria Math" panose="02040503050406030204" pitchFamily="18" charset="0"/>
                            <a:ea typeface="ＭＳ ゴシック" panose="020B0609070205080204" pitchFamily="49" charset="-128"/>
                          </a:rPr>
                          <m:t>+</m:t>
                        </m:r>
                      </m:sup>
                    </m:sSup>
                  </m:oMath>
                </a14:m>
                <a:r>
                  <a:rPr kumimoji="1" lang="ja-JP" altLang="en-US" sz="2400" dirty="0">
                    <a:latin typeface="ＭＳ ゴシック" panose="020B0609070205080204" pitchFamily="49" charset="-128"/>
                    <a:ea typeface="ＭＳ ゴシック" panose="020B0609070205080204" pitchFamily="49" charset="-128"/>
                  </a:rPr>
                  <a:t>の割合が細胞に類似</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乾燥による脱水反応</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反応エネルギーの存在</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触媒候補が豊富</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プロティノイドの合成</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デメリット</a:t>
                </a:r>
                <a:r>
                  <a:rPr kumimoji="1" lang="en-US" altLang="ja-JP" sz="24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14:m>
                  <m:oMath xmlns:m="http://schemas.openxmlformats.org/officeDocument/2006/math">
                    <m:sSup>
                      <m:sSupPr>
                        <m:ctrlPr>
                          <a:rPr kumimoji="1" lang="en-US" altLang="ja-JP" sz="2400" i="1">
                            <a:latin typeface="Cambria Math" panose="02040503050406030204" pitchFamily="18" charset="0"/>
                            <a:ea typeface="ＭＳ ゴシック" panose="020B0609070205080204" pitchFamily="49" charset="-128"/>
                          </a:rPr>
                        </m:ctrlPr>
                      </m:sSupPr>
                      <m:e>
                        <m:r>
                          <m:rPr>
                            <m:sty m:val="p"/>
                          </m:rPr>
                          <a:rPr kumimoji="1" lang="en-US" altLang="ja-JP" sz="2400">
                            <a:latin typeface="Cambria Math" panose="02040503050406030204" pitchFamily="18" charset="0"/>
                            <a:ea typeface="ＭＳ ゴシック" panose="020B0609070205080204" pitchFamily="49" charset="-128"/>
                          </a:rPr>
                          <m:t>K</m:t>
                        </m:r>
                      </m:e>
                      <m:sup>
                        <m:r>
                          <a:rPr kumimoji="1" lang="en-US" altLang="ja-JP" sz="2400">
                            <a:latin typeface="Cambria Math" panose="02040503050406030204" pitchFamily="18" charset="0"/>
                            <a:ea typeface="ＭＳ ゴシック" panose="020B0609070205080204" pitchFamily="49" charset="-128"/>
                          </a:rPr>
                          <m:t>+</m:t>
                        </m:r>
                      </m:sup>
                    </m:sSup>
                    <m:r>
                      <a:rPr kumimoji="1" lang="en-US" altLang="ja-JP" sz="2400">
                        <a:latin typeface="Cambria Math" panose="02040503050406030204" pitchFamily="18" charset="0"/>
                        <a:ea typeface="ＭＳ ゴシック" panose="020B0609070205080204" pitchFamily="49" charset="-128"/>
                      </a:rPr>
                      <m:t>/</m:t>
                    </m:r>
                    <m:sSup>
                      <m:sSupPr>
                        <m:ctrlPr>
                          <a:rPr kumimoji="1" lang="en-US" altLang="ja-JP" sz="2400" i="1">
                            <a:latin typeface="Cambria Math" panose="02040503050406030204" pitchFamily="18" charset="0"/>
                            <a:ea typeface="ＭＳ ゴシック" panose="020B0609070205080204" pitchFamily="49" charset="-128"/>
                          </a:rPr>
                        </m:ctrlPr>
                      </m:sSupPr>
                      <m:e>
                        <m:r>
                          <m:rPr>
                            <m:sty m:val="p"/>
                          </m:rPr>
                          <a:rPr kumimoji="1" lang="en-US" altLang="ja-JP" sz="2400">
                            <a:latin typeface="Cambria Math" panose="02040503050406030204" pitchFamily="18" charset="0"/>
                            <a:ea typeface="ＭＳ ゴシック" panose="020B0609070205080204" pitchFamily="49" charset="-128"/>
                          </a:rPr>
                          <m:t>Na</m:t>
                        </m:r>
                      </m:e>
                      <m:sup>
                        <m:r>
                          <a:rPr kumimoji="1" lang="en-US" altLang="ja-JP" sz="2400">
                            <a:latin typeface="Cambria Math" panose="02040503050406030204" pitchFamily="18" charset="0"/>
                            <a:ea typeface="ＭＳ ゴシック" panose="020B0609070205080204" pitchFamily="49" charset="-128"/>
                          </a:rPr>
                          <m:t>+</m:t>
                        </m:r>
                      </m:sup>
                    </m:sSup>
                    <m:r>
                      <a:rPr kumimoji="1" lang="ja-JP" altLang="en-US" sz="2400" i="1" smtClean="0">
                        <a:latin typeface="Cambria Math" panose="02040503050406030204" pitchFamily="18" charset="0"/>
                        <a:ea typeface="ＭＳ ゴシック" panose="020B0609070205080204" pitchFamily="49" charset="-128"/>
                      </a:rPr>
                      <m:t>の</m:t>
                    </m:r>
                  </m:oMath>
                </a14:m>
                <a:r>
                  <a:rPr kumimoji="1" lang="ja-JP" altLang="en-US" sz="2400" dirty="0">
                    <a:latin typeface="ＭＳ ゴシック" panose="020B0609070205080204" pitchFamily="49" charset="-128"/>
                    <a:ea typeface="ＭＳ ゴシック" panose="020B0609070205080204" pitchFamily="49" charset="-128"/>
                  </a:rPr>
                  <a:t>理論が不明</a:t>
                </a:r>
                <a:endParaRPr kumimoji="1" lang="en-US" altLang="ja-JP" sz="24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検証不十分</a:t>
                </a:r>
              </a:p>
            </p:txBody>
          </p:sp>
        </mc:Choice>
        <mc:Fallback xmlns="">
          <p:sp>
            <p:nvSpPr>
              <p:cNvPr id="3" name="テキスト ボックス 2">
                <a:extLst>
                  <a:ext uri="{FF2B5EF4-FFF2-40B4-BE49-F238E27FC236}">
                    <a16:creationId xmlns:a16="http://schemas.microsoft.com/office/drawing/2014/main" id="{ABF44A2A-789E-42B0-A189-96D2E4AD44CF}"/>
                  </a:ext>
                </a:extLst>
              </p:cNvPr>
              <p:cNvSpPr txBox="1">
                <a:spLocks noRot="1" noChangeAspect="1" noMove="1" noResize="1" noEditPoints="1" noAdjustHandles="1" noChangeArrowheads="1" noChangeShapeType="1" noTextEdit="1"/>
              </p:cNvSpPr>
              <p:nvPr/>
            </p:nvSpPr>
            <p:spPr>
              <a:xfrm>
                <a:off x="112541" y="1523893"/>
                <a:ext cx="4459459" cy="4154984"/>
              </a:xfrm>
              <a:prstGeom prst="rect">
                <a:avLst/>
              </a:prstGeom>
              <a:blipFill>
                <a:blip r:embed="rId2"/>
                <a:stretch>
                  <a:fillRect l="-2049" t="-1173" b="-2493"/>
                </a:stretch>
              </a:blipFill>
            </p:spPr>
            <p:txBody>
              <a:bodyPr/>
              <a:lstStyle/>
              <a:p>
                <a:r>
                  <a:rPr lang="ja-JP" altLang="en-US">
                    <a:noFill/>
                  </a:rPr>
                  <a:t> </a:t>
                </a:r>
              </a:p>
            </p:txBody>
          </p:sp>
        </mc:Fallback>
      </mc:AlternateContent>
      <p:pic>
        <p:nvPicPr>
          <p:cNvPr id="6" name="図 5">
            <a:extLst>
              <a:ext uri="{FF2B5EF4-FFF2-40B4-BE49-F238E27FC236}">
                <a16:creationId xmlns:a16="http://schemas.microsoft.com/office/drawing/2014/main" id="{390A95DB-C998-4FBA-9223-BAA9E73CAB9B}"/>
              </a:ext>
            </a:extLst>
          </p:cNvPr>
          <p:cNvPicPr>
            <a:picLocks noChangeAspect="1"/>
          </p:cNvPicPr>
          <p:nvPr/>
        </p:nvPicPr>
        <p:blipFill rotWithShape="1">
          <a:blip r:embed="rId3"/>
          <a:srcRect l="10923" t="26808" r="24308" b="16775"/>
          <a:stretch/>
        </p:blipFill>
        <p:spPr>
          <a:xfrm>
            <a:off x="4044019" y="4238954"/>
            <a:ext cx="4917099" cy="2408027"/>
          </a:xfrm>
          <a:prstGeom prst="rect">
            <a:avLst/>
          </a:prstGeom>
        </p:spPr>
      </p:pic>
      <p:pic>
        <p:nvPicPr>
          <p:cNvPr id="7" name="図 6">
            <a:extLst>
              <a:ext uri="{FF2B5EF4-FFF2-40B4-BE49-F238E27FC236}">
                <a16:creationId xmlns:a16="http://schemas.microsoft.com/office/drawing/2014/main" id="{945C0388-D4E4-4111-9C5A-D3B9C8E91482}"/>
              </a:ext>
            </a:extLst>
          </p:cNvPr>
          <p:cNvPicPr>
            <a:picLocks noChangeAspect="1"/>
          </p:cNvPicPr>
          <p:nvPr/>
        </p:nvPicPr>
        <p:blipFill rotWithShape="1">
          <a:blip r:embed="rId4"/>
          <a:srcRect l="37538" t="16773" r="13846" b="11896"/>
          <a:stretch/>
        </p:blipFill>
        <p:spPr>
          <a:xfrm>
            <a:off x="4344686" y="213264"/>
            <a:ext cx="4616432" cy="3808181"/>
          </a:xfrm>
          <a:prstGeom prst="rect">
            <a:avLst/>
          </a:prstGeom>
        </p:spPr>
      </p:pic>
      <p:sp>
        <p:nvSpPr>
          <p:cNvPr id="8" name="テキスト ボックス 7">
            <a:extLst>
              <a:ext uri="{FF2B5EF4-FFF2-40B4-BE49-F238E27FC236}">
                <a16:creationId xmlns:a16="http://schemas.microsoft.com/office/drawing/2014/main" id="{6DCA6FDB-D363-4271-93DD-EF57227ECC14}"/>
              </a:ext>
            </a:extLst>
          </p:cNvPr>
          <p:cNvSpPr txBox="1"/>
          <p:nvPr/>
        </p:nvSpPr>
        <p:spPr>
          <a:xfrm>
            <a:off x="4044019" y="6403669"/>
            <a:ext cx="2825375" cy="369332"/>
          </a:xfrm>
          <a:prstGeom prst="rect">
            <a:avLst/>
          </a:prstGeom>
          <a:noFill/>
        </p:spPr>
        <p:txBody>
          <a:bodyPr wrap="square" rtlCol="0">
            <a:spAutoFit/>
          </a:bodyPr>
          <a:lstStyle/>
          <a:p>
            <a:r>
              <a:rPr kumimoji="1" lang="en-US" altLang="ja-JP" dirty="0" err="1"/>
              <a:t>Mulkidjanian</a:t>
            </a:r>
            <a:r>
              <a:rPr kumimoji="1" lang="en-US" altLang="ja-JP" dirty="0"/>
              <a:t> et al., (2012)</a:t>
            </a:r>
            <a:endParaRPr kumimoji="1" lang="ja-JP" altLang="en-US" dirty="0"/>
          </a:p>
        </p:txBody>
      </p:sp>
    </p:spTree>
    <p:extLst>
      <p:ext uri="{BB962C8B-B14F-4D97-AF65-F5344CB8AC3E}">
        <p14:creationId xmlns:p14="http://schemas.microsoft.com/office/powerpoint/2010/main" val="319597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人, フロント, 男 が含まれている画像&#10;&#10;自動的に生成された説明">
            <a:extLst>
              <a:ext uri="{FF2B5EF4-FFF2-40B4-BE49-F238E27FC236}">
                <a16:creationId xmlns:a16="http://schemas.microsoft.com/office/drawing/2014/main" id="{12AEE19D-8032-417C-A995-280001BEC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8462"/>
            <a:ext cx="9142029" cy="5099538"/>
          </a:xfrm>
          <a:prstGeom prst="rect">
            <a:avLst/>
          </a:prstGeom>
        </p:spPr>
      </p:pic>
      <p:sp>
        <p:nvSpPr>
          <p:cNvPr id="4" name="正方形/長方形 3">
            <a:extLst>
              <a:ext uri="{FF2B5EF4-FFF2-40B4-BE49-F238E27FC236}">
                <a16:creationId xmlns:a16="http://schemas.microsoft.com/office/drawing/2014/main" id="{3F7AFBB6-BB8F-4130-8FE8-6F0E723E2C19}"/>
              </a:ext>
            </a:extLst>
          </p:cNvPr>
          <p:cNvSpPr/>
          <p:nvPr/>
        </p:nvSpPr>
        <p:spPr>
          <a:xfrm>
            <a:off x="5084484" y="1758462"/>
            <a:ext cx="4157990" cy="584775"/>
          </a:xfrm>
          <a:prstGeom prst="rect">
            <a:avLst/>
          </a:prstGeom>
        </p:spPr>
        <p:txBody>
          <a:bodyPr wrap="square">
            <a:spAutoFit/>
          </a:bodyPr>
          <a:lstStyle/>
          <a:p>
            <a:r>
              <a:rPr lang="en-US" altLang="ja-JP" sz="800" dirty="0"/>
              <a:t>(https://search.yahoo.co.jp/image/search?p=%E5%8D%83%E9%B3%A5+%E3%81%A1%E3%82%87%E3%81%A3%E3%81%A8%E5%BE%85%E3%81%A6&amp;ei=UTF-8&amp;mfb=P051&amp;ts=5810&amp;aq=0&amp;oq=%E5%8D%83%E9%B3%A5+%E3%81%A1%E3%82%87&amp;at=s&amp;ai=SJhISixDRd.ty6EzPB72yA&amp;fr=top_ga1_sa#mode%3Ddetail%26index%3D19%26st%3D436)</a:t>
            </a:r>
            <a:endParaRPr lang="ja-JP" altLang="en-US" sz="800" dirty="0"/>
          </a:p>
        </p:txBody>
      </p:sp>
      <p:sp>
        <p:nvSpPr>
          <p:cNvPr id="5" name="テキスト ボックス 4">
            <a:extLst>
              <a:ext uri="{FF2B5EF4-FFF2-40B4-BE49-F238E27FC236}">
                <a16:creationId xmlns:a16="http://schemas.microsoft.com/office/drawing/2014/main" id="{FC9C959D-980F-451F-8436-ADE6F7D8319F}"/>
              </a:ext>
            </a:extLst>
          </p:cNvPr>
          <p:cNvSpPr txBox="1"/>
          <p:nvPr/>
        </p:nvSpPr>
        <p:spPr>
          <a:xfrm>
            <a:off x="0" y="0"/>
            <a:ext cx="1519311"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結論</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sp>
        <p:nvSpPr>
          <p:cNvPr id="2" name="テキスト ボックス 1">
            <a:extLst>
              <a:ext uri="{FF2B5EF4-FFF2-40B4-BE49-F238E27FC236}">
                <a16:creationId xmlns:a16="http://schemas.microsoft.com/office/drawing/2014/main" id="{47D55982-2B2D-44AD-9CF7-6B0ADE6265A6}"/>
              </a:ext>
            </a:extLst>
          </p:cNvPr>
          <p:cNvSpPr txBox="1"/>
          <p:nvPr/>
        </p:nvSpPr>
        <p:spPr>
          <a:xfrm>
            <a:off x="1067491" y="891659"/>
            <a:ext cx="7007046" cy="523220"/>
          </a:xfrm>
          <a:prstGeom prst="rect">
            <a:avLst/>
          </a:prstGeom>
          <a:noFill/>
        </p:spPr>
        <p:txBody>
          <a:bodyPr wrap="none" rtlCol="0">
            <a:spAutoFit/>
          </a:bodyPr>
          <a:lstStyle/>
          <a:p>
            <a:r>
              <a:rPr kumimoji="1" lang="ja-JP" altLang="en-US" sz="2800" dirty="0">
                <a:latin typeface="ＭＳ ゴシック" panose="020B0609070205080204" pitchFamily="49" charset="-128"/>
                <a:ea typeface="ＭＳ ゴシック" panose="020B0609070205080204" pitchFamily="49" charset="-128"/>
              </a:rPr>
              <a:t>最初の地球型生命は地球の温泉で生まれた</a:t>
            </a:r>
          </a:p>
        </p:txBody>
      </p:sp>
    </p:spTree>
    <p:extLst>
      <p:ext uri="{BB962C8B-B14F-4D97-AF65-F5344CB8AC3E}">
        <p14:creationId xmlns:p14="http://schemas.microsoft.com/office/powerpoint/2010/main" val="42104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線画 が含まれている画像&#10;&#10;自動的に生成された説明">
            <a:extLst>
              <a:ext uri="{FF2B5EF4-FFF2-40B4-BE49-F238E27FC236}">
                <a16:creationId xmlns:a16="http://schemas.microsoft.com/office/drawing/2014/main" id="{EB9B672B-0BB8-45B8-98F8-45F404CE5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494" y="1026939"/>
            <a:ext cx="5749038" cy="5082150"/>
          </a:xfrm>
          <a:prstGeom prst="rect">
            <a:avLst/>
          </a:prstGeom>
        </p:spPr>
      </p:pic>
      <p:sp>
        <p:nvSpPr>
          <p:cNvPr id="2" name="テキスト ボックス 1">
            <a:extLst>
              <a:ext uri="{FF2B5EF4-FFF2-40B4-BE49-F238E27FC236}">
                <a16:creationId xmlns:a16="http://schemas.microsoft.com/office/drawing/2014/main" id="{A42B290E-2D31-40EC-A643-05F3A502439F}"/>
              </a:ext>
            </a:extLst>
          </p:cNvPr>
          <p:cNvSpPr txBox="1"/>
          <p:nvPr/>
        </p:nvSpPr>
        <p:spPr>
          <a:xfrm>
            <a:off x="0" y="0"/>
            <a:ext cx="3432517"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ミラーの実験</a:t>
            </a:r>
          </a:p>
        </p:txBody>
      </p:sp>
      <p:sp>
        <p:nvSpPr>
          <p:cNvPr id="5" name="四角形: 角を丸くする 4">
            <a:extLst>
              <a:ext uri="{FF2B5EF4-FFF2-40B4-BE49-F238E27FC236}">
                <a16:creationId xmlns:a16="http://schemas.microsoft.com/office/drawing/2014/main" id="{A3F333AE-660C-438E-B9F1-4C4AD3E3A171}"/>
              </a:ext>
            </a:extLst>
          </p:cNvPr>
          <p:cNvSpPr/>
          <p:nvPr/>
        </p:nvSpPr>
        <p:spPr>
          <a:xfrm>
            <a:off x="4346925" y="2475911"/>
            <a:ext cx="2325879" cy="928468"/>
          </a:xfrm>
          <a:prstGeom prst="roundRect">
            <a:avLst>
              <a:gd name="adj" fmla="val 9091"/>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D203628-D738-468A-A5C3-FABE74FB7893}"/>
              </a:ext>
            </a:extLst>
          </p:cNvPr>
          <p:cNvCxnSpPr>
            <a:cxnSpLocks/>
          </p:cNvCxnSpPr>
          <p:nvPr/>
        </p:nvCxnSpPr>
        <p:spPr>
          <a:xfrm>
            <a:off x="6302332" y="3404379"/>
            <a:ext cx="297777" cy="6049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80882D1-BB76-4C2D-AD04-FB3BE204C1CB}"/>
              </a:ext>
            </a:extLst>
          </p:cNvPr>
          <p:cNvSpPr txBox="1"/>
          <p:nvPr/>
        </p:nvSpPr>
        <p:spPr>
          <a:xfrm>
            <a:off x="6302332" y="4022033"/>
            <a:ext cx="2031325" cy="461665"/>
          </a:xfrm>
          <a:prstGeom prst="rect">
            <a:avLst/>
          </a:prstGeom>
          <a:noFill/>
        </p:spPr>
        <p:txBody>
          <a:bodyPr wrap="none" rtlCol="0">
            <a:spAutoFit/>
          </a:bodyPr>
          <a:lstStyle/>
          <a:p>
            <a:r>
              <a:rPr kumimoji="1" lang="ja-JP" altLang="en-US" sz="2400" dirty="0">
                <a:latin typeface="ＭＳ ゴシック" panose="020B0609070205080204" pitchFamily="49" charset="-128"/>
                <a:ea typeface="ＭＳ ゴシック" panose="020B0609070205080204" pitchFamily="49" charset="-128"/>
              </a:rPr>
              <a:t>強還元的環境</a:t>
            </a:r>
          </a:p>
        </p:txBody>
      </p:sp>
      <p:cxnSp>
        <p:nvCxnSpPr>
          <p:cNvPr id="12" name="直線コネクタ 11">
            <a:extLst>
              <a:ext uri="{FF2B5EF4-FFF2-40B4-BE49-F238E27FC236}">
                <a16:creationId xmlns:a16="http://schemas.microsoft.com/office/drawing/2014/main" id="{ADA25A0B-89D0-4CCB-A3A0-51D7BC302FB6}"/>
              </a:ext>
            </a:extLst>
          </p:cNvPr>
          <p:cNvCxnSpPr/>
          <p:nvPr/>
        </p:nvCxnSpPr>
        <p:spPr>
          <a:xfrm>
            <a:off x="6366812" y="4441494"/>
            <a:ext cx="18824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矢印: 上下 12">
            <a:extLst>
              <a:ext uri="{FF2B5EF4-FFF2-40B4-BE49-F238E27FC236}">
                <a16:creationId xmlns:a16="http://schemas.microsoft.com/office/drawing/2014/main" id="{6969C5C2-7015-4DDB-B4CF-768912F3EB85}"/>
              </a:ext>
            </a:extLst>
          </p:cNvPr>
          <p:cNvSpPr/>
          <p:nvPr/>
        </p:nvSpPr>
        <p:spPr>
          <a:xfrm>
            <a:off x="7171677" y="4603611"/>
            <a:ext cx="292634" cy="461665"/>
          </a:xfrm>
          <a:prstGeom prst="up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5C0B8AB-2054-40A9-A03F-ACFAF5CD9D8A}"/>
              </a:ext>
            </a:extLst>
          </p:cNvPr>
          <p:cNvSpPr txBox="1"/>
          <p:nvPr/>
        </p:nvSpPr>
        <p:spPr>
          <a:xfrm>
            <a:off x="6302332" y="5100781"/>
            <a:ext cx="2031325" cy="461665"/>
          </a:xfrm>
          <a:prstGeom prst="rect">
            <a:avLst/>
          </a:prstGeom>
          <a:noFill/>
        </p:spPr>
        <p:txBody>
          <a:bodyPr wrap="none" rtlCol="0">
            <a:spAutoFit/>
          </a:bodyPr>
          <a:lstStyle/>
          <a:p>
            <a:r>
              <a:rPr kumimoji="1" lang="ja-JP" altLang="en-US" sz="2400" dirty="0">
                <a:latin typeface="ＭＳ ゴシック" panose="020B0609070205080204" pitchFamily="49" charset="-128"/>
                <a:ea typeface="ＭＳ ゴシック" panose="020B0609070205080204" pitchFamily="49" charset="-128"/>
              </a:rPr>
              <a:t>弱還元的環境</a:t>
            </a:r>
          </a:p>
        </p:txBody>
      </p:sp>
      <p:sp>
        <p:nvSpPr>
          <p:cNvPr id="16" name="正方形/長方形 15">
            <a:extLst>
              <a:ext uri="{FF2B5EF4-FFF2-40B4-BE49-F238E27FC236}">
                <a16:creationId xmlns:a16="http://schemas.microsoft.com/office/drawing/2014/main" id="{007755CE-767C-46CC-A8FA-FAACCAC442C4}"/>
              </a:ext>
            </a:extLst>
          </p:cNvPr>
          <p:cNvSpPr/>
          <p:nvPr/>
        </p:nvSpPr>
        <p:spPr>
          <a:xfrm>
            <a:off x="769018" y="6300427"/>
            <a:ext cx="1915909" cy="215444"/>
          </a:xfrm>
          <a:prstGeom prst="rect">
            <a:avLst/>
          </a:prstGeom>
        </p:spPr>
        <p:txBody>
          <a:bodyPr wrap="none">
            <a:spAutoFit/>
          </a:bodyPr>
          <a:lstStyle/>
          <a:p>
            <a:r>
              <a:rPr lang="en-US" altLang="ja-JP" sz="800" dirty="0"/>
              <a:t>(https://astro-dic.jp/millers-experiment/)</a:t>
            </a:r>
            <a:endParaRPr lang="ja-JP" altLang="en-US" sz="800" dirty="0"/>
          </a:p>
        </p:txBody>
      </p:sp>
      <p:sp>
        <p:nvSpPr>
          <p:cNvPr id="19" name="稲妻 18">
            <a:extLst>
              <a:ext uri="{FF2B5EF4-FFF2-40B4-BE49-F238E27FC236}">
                <a16:creationId xmlns:a16="http://schemas.microsoft.com/office/drawing/2014/main" id="{7ADD5643-0D41-4C53-B315-6554E9152F6D}"/>
              </a:ext>
            </a:extLst>
          </p:cNvPr>
          <p:cNvSpPr/>
          <p:nvPr/>
        </p:nvSpPr>
        <p:spPr>
          <a:xfrm>
            <a:off x="3010493" y="1819722"/>
            <a:ext cx="253218" cy="407963"/>
          </a:xfrm>
          <a:prstGeom prst="lightningBolt">
            <a:avLst/>
          </a:prstGeom>
          <a:solidFill>
            <a:srgbClr val="FDFD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D60F8116-DC9B-4895-B1AA-F02A6308E4B5}"/>
              </a:ext>
            </a:extLst>
          </p:cNvPr>
          <p:cNvSpPr/>
          <p:nvPr/>
        </p:nvSpPr>
        <p:spPr>
          <a:xfrm>
            <a:off x="2853743" y="2323663"/>
            <a:ext cx="1252024" cy="5498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latin typeface="ＭＳ ゴシック" panose="020B0609070205080204" pitchFamily="49" charset="-128"/>
                <a:ea typeface="ＭＳ ゴシック" panose="020B0609070205080204" pitchFamily="49" charset="-128"/>
              </a:rPr>
              <a:t>有機物</a:t>
            </a:r>
          </a:p>
        </p:txBody>
      </p:sp>
      <p:pic>
        <p:nvPicPr>
          <p:cNvPr id="18" name="図 17" descr="花 が含まれている画像&#10;&#10;自動的に生成された説明">
            <a:extLst>
              <a:ext uri="{FF2B5EF4-FFF2-40B4-BE49-F238E27FC236}">
                <a16:creationId xmlns:a16="http://schemas.microsoft.com/office/drawing/2014/main" id="{FEE4DA38-9E84-49FB-A4A7-A33B15F62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830" y="1084534"/>
            <a:ext cx="2506394" cy="2506394"/>
          </a:xfrm>
          <a:prstGeom prst="rect">
            <a:avLst/>
          </a:prstGeom>
        </p:spPr>
      </p:pic>
    </p:spTree>
    <p:extLst>
      <p:ext uri="{BB962C8B-B14F-4D97-AF65-F5344CB8AC3E}">
        <p14:creationId xmlns:p14="http://schemas.microsoft.com/office/powerpoint/2010/main" val="24194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0" animBg="1"/>
      <p:bldP spid="14" grpId="0"/>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B81C3D-4F26-4B92-8B88-FAE4F1034250}"/>
              </a:ext>
            </a:extLst>
          </p:cNvPr>
          <p:cNvSpPr txBox="1"/>
          <p:nvPr/>
        </p:nvSpPr>
        <p:spPr>
          <a:xfrm>
            <a:off x="0" y="-36000"/>
            <a:ext cx="2464905"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はじめに</a:t>
            </a:r>
          </a:p>
        </p:txBody>
      </p:sp>
      <p:pic>
        <p:nvPicPr>
          <p:cNvPr id="4" name="HAYABUSA-BACK TO THE EARTH-">
            <a:hlinkClick r:id="" action="ppaction://media"/>
            <a:extLst>
              <a:ext uri="{FF2B5EF4-FFF2-40B4-BE49-F238E27FC236}">
                <a16:creationId xmlns:a16="http://schemas.microsoft.com/office/drawing/2014/main" id="{E5058053-41B4-407E-929C-903A181E52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03024"/>
            <a:ext cx="9144000" cy="5143500"/>
          </a:xfrm>
          <a:prstGeom prst="rect">
            <a:avLst/>
          </a:prstGeom>
        </p:spPr>
      </p:pic>
      <p:sp>
        <p:nvSpPr>
          <p:cNvPr id="3" name="正方形/長方形 2">
            <a:extLst>
              <a:ext uri="{FF2B5EF4-FFF2-40B4-BE49-F238E27FC236}">
                <a16:creationId xmlns:a16="http://schemas.microsoft.com/office/drawing/2014/main" id="{24D0FF2A-0222-4C0E-BE75-CF4694DD5820}"/>
              </a:ext>
            </a:extLst>
          </p:cNvPr>
          <p:cNvSpPr/>
          <p:nvPr/>
        </p:nvSpPr>
        <p:spPr>
          <a:xfrm>
            <a:off x="6606209" y="6146524"/>
            <a:ext cx="2683565" cy="215444"/>
          </a:xfrm>
          <a:prstGeom prst="rect">
            <a:avLst/>
          </a:prstGeom>
        </p:spPr>
        <p:txBody>
          <a:bodyPr wrap="square">
            <a:spAutoFit/>
          </a:bodyPr>
          <a:lstStyle/>
          <a:p>
            <a:r>
              <a:rPr lang="en-US" altLang="ja-JP" sz="800" dirty="0"/>
              <a:t>(https://www.youtube.com/watch?v=6tr2__Tv2I4&amp;t=48s)</a:t>
            </a:r>
            <a:endParaRPr lang="ja-JP" altLang="en-US" sz="800" dirty="0"/>
          </a:p>
        </p:txBody>
      </p:sp>
    </p:spTree>
    <p:extLst>
      <p:ext uri="{BB962C8B-B14F-4D97-AF65-F5344CB8AC3E}">
        <p14:creationId xmlns:p14="http://schemas.microsoft.com/office/powerpoint/2010/main" val="367531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B7F2CB-6CB0-43E7-869F-92C50F607DAA}"/>
              </a:ext>
            </a:extLst>
          </p:cNvPr>
          <p:cNvSpPr txBox="1"/>
          <p:nvPr/>
        </p:nvSpPr>
        <p:spPr>
          <a:xfrm>
            <a:off x="0" y="0"/>
            <a:ext cx="4276578"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レイトベニア仮説</a:t>
            </a:r>
          </a:p>
        </p:txBody>
      </p:sp>
      <p:pic>
        <p:nvPicPr>
          <p:cNvPr id="4" name="図 3">
            <a:extLst>
              <a:ext uri="{FF2B5EF4-FFF2-40B4-BE49-F238E27FC236}">
                <a16:creationId xmlns:a16="http://schemas.microsoft.com/office/drawing/2014/main" id="{E9FB33AF-A023-4E5C-B3B7-4D2CEDEF7623}"/>
              </a:ext>
            </a:extLst>
          </p:cNvPr>
          <p:cNvPicPr>
            <a:picLocks noChangeAspect="1"/>
          </p:cNvPicPr>
          <p:nvPr/>
        </p:nvPicPr>
        <p:blipFill rotWithShape="1">
          <a:blip r:embed="rId2">
            <a:duotone>
              <a:prstClr val="black"/>
              <a:srgbClr val="FDFD03">
                <a:tint val="45000"/>
                <a:satMod val="400000"/>
              </a:srgbClr>
            </a:duotone>
          </a:blip>
          <a:srcRect b="68826"/>
          <a:stretch/>
        </p:blipFill>
        <p:spPr>
          <a:xfrm>
            <a:off x="-360000" y="3782943"/>
            <a:ext cx="9864000" cy="3075057"/>
          </a:xfrm>
          <a:prstGeom prst="rect">
            <a:avLst/>
          </a:prstGeom>
        </p:spPr>
      </p:pic>
      <p:sp>
        <p:nvSpPr>
          <p:cNvPr id="8" name="楕円 7">
            <a:extLst>
              <a:ext uri="{FF2B5EF4-FFF2-40B4-BE49-F238E27FC236}">
                <a16:creationId xmlns:a16="http://schemas.microsoft.com/office/drawing/2014/main" id="{8007AB36-430A-4FF5-A145-0238D03615A5}"/>
              </a:ext>
            </a:extLst>
          </p:cNvPr>
          <p:cNvSpPr/>
          <p:nvPr/>
        </p:nvSpPr>
        <p:spPr>
          <a:xfrm>
            <a:off x="1760289" y="5033030"/>
            <a:ext cx="756000" cy="75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a:latin typeface="Times New Roman" panose="02020603050405020304" pitchFamily="18" charset="0"/>
                <a:cs typeface="Times New Roman" panose="02020603050405020304" pitchFamily="18" charset="0"/>
              </a:rPr>
              <a:t>Os</a:t>
            </a:r>
            <a:endParaRPr kumimoji="1" lang="ja-JP" altLang="en-US" sz="2400" dirty="0">
              <a:latin typeface="Times New Roman" panose="02020603050405020304" pitchFamily="18" charset="0"/>
              <a:cs typeface="Times New Roman" panose="02020603050405020304" pitchFamily="18" charset="0"/>
            </a:endParaRPr>
          </a:p>
        </p:txBody>
      </p:sp>
      <p:sp>
        <p:nvSpPr>
          <p:cNvPr id="11" name="楕円 10">
            <a:extLst>
              <a:ext uri="{FF2B5EF4-FFF2-40B4-BE49-F238E27FC236}">
                <a16:creationId xmlns:a16="http://schemas.microsoft.com/office/drawing/2014/main" id="{B8B704C0-717C-490A-8346-3305AC2566E8}"/>
              </a:ext>
            </a:extLst>
          </p:cNvPr>
          <p:cNvSpPr/>
          <p:nvPr/>
        </p:nvSpPr>
        <p:spPr>
          <a:xfrm>
            <a:off x="6627711" y="5020842"/>
            <a:ext cx="792000" cy="792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latin typeface="Times New Roman" panose="02020603050405020304" pitchFamily="18" charset="0"/>
                <a:cs typeface="Times New Roman" panose="02020603050405020304" pitchFamily="18" charset="0"/>
              </a:rPr>
              <a:t>Au</a:t>
            </a:r>
            <a:endParaRPr kumimoji="1" lang="ja-JP" altLang="en-US" sz="2400" dirty="0">
              <a:latin typeface="Times New Roman" panose="02020603050405020304" pitchFamily="18" charset="0"/>
              <a:cs typeface="Times New Roman" panose="02020603050405020304" pitchFamily="18" charset="0"/>
            </a:endParaRPr>
          </a:p>
        </p:txBody>
      </p:sp>
      <p:sp>
        <p:nvSpPr>
          <p:cNvPr id="13" name="楕円 12">
            <a:extLst>
              <a:ext uri="{FF2B5EF4-FFF2-40B4-BE49-F238E27FC236}">
                <a16:creationId xmlns:a16="http://schemas.microsoft.com/office/drawing/2014/main" id="{E49B49D4-B994-486D-AAB6-2BB37E85E3C8}"/>
              </a:ext>
            </a:extLst>
          </p:cNvPr>
          <p:cNvSpPr/>
          <p:nvPr/>
        </p:nvSpPr>
        <p:spPr>
          <a:xfrm>
            <a:off x="4176000" y="4171851"/>
            <a:ext cx="792000" cy="792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latin typeface="Times New Roman" panose="02020603050405020304" pitchFamily="18" charset="0"/>
                <a:cs typeface="Times New Roman" panose="02020603050405020304" pitchFamily="18" charset="0"/>
              </a:rPr>
              <a:t>Ru</a:t>
            </a:r>
            <a:endParaRPr kumimoji="1" lang="ja-JP" altLang="en-US" sz="24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47F99964-4D79-4A02-B7E7-2253D307989F}"/>
              </a:ext>
            </a:extLst>
          </p:cNvPr>
          <p:cNvSpPr txBox="1"/>
          <p:nvPr/>
        </p:nvSpPr>
        <p:spPr>
          <a:xfrm>
            <a:off x="179198" y="6370625"/>
            <a:ext cx="1489071"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マントル</a:t>
            </a:r>
          </a:p>
        </p:txBody>
      </p:sp>
      <p:pic>
        <p:nvPicPr>
          <p:cNvPr id="20" name="図 19">
            <a:extLst>
              <a:ext uri="{FF2B5EF4-FFF2-40B4-BE49-F238E27FC236}">
                <a16:creationId xmlns:a16="http://schemas.microsoft.com/office/drawing/2014/main" id="{05B0C6AF-6A9F-4A7B-B4C2-33726D6912BC}"/>
              </a:ext>
            </a:extLst>
          </p:cNvPr>
          <p:cNvPicPr>
            <a:picLocks noChangeAspect="1"/>
          </p:cNvPicPr>
          <p:nvPr/>
        </p:nvPicPr>
        <p:blipFill rotWithShape="1">
          <a:blip r:embed="rId3">
            <a:duotone>
              <a:prstClr val="black"/>
              <a:srgbClr val="D9C3A5">
                <a:tint val="50000"/>
                <a:satMod val="180000"/>
              </a:srgbClr>
            </a:duotone>
          </a:blip>
          <a:srcRect b="74715"/>
          <a:stretch/>
        </p:blipFill>
        <p:spPr>
          <a:xfrm>
            <a:off x="1505446" y="5283686"/>
            <a:ext cx="6133108" cy="1550760"/>
          </a:xfrm>
          <a:prstGeom prst="rect">
            <a:avLst/>
          </a:prstGeom>
        </p:spPr>
      </p:pic>
      <p:sp>
        <p:nvSpPr>
          <p:cNvPr id="9" name="楕円 8">
            <a:extLst>
              <a:ext uri="{FF2B5EF4-FFF2-40B4-BE49-F238E27FC236}">
                <a16:creationId xmlns:a16="http://schemas.microsoft.com/office/drawing/2014/main" id="{74CA0ADF-3282-42DC-BE2D-E55DBF795DCE}"/>
              </a:ext>
            </a:extLst>
          </p:cNvPr>
          <p:cNvSpPr/>
          <p:nvPr/>
        </p:nvSpPr>
        <p:spPr>
          <a:xfrm>
            <a:off x="4176000" y="5482189"/>
            <a:ext cx="792000" cy="792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latin typeface="Times New Roman" panose="02020603050405020304" pitchFamily="18" charset="0"/>
                <a:cs typeface="Times New Roman" panose="02020603050405020304" pitchFamily="18" charset="0"/>
              </a:rPr>
              <a:t>Ru</a:t>
            </a:r>
            <a:endParaRPr kumimoji="1" lang="ja-JP" altLang="en-US" sz="2400" dirty="0">
              <a:latin typeface="Times New Roman" panose="02020603050405020304" pitchFamily="18" charset="0"/>
              <a:cs typeface="Times New Roman" panose="02020603050405020304" pitchFamily="18" charset="0"/>
            </a:endParaRPr>
          </a:p>
        </p:txBody>
      </p:sp>
      <p:sp>
        <p:nvSpPr>
          <p:cNvPr id="7" name="楕円 6">
            <a:extLst>
              <a:ext uri="{FF2B5EF4-FFF2-40B4-BE49-F238E27FC236}">
                <a16:creationId xmlns:a16="http://schemas.microsoft.com/office/drawing/2014/main" id="{49D5FDD9-07D6-4991-9823-E1F6C97C829B}"/>
              </a:ext>
            </a:extLst>
          </p:cNvPr>
          <p:cNvSpPr/>
          <p:nvPr/>
        </p:nvSpPr>
        <p:spPr>
          <a:xfrm>
            <a:off x="2574388" y="5924116"/>
            <a:ext cx="756000" cy="756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a:latin typeface="Times New Roman" panose="02020603050405020304" pitchFamily="18" charset="0"/>
                <a:cs typeface="Times New Roman" panose="02020603050405020304" pitchFamily="18" charset="0"/>
              </a:rPr>
              <a:t>Os</a:t>
            </a:r>
            <a:endParaRPr kumimoji="1" lang="ja-JP" altLang="en-US" sz="2400" dirty="0">
              <a:latin typeface="Times New Roman" panose="02020603050405020304" pitchFamily="18" charset="0"/>
              <a:cs typeface="Times New Roman" panose="02020603050405020304" pitchFamily="18" charset="0"/>
            </a:endParaRPr>
          </a:p>
        </p:txBody>
      </p:sp>
      <p:sp>
        <p:nvSpPr>
          <p:cNvPr id="14" name="楕円 13">
            <a:extLst>
              <a:ext uri="{FF2B5EF4-FFF2-40B4-BE49-F238E27FC236}">
                <a16:creationId xmlns:a16="http://schemas.microsoft.com/office/drawing/2014/main" id="{BC79B1DA-ECF1-436E-BAB8-5D005C02B97F}"/>
              </a:ext>
            </a:extLst>
          </p:cNvPr>
          <p:cNvSpPr/>
          <p:nvPr/>
        </p:nvSpPr>
        <p:spPr>
          <a:xfrm>
            <a:off x="5813612" y="5924116"/>
            <a:ext cx="792000" cy="792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latin typeface="Times New Roman" panose="02020603050405020304" pitchFamily="18" charset="0"/>
                <a:cs typeface="Times New Roman" panose="02020603050405020304" pitchFamily="18" charset="0"/>
              </a:rPr>
              <a:t>Au</a:t>
            </a:r>
            <a:endParaRPr kumimoji="1" lang="ja-JP" altLang="en-US" sz="24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60CA3B21-3FDB-4B89-B9E0-0931C09CD3A2}"/>
              </a:ext>
            </a:extLst>
          </p:cNvPr>
          <p:cNvSpPr txBox="1"/>
          <p:nvPr/>
        </p:nvSpPr>
        <p:spPr>
          <a:xfrm>
            <a:off x="4099957" y="6396335"/>
            <a:ext cx="94408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コア</a:t>
            </a:r>
          </a:p>
        </p:txBody>
      </p:sp>
      <p:sp>
        <p:nvSpPr>
          <p:cNvPr id="22" name="テキスト ボックス 21">
            <a:extLst>
              <a:ext uri="{FF2B5EF4-FFF2-40B4-BE49-F238E27FC236}">
                <a16:creationId xmlns:a16="http://schemas.microsoft.com/office/drawing/2014/main" id="{69452F80-A541-45EC-AD4B-D7025747971B}"/>
              </a:ext>
            </a:extLst>
          </p:cNvPr>
          <p:cNvSpPr txBox="1"/>
          <p:nvPr/>
        </p:nvSpPr>
        <p:spPr>
          <a:xfrm>
            <a:off x="786347" y="1027721"/>
            <a:ext cx="7571303" cy="461665"/>
          </a:xfrm>
          <a:prstGeom prst="rect">
            <a:avLst/>
          </a:prstGeom>
          <a:noFill/>
        </p:spPr>
        <p:txBody>
          <a:bodyPr wrap="non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地球が現在の大きさになった後に天体から材料が供給</a:t>
            </a:r>
          </a:p>
        </p:txBody>
      </p:sp>
      <p:sp>
        <p:nvSpPr>
          <p:cNvPr id="23" name="矢印: 下 22">
            <a:extLst>
              <a:ext uri="{FF2B5EF4-FFF2-40B4-BE49-F238E27FC236}">
                <a16:creationId xmlns:a16="http://schemas.microsoft.com/office/drawing/2014/main" id="{060CE4DF-B839-414E-9505-D791D4EDD1C7}"/>
              </a:ext>
            </a:extLst>
          </p:cNvPr>
          <p:cNvSpPr/>
          <p:nvPr/>
        </p:nvSpPr>
        <p:spPr>
          <a:xfrm>
            <a:off x="4335975" y="1893508"/>
            <a:ext cx="472043" cy="461665"/>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971FAC3C-E5FD-4ECC-B78B-3B241180C59F}"/>
                  </a:ext>
                </a:extLst>
              </p:cNvPr>
              <p:cNvSpPr txBox="1"/>
              <p:nvPr/>
            </p:nvSpPr>
            <p:spPr>
              <a:xfrm>
                <a:off x="1581114" y="2759296"/>
                <a:ext cx="5981766" cy="461665"/>
              </a:xfrm>
              <a:prstGeom prst="rect">
                <a:avLst/>
              </a:prstGeom>
              <a:noFill/>
            </p:spPr>
            <p:txBody>
              <a:bodyPr wrap="non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水</a:t>
                </a:r>
                <a:r>
                  <a:rPr kumimoji="1" lang="en-US" altLang="ja-JP" sz="2400" dirty="0">
                    <a:latin typeface="ＭＳ ゴシック" panose="020B0609070205080204" pitchFamily="49" charset="-128"/>
                    <a:ea typeface="ＭＳ ゴシック" panose="020B0609070205080204" pitchFamily="49" charset="-128"/>
                  </a:rPr>
                  <a:t>(</a:t>
                </a:r>
                <a14:m>
                  <m:oMath xmlns:m="http://schemas.openxmlformats.org/officeDocument/2006/math">
                    <m:sSub>
                      <m:sSubPr>
                        <m:ctrlPr>
                          <a:rPr kumimoji="1" lang="en-US" altLang="ja-JP" sz="2400" i="1" smtClean="0">
                            <a:latin typeface="Cambria Math" panose="02040503050406030204" pitchFamily="18" charset="0"/>
                            <a:ea typeface="ＭＳ ゴシック" panose="020B0609070205080204" pitchFamily="49" charset="-128"/>
                          </a:rPr>
                        </m:ctrlPr>
                      </m:sSubPr>
                      <m:e>
                        <m:r>
                          <m:rPr>
                            <m:sty m:val="p"/>
                          </m:rPr>
                          <a:rPr kumimoji="1" lang="en-US" altLang="ja-JP" sz="2400" b="0" i="0" smtClean="0">
                            <a:latin typeface="Cambria Math" panose="02040503050406030204" pitchFamily="18" charset="0"/>
                            <a:ea typeface="ＭＳ ゴシック" panose="020B0609070205080204" pitchFamily="49" charset="-128"/>
                          </a:rPr>
                          <m:t>H</m:t>
                        </m:r>
                      </m:e>
                      <m:sub>
                        <m:r>
                          <a:rPr kumimoji="1" lang="en-US" altLang="ja-JP" sz="2400" b="0" i="0" smtClean="0">
                            <a:latin typeface="Cambria Math" panose="02040503050406030204" pitchFamily="18" charset="0"/>
                            <a:ea typeface="ＭＳ ゴシック" panose="020B0609070205080204" pitchFamily="49" charset="-128"/>
                          </a:rPr>
                          <m:t>2</m:t>
                        </m:r>
                      </m:sub>
                    </m:sSub>
                    <m:r>
                      <m:rPr>
                        <m:sty m:val="p"/>
                      </m:rPr>
                      <a:rPr kumimoji="1" lang="en-US" altLang="ja-JP" sz="2400" b="0" i="0" smtClean="0">
                        <a:latin typeface="Cambria Math" panose="02040503050406030204" pitchFamily="18" charset="0"/>
                        <a:ea typeface="ＭＳ ゴシック" panose="020B0609070205080204" pitchFamily="49" charset="-128"/>
                      </a:rPr>
                      <m:t>O</m:t>
                    </m:r>
                  </m:oMath>
                </a14:m>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や有機物は宇宙からも供給される</a:t>
                </a:r>
              </a:p>
            </p:txBody>
          </p:sp>
        </mc:Choice>
        <mc:Fallback xmlns="">
          <p:sp>
            <p:nvSpPr>
              <p:cNvPr id="24" name="テキスト ボックス 23">
                <a:extLst>
                  <a:ext uri="{FF2B5EF4-FFF2-40B4-BE49-F238E27FC236}">
                    <a16:creationId xmlns:a16="http://schemas.microsoft.com/office/drawing/2014/main" id="{971FAC3C-E5FD-4ECC-B78B-3B241180C59F}"/>
                  </a:ext>
                </a:extLst>
              </p:cNvPr>
              <p:cNvSpPr txBox="1">
                <a:spLocks noRot="1" noChangeAspect="1" noMove="1" noResize="1" noEditPoints="1" noAdjustHandles="1" noChangeArrowheads="1" noChangeShapeType="1" noTextEdit="1"/>
              </p:cNvSpPr>
              <p:nvPr/>
            </p:nvSpPr>
            <p:spPr>
              <a:xfrm>
                <a:off x="1581114" y="2759296"/>
                <a:ext cx="5981766" cy="461665"/>
              </a:xfrm>
              <a:prstGeom prst="rect">
                <a:avLst/>
              </a:prstGeom>
              <a:blipFill>
                <a:blip r:embed="rId4"/>
                <a:stretch>
                  <a:fillRect l="-1018" t="-14667" r="-916" b="-26667"/>
                </a:stretch>
              </a:blipFill>
            </p:spPr>
            <p:txBody>
              <a:bodyPr/>
              <a:lstStyle/>
              <a:p>
                <a:r>
                  <a:rPr lang="ja-JP" altLang="en-US">
                    <a:noFill/>
                  </a:rPr>
                  <a:t> </a:t>
                </a:r>
              </a:p>
            </p:txBody>
          </p:sp>
        </mc:Fallback>
      </mc:AlternateContent>
      <p:pic>
        <p:nvPicPr>
          <p:cNvPr id="26" name="図 25" descr="ペア, 飛ぶ が含まれている画像&#10;&#10;自動的に生成された説明">
            <a:extLst>
              <a:ext uri="{FF2B5EF4-FFF2-40B4-BE49-F238E27FC236}">
                <a16:creationId xmlns:a16="http://schemas.microsoft.com/office/drawing/2014/main" id="{D6F0EA5A-5CE8-4E28-A169-DA483EA05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4756" y="3269750"/>
            <a:ext cx="1137798" cy="1111026"/>
          </a:xfrm>
          <a:prstGeom prst="rect">
            <a:avLst/>
          </a:prstGeom>
        </p:spPr>
      </p:pic>
      <p:sp>
        <p:nvSpPr>
          <p:cNvPr id="27" name="楕円 26">
            <a:extLst>
              <a:ext uri="{FF2B5EF4-FFF2-40B4-BE49-F238E27FC236}">
                <a16:creationId xmlns:a16="http://schemas.microsoft.com/office/drawing/2014/main" id="{9050928C-A5C7-43EB-A554-53B26A17CDF7}"/>
              </a:ext>
            </a:extLst>
          </p:cNvPr>
          <p:cNvSpPr/>
          <p:nvPr/>
        </p:nvSpPr>
        <p:spPr>
          <a:xfrm>
            <a:off x="577046" y="3637565"/>
            <a:ext cx="792000" cy="792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latin typeface="Times New Roman" panose="02020603050405020304" pitchFamily="18" charset="0"/>
                <a:cs typeface="Times New Roman" panose="02020603050405020304" pitchFamily="18" charset="0"/>
              </a:rPr>
              <a:t>Au</a:t>
            </a:r>
            <a:endParaRPr kumimoji="1" lang="ja-JP" altLang="en-US" sz="24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016A5FA0-7F05-4BD9-A4D5-EE080F86E2AD}"/>
              </a:ext>
            </a:extLst>
          </p:cNvPr>
          <p:cNvSpPr txBox="1"/>
          <p:nvPr/>
        </p:nvSpPr>
        <p:spPr>
          <a:xfrm>
            <a:off x="4041901" y="3108290"/>
            <a:ext cx="3787903" cy="369332"/>
          </a:xfrm>
          <a:prstGeom prst="rect">
            <a:avLst/>
          </a:prstGeom>
          <a:noFill/>
        </p:spPr>
        <p:txBody>
          <a:bodyPr wrap="square" rtlCol="0">
            <a:spAutoFit/>
          </a:bodyPr>
          <a:lstStyle/>
          <a:p>
            <a:r>
              <a:rPr kumimoji="1" lang="ja-JP" altLang="en-US" dirty="0"/>
              <a:t>玄田</a:t>
            </a:r>
            <a:r>
              <a:rPr kumimoji="1" lang="en-US" altLang="ja-JP" dirty="0"/>
              <a:t>&amp;</a:t>
            </a:r>
            <a:r>
              <a:rPr kumimoji="1" lang="ja-JP" altLang="en-US" dirty="0"/>
              <a:t>生駒</a:t>
            </a:r>
            <a:r>
              <a:rPr kumimoji="1" lang="en-US" altLang="ja-JP" dirty="0"/>
              <a:t>, (2008), </a:t>
            </a:r>
            <a:r>
              <a:rPr kumimoji="1" lang="ja-JP" altLang="en-US" dirty="0"/>
              <a:t>小林ら</a:t>
            </a:r>
            <a:r>
              <a:rPr kumimoji="1" lang="en-US" altLang="ja-JP" dirty="0"/>
              <a:t>, (2007)</a:t>
            </a:r>
            <a:endParaRPr kumimoji="1" lang="ja-JP" altLang="en-US" dirty="0"/>
          </a:p>
        </p:txBody>
      </p:sp>
    </p:spTree>
    <p:extLst>
      <p:ext uri="{BB962C8B-B14F-4D97-AF65-F5344CB8AC3E}">
        <p14:creationId xmlns:p14="http://schemas.microsoft.com/office/powerpoint/2010/main" val="36925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p:bldP spid="9" grpId="0" animBg="1"/>
      <p:bldP spid="7" grpId="0" animBg="1"/>
      <p:bldP spid="14" grpId="0" animBg="1"/>
      <p:bldP spid="21" grpId="0"/>
      <p:bldP spid="22" grpId="0"/>
      <p:bldP spid="23" grpId="0" animBg="1"/>
      <p:bldP spid="24" grpId="0"/>
      <p:bldP spid="27"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2C0F5A6-81C2-4584-B081-714E45C0A29E}"/>
              </a:ext>
            </a:extLst>
          </p:cNvPr>
          <p:cNvPicPr>
            <a:picLocks noChangeAspect="1"/>
          </p:cNvPicPr>
          <p:nvPr/>
        </p:nvPicPr>
        <p:blipFill rotWithShape="1">
          <a:blip r:embed="rId2"/>
          <a:srcRect l="35692" t="32962" r="47600" b="33603"/>
          <a:stretch/>
        </p:blipFill>
        <p:spPr>
          <a:xfrm>
            <a:off x="2760390" y="4013745"/>
            <a:ext cx="2454812" cy="2761869"/>
          </a:xfrm>
          <a:prstGeom prst="rect">
            <a:avLst/>
          </a:prstGeom>
        </p:spPr>
      </p:pic>
      <p:pic>
        <p:nvPicPr>
          <p:cNvPr id="11" name="図 10">
            <a:extLst>
              <a:ext uri="{FF2B5EF4-FFF2-40B4-BE49-F238E27FC236}">
                <a16:creationId xmlns:a16="http://schemas.microsoft.com/office/drawing/2014/main" id="{EAA0E575-77A5-480B-8F4D-3847B2269311}"/>
              </a:ext>
            </a:extLst>
          </p:cNvPr>
          <p:cNvPicPr>
            <a:picLocks noChangeAspect="1"/>
          </p:cNvPicPr>
          <p:nvPr/>
        </p:nvPicPr>
        <p:blipFill rotWithShape="1">
          <a:blip r:embed="rId3"/>
          <a:srcRect l="50614" t="23252" r="8539" b="15268"/>
          <a:stretch/>
        </p:blipFill>
        <p:spPr>
          <a:xfrm>
            <a:off x="5159325" y="3683521"/>
            <a:ext cx="3734973" cy="3160712"/>
          </a:xfrm>
          <a:prstGeom prst="rect">
            <a:avLst/>
          </a:prstGeom>
        </p:spPr>
      </p:pic>
      <p:sp>
        <p:nvSpPr>
          <p:cNvPr id="2" name="テキスト ボックス 1">
            <a:extLst>
              <a:ext uri="{FF2B5EF4-FFF2-40B4-BE49-F238E27FC236}">
                <a16:creationId xmlns:a16="http://schemas.microsoft.com/office/drawing/2014/main" id="{A6B2691F-9313-4CAF-83B9-C561EBEF76A8}"/>
              </a:ext>
            </a:extLst>
          </p:cNvPr>
          <p:cNvSpPr txBox="1"/>
          <p:nvPr/>
        </p:nvSpPr>
        <p:spPr>
          <a:xfrm>
            <a:off x="0" y="0"/>
            <a:ext cx="4276578"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宇宙の有機物</a:t>
            </a:r>
          </a:p>
        </p:txBody>
      </p:sp>
      <p:pic>
        <p:nvPicPr>
          <p:cNvPr id="3" name="図 2">
            <a:extLst>
              <a:ext uri="{FF2B5EF4-FFF2-40B4-BE49-F238E27FC236}">
                <a16:creationId xmlns:a16="http://schemas.microsoft.com/office/drawing/2014/main" id="{2AC51517-16F2-4732-B00D-D62402081ABA}"/>
              </a:ext>
            </a:extLst>
          </p:cNvPr>
          <p:cNvPicPr>
            <a:picLocks noChangeAspect="1"/>
          </p:cNvPicPr>
          <p:nvPr/>
        </p:nvPicPr>
        <p:blipFill rotWithShape="1">
          <a:blip r:embed="rId4"/>
          <a:srcRect l="43539" t="16958" r="24923" b="21747"/>
          <a:stretch/>
        </p:blipFill>
        <p:spPr>
          <a:xfrm flipH="1">
            <a:off x="5089590" y="482803"/>
            <a:ext cx="3273653" cy="3577066"/>
          </a:xfrm>
          <a:prstGeom prst="rect">
            <a:avLst/>
          </a:prstGeom>
        </p:spPr>
      </p:pic>
      <p:sp>
        <p:nvSpPr>
          <p:cNvPr id="5" name="テキスト ボックス 4">
            <a:extLst>
              <a:ext uri="{FF2B5EF4-FFF2-40B4-BE49-F238E27FC236}">
                <a16:creationId xmlns:a16="http://schemas.microsoft.com/office/drawing/2014/main" id="{F9F67F2F-F191-4A28-89AC-1450F0D54257}"/>
              </a:ext>
            </a:extLst>
          </p:cNvPr>
          <p:cNvSpPr txBox="1"/>
          <p:nvPr/>
        </p:nvSpPr>
        <p:spPr>
          <a:xfrm>
            <a:off x="6595460" y="466816"/>
            <a:ext cx="1244987"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紫外線</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72562B64-3B89-4630-905D-732B4F6A0257}"/>
              </a:ext>
            </a:extLst>
          </p:cNvPr>
          <p:cNvSpPr txBox="1"/>
          <p:nvPr/>
        </p:nvSpPr>
        <p:spPr>
          <a:xfrm>
            <a:off x="7379654" y="899157"/>
            <a:ext cx="1244987"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宇宙線</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27531155-AE27-4973-BE1E-27A48BB2741F}"/>
              </a:ext>
            </a:extLst>
          </p:cNvPr>
          <p:cNvSpPr txBox="1"/>
          <p:nvPr/>
        </p:nvSpPr>
        <p:spPr>
          <a:xfrm>
            <a:off x="3031590" y="1643405"/>
            <a:ext cx="2715064" cy="830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sz="2400" dirty="0">
                <a:latin typeface="ＭＳ ゴシック" panose="020B0609070205080204" pitchFamily="49" charset="-128"/>
                <a:ea typeface="ＭＳ ゴシック" panose="020B0609070205080204" pitchFamily="49" charset="-128"/>
              </a:rPr>
              <a:t>小さな炭素質粒子</a:t>
            </a:r>
            <a:endParaRPr kumimoji="1" lang="en-US" altLang="ja-JP" sz="2400" dirty="0">
              <a:latin typeface="ＭＳ ゴシック" panose="020B0609070205080204" pitchFamily="49" charset="-128"/>
              <a:ea typeface="ＭＳ ゴシック" panose="020B0609070205080204" pitchFamily="49" charset="-128"/>
            </a:endParaRPr>
          </a:p>
          <a:p>
            <a:pPr algn="r"/>
            <a:r>
              <a:rPr kumimoji="1" lang="ja-JP" altLang="en-US" sz="2400" dirty="0">
                <a:latin typeface="ＭＳ ゴシック" panose="020B0609070205080204" pitchFamily="49" charset="-128"/>
                <a:ea typeface="ＭＳ ゴシック" panose="020B0609070205080204" pitchFamily="49" charset="-128"/>
              </a:rPr>
              <a:t>ケイ酸塩のコア</a:t>
            </a:r>
          </a:p>
        </p:txBody>
      </p:sp>
      <p:sp>
        <p:nvSpPr>
          <p:cNvPr id="8" name="テキスト ボックス 7">
            <a:extLst>
              <a:ext uri="{FF2B5EF4-FFF2-40B4-BE49-F238E27FC236}">
                <a16:creationId xmlns:a16="http://schemas.microsoft.com/office/drawing/2014/main" id="{0B186D74-1935-46E9-A003-D54891D404BC}"/>
              </a:ext>
            </a:extLst>
          </p:cNvPr>
          <p:cNvSpPr txBox="1"/>
          <p:nvPr/>
        </p:nvSpPr>
        <p:spPr>
          <a:xfrm>
            <a:off x="1878038" y="2683412"/>
            <a:ext cx="3960052"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sz="2400" dirty="0">
                <a:latin typeface="ＭＳ ゴシック" panose="020B0609070205080204" pitchFamily="49" charset="-128"/>
                <a:ea typeface="ＭＳ ゴシック" panose="020B0609070205080204" pitchFamily="49" charset="-128"/>
              </a:rPr>
              <a:t>難揮発性有機物のマントル</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4E03CBA4-9853-41B0-99BF-D01FC405D63C}"/>
              </a:ext>
            </a:extLst>
          </p:cNvPr>
          <p:cNvSpPr txBox="1"/>
          <p:nvPr/>
        </p:nvSpPr>
        <p:spPr>
          <a:xfrm>
            <a:off x="1434904" y="3143198"/>
            <a:ext cx="4515729"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sz="2400" dirty="0">
                <a:latin typeface="ＭＳ ゴシック" panose="020B0609070205080204" pitchFamily="49" charset="-128"/>
                <a:ea typeface="ＭＳ ゴシック" panose="020B0609070205080204" pitchFamily="49" charset="-128"/>
              </a:rPr>
              <a:t>新たに付着した有機物マントル</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AE9A495-1051-49A3-B180-0C4214769D6D}"/>
              </a:ext>
            </a:extLst>
          </p:cNvPr>
          <p:cNvSpPr txBox="1"/>
          <p:nvPr/>
        </p:nvSpPr>
        <p:spPr>
          <a:xfrm>
            <a:off x="6300268" y="3660220"/>
            <a:ext cx="1085271"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0.5</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µm</a:t>
            </a:r>
          </a:p>
        </p:txBody>
      </p:sp>
      <p:sp>
        <p:nvSpPr>
          <p:cNvPr id="13" name="正方形/長方形 12">
            <a:extLst>
              <a:ext uri="{FF2B5EF4-FFF2-40B4-BE49-F238E27FC236}">
                <a16:creationId xmlns:a16="http://schemas.microsoft.com/office/drawing/2014/main" id="{51B5D095-6448-432E-A90B-4B2E6C10010D}"/>
              </a:ext>
            </a:extLst>
          </p:cNvPr>
          <p:cNvSpPr/>
          <p:nvPr/>
        </p:nvSpPr>
        <p:spPr>
          <a:xfrm>
            <a:off x="7617428" y="3249599"/>
            <a:ext cx="1596912" cy="369332"/>
          </a:xfrm>
          <a:prstGeom prst="rect">
            <a:avLst/>
          </a:prstGeom>
        </p:spPr>
        <p:txBody>
          <a:bodyPr wrap="none">
            <a:spAutoFit/>
          </a:bodyPr>
          <a:lstStyle/>
          <a:p>
            <a:r>
              <a:rPr kumimoji="1" lang="ja-JP" altLang="en-US" dirty="0"/>
              <a:t>小林ら</a:t>
            </a:r>
            <a:r>
              <a:rPr kumimoji="1" lang="en-US" altLang="ja-JP" dirty="0"/>
              <a:t>, (2007)</a:t>
            </a:r>
            <a:endParaRPr lang="ja-JP" altLang="en-US" dirty="0"/>
          </a:p>
        </p:txBody>
      </p:sp>
      <p:sp>
        <p:nvSpPr>
          <p:cNvPr id="14" name="正方形/長方形 13">
            <a:extLst>
              <a:ext uri="{FF2B5EF4-FFF2-40B4-BE49-F238E27FC236}">
                <a16:creationId xmlns:a16="http://schemas.microsoft.com/office/drawing/2014/main" id="{A2B8F7A0-C507-46E2-913B-A7DAE57CBB27}"/>
              </a:ext>
            </a:extLst>
          </p:cNvPr>
          <p:cNvSpPr/>
          <p:nvPr/>
        </p:nvSpPr>
        <p:spPr>
          <a:xfrm>
            <a:off x="1234894" y="6125262"/>
            <a:ext cx="1596912" cy="369332"/>
          </a:xfrm>
          <a:prstGeom prst="rect">
            <a:avLst/>
          </a:prstGeom>
        </p:spPr>
        <p:txBody>
          <a:bodyPr wrap="none">
            <a:spAutoFit/>
          </a:bodyPr>
          <a:lstStyle/>
          <a:p>
            <a:r>
              <a:rPr kumimoji="1" lang="ja-JP" altLang="en-US" dirty="0"/>
              <a:t>小林ら</a:t>
            </a:r>
            <a:r>
              <a:rPr kumimoji="1" lang="en-US" altLang="ja-JP" dirty="0"/>
              <a:t>, (2007)</a:t>
            </a:r>
            <a:endParaRPr lang="ja-JP" altLang="en-US" dirty="0"/>
          </a:p>
        </p:txBody>
      </p:sp>
      <p:sp>
        <p:nvSpPr>
          <p:cNvPr id="15" name="テキスト ボックス 14">
            <a:extLst>
              <a:ext uri="{FF2B5EF4-FFF2-40B4-BE49-F238E27FC236}">
                <a16:creationId xmlns:a16="http://schemas.microsoft.com/office/drawing/2014/main" id="{8EC286F0-D9E9-4AAE-9EDB-A2AECF59A593}"/>
              </a:ext>
            </a:extLst>
          </p:cNvPr>
          <p:cNvSpPr txBox="1"/>
          <p:nvPr/>
        </p:nvSpPr>
        <p:spPr>
          <a:xfrm>
            <a:off x="-101932" y="3753243"/>
            <a:ext cx="5724644" cy="461665"/>
          </a:xfrm>
          <a:prstGeom prst="rect">
            <a:avLst/>
          </a:prstGeom>
          <a:noFill/>
        </p:spPr>
        <p:txBody>
          <a:bodyPr wrap="none" rtlCol="0">
            <a:spAutoFit/>
          </a:bodyPr>
          <a:lstStyle/>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宇宙で形成される可能性のある物質</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6" name="テキスト ボックス 15">
            <a:extLst>
              <a:ext uri="{FF2B5EF4-FFF2-40B4-BE49-F238E27FC236}">
                <a16:creationId xmlns:a16="http://schemas.microsoft.com/office/drawing/2014/main" id="{876E3B2A-1640-40B2-8F09-EBBF33D2582C}"/>
              </a:ext>
            </a:extLst>
          </p:cNvPr>
          <p:cNvSpPr txBox="1"/>
          <p:nvPr/>
        </p:nvSpPr>
        <p:spPr>
          <a:xfrm>
            <a:off x="105493" y="4462818"/>
            <a:ext cx="2749471" cy="707886"/>
          </a:xfrm>
          <a:prstGeom prst="rect">
            <a:avLst/>
          </a:prstGeom>
          <a:noFill/>
        </p:spPr>
        <p:txBody>
          <a:bodyPr wrap="none" rtlCol="0">
            <a:spAutoFit/>
          </a:bodyPr>
          <a:lstStyle/>
          <a:p>
            <a:r>
              <a:rPr kumimoji="1" lang="ja-JP" altLang="en-US" sz="2000" dirty="0">
                <a:latin typeface="ＭＳ ゴシック" panose="020B0609070205080204" pitchFamily="49" charset="-128"/>
                <a:ea typeface="ＭＳ ゴシック" panose="020B0609070205080204" pitchFamily="49" charset="-128"/>
              </a:rPr>
              <a:t>左：ハレー彗星中に</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推定された化合物</a:t>
            </a:r>
            <a:endParaRPr kumimoji="1" lang="en-US" altLang="ja-JP" sz="2000" dirty="0">
              <a:latin typeface="ＭＳ ゴシック" panose="020B0609070205080204" pitchFamily="49" charset="-128"/>
              <a:ea typeface="ＭＳ ゴシック" panose="020B0609070205080204" pitchFamily="49" charset="-128"/>
            </a:endParaRPr>
          </a:p>
        </p:txBody>
      </p:sp>
      <p:sp>
        <p:nvSpPr>
          <p:cNvPr id="18" name="テキスト ボックス 17">
            <a:extLst>
              <a:ext uri="{FF2B5EF4-FFF2-40B4-BE49-F238E27FC236}">
                <a16:creationId xmlns:a16="http://schemas.microsoft.com/office/drawing/2014/main" id="{80751AFA-5EBD-43C3-A408-6B13C88FBA6E}"/>
              </a:ext>
            </a:extLst>
          </p:cNvPr>
          <p:cNvSpPr txBox="1"/>
          <p:nvPr/>
        </p:nvSpPr>
        <p:spPr>
          <a:xfrm>
            <a:off x="104766" y="5534842"/>
            <a:ext cx="2749471" cy="707886"/>
          </a:xfrm>
          <a:prstGeom prst="rect">
            <a:avLst/>
          </a:prstGeom>
          <a:noFill/>
        </p:spPr>
        <p:txBody>
          <a:bodyPr wrap="none" rtlCol="0">
            <a:spAutoFit/>
          </a:bodyPr>
          <a:lstStyle/>
          <a:p>
            <a:r>
              <a:rPr kumimoji="1" lang="ja-JP" altLang="en-US" sz="2000" dirty="0">
                <a:latin typeface="ＭＳ ゴシック" panose="020B0609070205080204" pitchFamily="49" charset="-128"/>
                <a:ea typeface="ＭＳ ゴシック" panose="020B0609070205080204" pitchFamily="49" charset="-128"/>
              </a:rPr>
              <a:t>右：実験により</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合成された化合物</a:t>
            </a:r>
            <a:endParaRPr kumimoji="1" lang="en-US" altLang="ja-JP" sz="2000" dirty="0">
              <a:latin typeface="ＭＳ ゴシック" panose="020B0609070205080204" pitchFamily="49" charset="-128"/>
              <a:ea typeface="ＭＳ ゴシック" panose="020B0609070205080204" pitchFamily="49" charset="-128"/>
            </a:endParaRPr>
          </a:p>
        </p:txBody>
      </p:sp>
      <p:sp>
        <p:nvSpPr>
          <p:cNvPr id="20" name="テキスト ボックス 19">
            <a:extLst>
              <a:ext uri="{FF2B5EF4-FFF2-40B4-BE49-F238E27FC236}">
                <a16:creationId xmlns:a16="http://schemas.microsoft.com/office/drawing/2014/main" id="{C256EF8F-6DF6-4FE5-8839-E291CB7B04FC}"/>
              </a:ext>
            </a:extLst>
          </p:cNvPr>
          <p:cNvSpPr txBox="1"/>
          <p:nvPr/>
        </p:nvSpPr>
        <p:spPr>
          <a:xfrm>
            <a:off x="3049611" y="741743"/>
            <a:ext cx="2715064" cy="830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r"/>
            <a:endParaRPr kumimoji="1" lang="en-US" altLang="ja-JP" sz="2400" dirty="0">
              <a:latin typeface="ＭＳ ゴシック" panose="020B0609070205080204" pitchFamily="49" charset="-128"/>
              <a:ea typeface="ＭＳ ゴシック" panose="020B0609070205080204" pitchFamily="49" charset="-128"/>
            </a:endParaRPr>
          </a:p>
          <a:p>
            <a:endParaRPr kumimoji="1" lang="ja-JP" altLang="en-US" sz="2400" dirty="0">
              <a:latin typeface="ＭＳ ゴシック" panose="020B0609070205080204" pitchFamily="49" charset="-128"/>
              <a:ea typeface="ＭＳ ゴシック" panose="020B0609070205080204" pitchFamily="49" charset="-128"/>
            </a:endParaRPr>
          </a:p>
        </p:txBody>
      </p:sp>
      <p:sp>
        <p:nvSpPr>
          <p:cNvPr id="19" name="テキスト ボックス 18">
            <a:extLst>
              <a:ext uri="{FF2B5EF4-FFF2-40B4-BE49-F238E27FC236}">
                <a16:creationId xmlns:a16="http://schemas.microsoft.com/office/drawing/2014/main" id="{7A66AFF9-26E4-4806-9842-06E67681E738}"/>
              </a:ext>
            </a:extLst>
          </p:cNvPr>
          <p:cNvSpPr txBox="1"/>
          <p:nvPr/>
        </p:nvSpPr>
        <p:spPr>
          <a:xfrm>
            <a:off x="0" y="882730"/>
            <a:ext cx="4185761" cy="461665"/>
          </a:xfrm>
          <a:prstGeom prst="rect">
            <a:avLst/>
          </a:prstGeom>
          <a:noFill/>
        </p:spPr>
        <p:txBody>
          <a:bodyPr wrap="none" rtlCol="0">
            <a:spAutoFit/>
          </a:bodyPr>
          <a:lstStyle/>
          <a:p>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星間での有機物生成機構</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DB0E9519-DFB6-40B3-B82A-AC7B05AFB5AF}"/>
              </a:ext>
            </a:extLst>
          </p:cNvPr>
          <p:cNvSpPr txBox="1"/>
          <p:nvPr/>
        </p:nvSpPr>
        <p:spPr>
          <a:xfrm>
            <a:off x="3899765" y="559505"/>
            <a:ext cx="2715064"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sz="2400" dirty="0">
                <a:latin typeface="ＭＳ ゴシック" panose="020B0609070205080204" pitchFamily="49" charset="-128"/>
                <a:ea typeface="ＭＳ ゴシック" panose="020B0609070205080204" pitchFamily="49" charset="-128"/>
              </a:rPr>
              <a:t>揮発性化合物の氷</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C4359D0C-925E-45A5-A2D3-C72A93F8CCAA}"/>
              </a:ext>
            </a:extLst>
          </p:cNvPr>
          <p:cNvSpPr txBox="1"/>
          <p:nvPr/>
        </p:nvSpPr>
        <p:spPr>
          <a:xfrm>
            <a:off x="1766425" y="1324247"/>
            <a:ext cx="2228806" cy="369332"/>
          </a:xfrm>
          <a:prstGeom prst="rect">
            <a:avLst/>
          </a:prstGeom>
          <a:noFill/>
        </p:spPr>
        <p:txBody>
          <a:bodyPr wrap="square" rtlCol="0">
            <a:spAutoFit/>
          </a:bodyPr>
          <a:lstStyle/>
          <a:p>
            <a:r>
              <a:rPr kumimoji="1" lang="en-US" altLang="ja-JP" dirty="0" err="1"/>
              <a:t>Greenberg&amp;Li</a:t>
            </a:r>
            <a:r>
              <a:rPr kumimoji="1" lang="en-US" altLang="ja-JP" dirty="0"/>
              <a:t>, (1998)</a:t>
            </a:r>
            <a:endParaRPr kumimoji="1" lang="ja-JP" altLang="en-US" dirty="0"/>
          </a:p>
        </p:txBody>
      </p:sp>
      <p:sp>
        <p:nvSpPr>
          <p:cNvPr id="17" name="テキスト ボックス 16">
            <a:extLst>
              <a:ext uri="{FF2B5EF4-FFF2-40B4-BE49-F238E27FC236}">
                <a16:creationId xmlns:a16="http://schemas.microsoft.com/office/drawing/2014/main" id="{64443BD8-7B95-4B70-A8D8-231816125DC2}"/>
              </a:ext>
            </a:extLst>
          </p:cNvPr>
          <p:cNvSpPr txBox="1"/>
          <p:nvPr/>
        </p:nvSpPr>
        <p:spPr>
          <a:xfrm>
            <a:off x="581481" y="5079211"/>
            <a:ext cx="2299347" cy="369332"/>
          </a:xfrm>
          <a:prstGeom prst="rect">
            <a:avLst/>
          </a:prstGeom>
          <a:noFill/>
        </p:spPr>
        <p:txBody>
          <a:bodyPr wrap="none" rtlCol="0">
            <a:spAutoFit/>
          </a:bodyPr>
          <a:lstStyle/>
          <a:p>
            <a:r>
              <a:rPr kumimoji="1" lang="en-US" altLang="ja-JP" dirty="0" err="1"/>
              <a:t>Kissel&amp;Krueger</a:t>
            </a:r>
            <a:r>
              <a:rPr kumimoji="1" lang="en-US" altLang="ja-JP" dirty="0"/>
              <a:t>, (1987)</a:t>
            </a:r>
            <a:endParaRPr kumimoji="1" lang="ja-JP" altLang="en-US" dirty="0"/>
          </a:p>
        </p:txBody>
      </p:sp>
    </p:spTree>
    <p:extLst>
      <p:ext uri="{BB962C8B-B14F-4D97-AF65-F5344CB8AC3E}">
        <p14:creationId xmlns:p14="http://schemas.microsoft.com/office/powerpoint/2010/main" val="255519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p:bldP spid="14" grpId="0"/>
      <p:bldP spid="15" grpId="0"/>
      <p:bldP spid="16" grpId="0"/>
      <p:bldP spid="18" grpId="0"/>
      <p:bldP spid="20" grpId="0" animBg="1"/>
      <p:bldP spid="19" grpId="0"/>
      <p:bldP spid="4" grpId="0" animBg="1"/>
      <p:bldP spid="21"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19A773-55D1-4A54-82CD-9E251F356688}"/>
              </a:ext>
            </a:extLst>
          </p:cNvPr>
          <p:cNvSpPr txBox="1"/>
          <p:nvPr/>
        </p:nvSpPr>
        <p:spPr>
          <a:xfrm>
            <a:off x="-1" y="0"/>
            <a:ext cx="6822831"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宇宙由来の有機物による生命</a:t>
            </a:r>
          </a:p>
        </p:txBody>
      </p:sp>
      <p:pic>
        <p:nvPicPr>
          <p:cNvPr id="3" name="図 2">
            <a:extLst>
              <a:ext uri="{FF2B5EF4-FFF2-40B4-BE49-F238E27FC236}">
                <a16:creationId xmlns:a16="http://schemas.microsoft.com/office/drawing/2014/main" id="{FF55FB72-A38C-49AC-B320-9DA541D61FF0}"/>
              </a:ext>
            </a:extLst>
          </p:cNvPr>
          <p:cNvPicPr>
            <a:picLocks noChangeAspect="1"/>
          </p:cNvPicPr>
          <p:nvPr/>
        </p:nvPicPr>
        <p:blipFill rotWithShape="1">
          <a:blip r:embed="rId2"/>
          <a:srcRect l="24308" t="17505" r="25384" b="18189"/>
          <a:stretch/>
        </p:blipFill>
        <p:spPr>
          <a:xfrm>
            <a:off x="851095" y="1434908"/>
            <a:ext cx="7441810" cy="5348090"/>
          </a:xfrm>
          <a:prstGeom prst="rect">
            <a:avLst/>
          </a:prstGeom>
        </p:spPr>
      </p:pic>
      <p:sp>
        <p:nvSpPr>
          <p:cNvPr id="4" name="正方形/長方形 3">
            <a:extLst>
              <a:ext uri="{FF2B5EF4-FFF2-40B4-BE49-F238E27FC236}">
                <a16:creationId xmlns:a16="http://schemas.microsoft.com/office/drawing/2014/main" id="{D5C354DF-F39C-4251-9811-EBD1DEF4E323}"/>
              </a:ext>
            </a:extLst>
          </p:cNvPr>
          <p:cNvSpPr/>
          <p:nvPr/>
        </p:nvSpPr>
        <p:spPr>
          <a:xfrm>
            <a:off x="7645564" y="6544940"/>
            <a:ext cx="1596912" cy="369332"/>
          </a:xfrm>
          <a:prstGeom prst="rect">
            <a:avLst/>
          </a:prstGeom>
        </p:spPr>
        <p:txBody>
          <a:bodyPr wrap="none">
            <a:spAutoFit/>
          </a:bodyPr>
          <a:lstStyle/>
          <a:p>
            <a:r>
              <a:rPr kumimoji="1" lang="ja-JP" altLang="en-US" dirty="0"/>
              <a:t>小林ら</a:t>
            </a:r>
            <a:r>
              <a:rPr kumimoji="1" lang="en-US" altLang="ja-JP" dirty="0"/>
              <a:t>, (2007)</a:t>
            </a:r>
            <a:endParaRPr lang="ja-JP" altLang="en-US" dirty="0"/>
          </a:p>
        </p:txBody>
      </p:sp>
      <p:sp>
        <p:nvSpPr>
          <p:cNvPr id="5" name="四角形: 角を丸くする 4">
            <a:extLst>
              <a:ext uri="{FF2B5EF4-FFF2-40B4-BE49-F238E27FC236}">
                <a16:creationId xmlns:a16="http://schemas.microsoft.com/office/drawing/2014/main" id="{83F1B131-8F4D-4E98-9B8B-E7838518F385}"/>
              </a:ext>
            </a:extLst>
          </p:cNvPr>
          <p:cNvSpPr/>
          <p:nvPr/>
        </p:nvSpPr>
        <p:spPr>
          <a:xfrm>
            <a:off x="1069144" y="727022"/>
            <a:ext cx="7005711" cy="707886"/>
          </a:xfrm>
          <a:prstGeom prst="roundRect">
            <a:avLst>
              <a:gd name="adj" fmla="val 12736"/>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原始海洋中での「ゴミ袋」が地球型生命の由来</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4668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E175B7-FA37-4D43-B04E-2EBBB2F04D65}"/>
              </a:ext>
            </a:extLst>
          </p:cNvPr>
          <p:cNvSpPr txBox="1"/>
          <p:nvPr/>
        </p:nvSpPr>
        <p:spPr>
          <a:xfrm>
            <a:off x="0" y="-36000"/>
            <a:ext cx="5627077"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地球型生命のまとめ</a:t>
            </a:r>
          </a:p>
        </p:txBody>
      </p:sp>
      <p:pic>
        <p:nvPicPr>
          <p:cNvPr id="3" name="図 2" descr="文字と写真のスクリーンショット&#10;&#10;自動的に生成された説明">
            <a:extLst>
              <a:ext uri="{FF2B5EF4-FFF2-40B4-BE49-F238E27FC236}">
                <a16:creationId xmlns:a16="http://schemas.microsoft.com/office/drawing/2014/main" id="{2710A9E2-6200-4B02-96F8-0742155B8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885"/>
            <a:ext cx="9144000" cy="5282097"/>
          </a:xfrm>
          <a:prstGeom prst="rect">
            <a:avLst/>
          </a:prstGeom>
        </p:spPr>
      </p:pic>
      <p:pic>
        <p:nvPicPr>
          <p:cNvPr id="4" name="図 3" descr="食品, 挿絵 が含まれている画像&#10;&#10;自動的に生成された説明">
            <a:extLst>
              <a:ext uri="{FF2B5EF4-FFF2-40B4-BE49-F238E27FC236}">
                <a16:creationId xmlns:a16="http://schemas.microsoft.com/office/drawing/2014/main" id="{51B6E59A-41E1-4A3D-986C-38C6D70D6C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613" b="88710" l="26618" r="75294">
                        <a14:foregroundMark x1="49853" y1="45968" x2="58676" y2="42097"/>
                        <a14:foregroundMark x1="58676" y1="42097" x2="54706" y2="43387"/>
                        <a14:foregroundMark x1="51618" y1="44032" x2="51618" y2="40806"/>
                        <a14:foregroundMark x1="53676" y1="40645" x2="53676" y2="40645"/>
                        <a14:foregroundMark x1="49118" y1="41935" x2="49118" y2="41935"/>
                        <a14:foregroundMark x1="49118" y1="49355" x2="49118" y2="49355"/>
                        <a14:foregroundMark x1="49118" y1="43065" x2="49118" y2="43065"/>
                        <a14:foregroundMark x1="49412" y1="43065" x2="49412" y2="43065"/>
                        <a14:foregroundMark x1="49559" y1="42419" x2="41324" y2="52419"/>
                        <a14:foregroundMark x1="41324" y1="52419" x2="47206" y2="44194"/>
                        <a14:foregroundMark x1="47206" y1="44194" x2="51471" y2="48710"/>
                        <a14:foregroundMark x1="53529" y1="50323" x2="54706" y2="48548"/>
                        <a14:foregroundMark x1="53529" y1="63548" x2="47206" y2="70484"/>
                        <a14:foregroundMark x1="47206" y1="70484" x2="53382" y2="75323"/>
                        <a14:foregroundMark x1="53382" y1="75323" x2="58824" y2="69194"/>
                        <a14:foregroundMark x1="58824" y1="69194" x2="58824" y2="68226"/>
                        <a14:foregroundMark x1="58529" y1="66935" x2="51618" y2="63871"/>
                        <a14:foregroundMark x1="51618" y1="63871" x2="48971" y2="64032"/>
                        <a14:foregroundMark x1="65735" y1="56774" x2="66912" y2="79032"/>
                        <a14:foregroundMark x1="69265" y1="84194" x2="69265" y2="78065"/>
                        <a14:foregroundMark x1="62059" y1="71129" x2="62059" y2="71129"/>
                        <a14:foregroundMark x1="64265" y1="69355" x2="62500" y2="60000"/>
                        <a14:foregroundMark x1="62500" y1="60000" x2="68676" y2="54355"/>
                        <a14:foregroundMark x1="68676" y1="54355" x2="76029" y2="53710"/>
                        <a14:foregroundMark x1="63088" y1="87903" x2="63088" y2="87903"/>
                        <a14:foregroundMark x1="40441" y1="88226" x2="40441" y2="88226"/>
                        <a14:foregroundMark x1="36471" y1="77903" x2="43235" y2="61290"/>
                        <a14:foregroundMark x1="43088" y1="67097" x2="45000" y2="58871"/>
                        <a14:foregroundMark x1="45000" y1="58871" x2="33382" y2="54839"/>
                        <a14:foregroundMark x1="33382" y1="61774" x2="33382" y2="61774"/>
                        <a14:foregroundMark x1="31176" y1="48871" x2="31176" y2="48871"/>
                        <a14:foregroundMark x1="31176" y1="47581" x2="26618" y2="20000"/>
                        <a14:foregroundMark x1="41176" y1="20645" x2="56765" y2="16613"/>
                        <a14:foregroundMark x1="38676" y1="21290" x2="38676" y2="21290"/>
                        <a14:foregroundMark x1="40588" y1="21290" x2="40588" y2="21290"/>
                        <a14:foregroundMark x1="31618" y1="48710" x2="32059" y2="52903"/>
                        <a14:foregroundMark x1="62500" y1="88710" x2="62500" y2="88710"/>
                        <a14:foregroundMark x1="41618" y1="88710" x2="41618" y2="88710"/>
                      </a14:backgroundRemoval>
                    </a14:imgEffect>
                  </a14:imgLayer>
                </a14:imgProps>
              </a:ext>
              <a:ext uri="{28A0092B-C50C-407E-A947-70E740481C1C}">
                <a14:useLocalDpi xmlns:a14="http://schemas.microsoft.com/office/drawing/2010/main" val="0"/>
              </a:ext>
            </a:extLst>
          </a:blip>
          <a:srcRect l="24424" t="13253" r="22992" b="8878"/>
          <a:stretch/>
        </p:blipFill>
        <p:spPr>
          <a:xfrm>
            <a:off x="6928851" y="4072655"/>
            <a:ext cx="1975999" cy="2667982"/>
          </a:xfrm>
          <a:prstGeom prst="rect">
            <a:avLst/>
          </a:prstGeom>
        </p:spPr>
      </p:pic>
      <p:sp>
        <p:nvSpPr>
          <p:cNvPr id="5" name="テキスト ボックス 4">
            <a:extLst>
              <a:ext uri="{FF2B5EF4-FFF2-40B4-BE49-F238E27FC236}">
                <a16:creationId xmlns:a16="http://schemas.microsoft.com/office/drawing/2014/main" id="{B8D436DE-11E0-47D9-B592-ADA7D722C0D4}"/>
              </a:ext>
            </a:extLst>
          </p:cNvPr>
          <p:cNvSpPr txBox="1"/>
          <p:nvPr/>
        </p:nvSpPr>
        <p:spPr>
          <a:xfrm>
            <a:off x="520505" y="1640773"/>
            <a:ext cx="8623495" cy="267765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液相の水は反応の場及び生命の材料として有力</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反応の駆動力として惑星内部の熱も重要</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宇宙には有機物を惑星に供給する仕組みがある</a:t>
            </a:r>
          </a:p>
          <a:p>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地球型生命の誕生場所や有機物の由来は不明</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47718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食品, 挿絵 が含まれている画像&#10;&#10;自動的に生成された説明">
            <a:extLst>
              <a:ext uri="{FF2B5EF4-FFF2-40B4-BE49-F238E27FC236}">
                <a16:creationId xmlns:a16="http://schemas.microsoft.com/office/drawing/2014/main" id="{23D4C5CD-2638-45C8-8B54-DF81C8FBF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613" b="88710" l="26618" r="75294">
                        <a14:foregroundMark x1="49853" y1="45968" x2="58676" y2="42097"/>
                        <a14:foregroundMark x1="58676" y1="42097" x2="54706" y2="43387"/>
                        <a14:foregroundMark x1="51618" y1="44032" x2="51618" y2="40806"/>
                        <a14:foregroundMark x1="53676" y1="40645" x2="53676" y2="40645"/>
                        <a14:foregroundMark x1="49118" y1="41935" x2="49118" y2="41935"/>
                        <a14:foregroundMark x1="49118" y1="49355" x2="49118" y2="49355"/>
                        <a14:foregroundMark x1="49118" y1="43065" x2="49118" y2="43065"/>
                        <a14:foregroundMark x1="49412" y1="43065" x2="49412" y2="43065"/>
                        <a14:foregroundMark x1="49559" y1="42419" x2="41324" y2="52419"/>
                        <a14:foregroundMark x1="41324" y1="52419" x2="47206" y2="44194"/>
                        <a14:foregroundMark x1="47206" y1="44194" x2="51471" y2="48710"/>
                        <a14:foregroundMark x1="53529" y1="50323" x2="54706" y2="48548"/>
                        <a14:foregroundMark x1="53529" y1="63548" x2="47206" y2="70484"/>
                        <a14:foregroundMark x1="47206" y1="70484" x2="53382" y2="75323"/>
                        <a14:foregroundMark x1="53382" y1="75323" x2="58824" y2="69194"/>
                        <a14:foregroundMark x1="58824" y1="69194" x2="58824" y2="68226"/>
                        <a14:foregroundMark x1="58529" y1="66935" x2="51618" y2="63871"/>
                        <a14:foregroundMark x1="51618" y1="63871" x2="48971" y2="64032"/>
                        <a14:foregroundMark x1="65735" y1="56774" x2="66912" y2="79032"/>
                        <a14:foregroundMark x1="69265" y1="84194" x2="69265" y2="78065"/>
                        <a14:foregroundMark x1="62059" y1="71129" x2="62059" y2="71129"/>
                        <a14:foregroundMark x1="64265" y1="69355" x2="62500" y2="60000"/>
                        <a14:foregroundMark x1="62500" y1="60000" x2="68676" y2="54355"/>
                        <a14:foregroundMark x1="68676" y1="54355" x2="76029" y2="53710"/>
                        <a14:foregroundMark x1="63088" y1="87903" x2="63088" y2="87903"/>
                        <a14:foregroundMark x1="40441" y1="88226" x2="40441" y2="88226"/>
                        <a14:foregroundMark x1="36471" y1="77903" x2="43235" y2="61290"/>
                        <a14:foregroundMark x1="43088" y1="67097" x2="45000" y2="58871"/>
                        <a14:foregroundMark x1="45000" y1="58871" x2="33382" y2="54839"/>
                        <a14:foregroundMark x1="33382" y1="61774" x2="33382" y2="61774"/>
                        <a14:foregroundMark x1="31176" y1="48871" x2="31176" y2="48871"/>
                        <a14:foregroundMark x1="31176" y1="47581" x2="26618" y2="20000"/>
                        <a14:foregroundMark x1="41176" y1="20645" x2="56765" y2="16613"/>
                        <a14:foregroundMark x1="38676" y1="21290" x2="38676" y2="21290"/>
                        <a14:foregroundMark x1="40588" y1="21290" x2="40588" y2="21290"/>
                        <a14:foregroundMark x1="31618" y1="48710" x2="32059" y2="52903"/>
                        <a14:foregroundMark x1="62500" y1="88710" x2="62500" y2="88710"/>
                        <a14:foregroundMark x1="41618" y1="88710" x2="41618" y2="88710"/>
                      </a14:backgroundRemoval>
                    </a14:imgEffect>
                  </a14:imgLayer>
                </a14:imgProps>
              </a:ext>
              <a:ext uri="{28A0092B-C50C-407E-A947-70E740481C1C}">
                <a14:useLocalDpi xmlns:a14="http://schemas.microsoft.com/office/drawing/2010/main" val="0"/>
              </a:ext>
            </a:extLst>
          </a:blip>
          <a:srcRect l="24424" t="13253" r="22992" b="8878"/>
          <a:stretch/>
        </p:blipFill>
        <p:spPr>
          <a:xfrm>
            <a:off x="4768948" y="1786597"/>
            <a:ext cx="3354709" cy="4529508"/>
          </a:xfrm>
          <a:prstGeom prst="rect">
            <a:avLst/>
          </a:prstGeom>
        </p:spPr>
      </p:pic>
      <p:pic>
        <p:nvPicPr>
          <p:cNvPr id="4" name="図 3" descr="花, 挿絵 が含まれている画像&#10;&#10;自動的に生成された説明">
            <a:extLst>
              <a:ext uri="{FF2B5EF4-FFF2-40B4-BE49-F238E27FC236}">
                <a16:creationId xmlns:a16="http://schemas.microsoft.com/office/drawing/2014/main" id="{3826E061-931D-4DDD-A6C0-836DA27B7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61548">
            <a:off x="6143772" y="1950034"/>
            <a:ext cx="2184303" cy="1227578"/>
          </a:xfrm>
          <a:prstGeom prst="rect">
            <a:avLst/>
          </a:prstGeom>
        </p:spPr>
      </p:pic>
      <p:sp>
        <p:nvSpPr>
          <p:cNvPr id="5" name="吹き出し: 角を丸めた四角形 4">
            <a:extLst>
              <a:ext uri="{FF2B5EF4-FFF2-40B4-BE49-F238E27FC236}">
                <a16:creationId xmlns:a16="http://schemas.microsoft.com/office/drawing/2014/main" id="{580A9B68-9E3A-41D7-9339-B71F64B6EB14}"/>
              </a:ext>
            </a:extLst>
          </p:cNvPr>
          <p:cNvSpPr/>
          <p:nvPr/>
        </p:nvSpPr>
        <p:spPr>
          <a:xfrm>
            <a:off x="590842" y="590843"/>
            <a:ext cx="4178105" cy="2110154"/>
          </a:xfrm>
          <a:prstGeom prst="wedgeRoundRectCallout">
            <a:avLst>
              <a:gd name="adj1" fmla="val 49055"/>
              <a:gd name="adj2" fmla="val 685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latin typeface="ＭＳ ゴシック" panose="020B0609070205080204" pitchFamily="49" charset="-128"/>
                <a:ea typeface="ＭＳ ゴシック" panose="020B0609070205080204" pitchFamily="49" charset="-128"/>
              </a:rPr>
              <a:t>不明とかふざけるなクマ</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とっとと解決策を示せクマ</a:t>
            </a:r>
          </a:p>
        </p:txBody>
      </p:sp>
    </p:spTree>
    <p:extLst>
      <p:ext uri="{BB962C8B-B14F-4D97-AF65-F5344CB8AC3E}">
        <p14:creationId xmlns:p14="http://schemas.microsoft.com/office/powerpoint/2010/main" val="264974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1C3FCD2-610C-4AEA-90B0-B7C0DB95F424}"/>
              </a:ext>
            </a:extLst>
          </p:cNvPr>
          <p:cNvSpPr txBox="1"/>
          <p:nvPr/>
        </p:nvSpPr>
        <p:spPr>
          <a:xfrm>
            <a:off x="1" y="-36000"/>
            <a:ext cx="4937760"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生命の理解に向けて</a:t>
            </a:r>
          </a:p>
        </p:txBody>
      </p:sp>
      <p:sp>
        <p:nvSpPr>
          <p:cNvPr id="4" name="テキスト ボックス 3">
            <a:extLst>
              <a:ext uri="{FF2B5EF4-FFF2-40B4-BE49-F238E27FC236}">
                <a16:creationId xmlns:a16="http://schemas.microsoft.com/office/drawing/2014/main" id="{2BB1BFC1-E884-4E72-832F-710A2293A5C1}"/>
              </a:ext>
            </a:extLst>
          </p:cNvPr>
          <p:cNvSpPr txBox="1"/>
          <p:nvPr/>
        </p:nvSpPr>
        <p:spPr>
          <a:xfrm>
            <a:off x="740311" y="1399000"/>
            <a:ext cx="7663376" cy="1515800"/>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地球で得られる生命誕生時の情報は限られる</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105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生命の例は地球型生命のみ</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100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生命の誕生には宇宙由来物質が関与している可能性</a:t>
            </a:r>
          </a:p>
        </p:txBody>
      </p:sp>
      <p:sp>
        <p:nvSpPr>
          <p:cNvPr id="5" name="矢印: 下 4">
            <a:extLst>
              <a:ext uri="{FF2B5EF4-FFF2-40B4-BE49-F238E27FC236}">
                <a16:creationId xmlns:a16="http://schemas.microsoft.com/office/drawing/2014/main" id="{ECC4DF28-B811-4445-AFD4-724FEDA9A7FE}"/>
              </a:ext>
            </a:extLst>
          </p:cNvPr>
          <p:cNvSpPr/>
          <p:nvPr/>
        </p:nvSpPr>
        <p:spPr>
          <a:xfrm>
            <a:off x="4389119" y="3527292"/>
            <a:ext cx="365760" cy="348175"/>
          </a:xfrm>
          <a:prstGeom prst="downArrow">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CC0EC4AF-EFCD-44DA-8735-B0F88CA18272}"/>
              </a:ext>
            </a:extLst>
          </p:cNvPr>
          <p:cNvSpPr/>
          <p:nvPr/>
        </p:nvSpPr>
        <p:spPr>
          <a:xfrm>
            <a:off x="848457" y="4628269"/>
            <a:ext cx="7447085" cy="830731"/>
          </a:xfrm>
          <a:prstGeom prst="roundRect">
            <a:avLst>
              <a:gd name="adj" fmla="val 5379"/>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地球以外の惑星にこれらの答えを求める</a:t>
            </a:r>
          </a:p>
        </p:txBody>
      </p:sp>
    </p:spTree>
    <p:extLst>
      <p:ext uri="{BB962C8B-B14F-4D97-AF65-F5344CB8AC3E}">
        <p14:creationId xmlns:p14="http://schemas.microsoft.com/office/powerpoint/2010/main" val="34295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8B32420-3881-48BA-8768-FAA30A4E410E}"/>
              </a:ext>
            </a:extLst>
          </p:cNvPr>
          <p:cNvSpPr txBox="1"/>
          <p:nvPr/>
        </p:nvSpPr>
        <p:spPr>
          <a:xfrm>
            <a:off x="0" y="-36000"/>
            <a:ext cx="6344529"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地球型生命のいる環境候補</a:t>
            </a:r>
          </a:p>
        </p:txBody>
      </p:sp>
      <p:sp>
        <p:nvSpPr>
          <p:cNvPr id="4" name="正方形/長方形 3">
            <a:extLst>
              <a:ext uri="{FF2B5EF4-FFF2-40B4-BE49-F238E27FC236}">
                <a16:creationId xmlns:a16="http://schemas.microsoft.com/office/drawing/2014/main" id="{7BB063EF-B94F-4DBD-BD8B-17BD2203D6C2}"/>
              </a:ext>
            </a:extLst>
          </p:cNvPr>
          <p:cNvSpPr/>
          <p:nvPr/>
        </p:nvSpPr>
        <p:spPr>
          <a:xfrm>
            <a:off x="2133014" y="2305615"/>
            <a:ext cx="4877972" cy="2246769"/>
          </a:xfrm>
          <a:prstGeom prst="rect">
            <a:avLst/>
          </a:prstGeom>
        </p:spPr>
        <p:txBody>
          <a:bodyPr wrap="square">
            <a:spAutoFit/>
          </a:bodyPr>
          <a:lstStyle/>
          <a:p>
            <a:pPr marL="457200" indent="-457200">
              <a:buFont typeface="Arial" panose="020B0604020202020204" pitchFamily="34" charset="0"/>
              <a:buChar char="•"/>
            </a:pPr>
            <a:r>
              <a:rPr kumimoji="1" lang="ja-JP" altLang="en-US" sz="2800" dirty="0">
                <a:latin typeface="ＭＳ ゴシック" panose="020B0609070205080204" pitchFamily="49" charset="-128"/>
                <a:ea typeface="ＭＳ ゴシック" panose="020B0609070205080204" pitchFamily="49" charset="-128"/>
              </a:rPr>
              <a:t>液相の水が存在する</a:t>
            </a:r>
            <a:endParaRPr kumimoji="1" lang="en-US" altLang="ja-JP" sz="2800" dirty="0">
              <a:latin typeface="ＭＳ ゴシック" panose="020B0609070205080204" pitchFamily="49" charset="-128"/>
              <a:ea typeface="ＭＳ ゴシック" panose="020B0609070205080204" pitchFamily="49" charset="-128"/>
            </a:endParaRPr>
          </a:p>
          <a:p>
            <a:endParaRPr kumimoji="1" lang="en-US" altLang="ja-JP" sz="280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kumimoji="1" lang="ja-JP" altLang="en-US" sz="2800" dirty="0">
                <a:latin typeface="ＭＳ ゴシック" panose="020B0609070205080204" pitchFamily="49" charset="-128"/>
                <a:ea typeface="ＭＳ ゴシック" panose="020B0609070205080204" pitchFamily="49" charset="-128"/>
              </a:rPr>
              <a:t>地球型生命の材料がある</a:t>
            </a:r>
            <a:endParaRPr kumimoji="1" lang="en-US" altLang="ja-JP" sz="280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endParaRPr kumimoji="1" lang="en-US" altLang="ja-JP" sz="2800" dirty="0">
              <a:latin typeface="ＭＳ ゴシック" panose="020B0609070205080204" pitchFamily="49" charset="-128"/>
              <a:ea typeface="ＭＳ ゴシック" panose="020B0609070205080204" pitchFamily="49" charset="-128"/>
            </a:endParaRPr>
          </a:p>
          <a:p>
            <a:pPr marL="342900" indent="-342900">
              <a:buFont typeface="Arial" panose="020B0604020202020204" pitchFamily="34" charset="0"/>
              <a:buChar char="•"/>
            </a:pPr>
            <a:r>
              <a:rPr kumimoji="1" lang="ja-JP" altLang="en-US" sz="2800" dirty="0">
                <a:latin typeface="ＭＳ ゴシック" panose="020B0609070205080204" pitchFamily="49" charset="-128"/>
                <a:ea typeface="ＭＳ ゴシック" panose="020B0609070205080204" pitchFamily="49" charset="-128"/>
              </a:rPr>
              <a:t>エネルギーが存在する</a:t>
            </a:r>
          </a:p>
        </p:txBody>
      </p:sp>
    </p:spTree>
    <p:extLst>
      <p:ext uri="{BB962C8B-B14F-4D97-AF65-F5344CB8AC3E}">
        <p14:creationId xmlns:p14="http://schemas.microsoft.com/office/powerpoint/2010/main" val="6141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 座る が含まれている画像&#10;&#10;自動的に生成された説明">
            <a:extLst>
              <a:ext uri="{FF2B5EF4-FFF2-40B4-BE49-F238E27FC236}">
                <a16:creationId xmlns:a16="http://schemas.microsoft.com/office/drawing/2014/main" id="{A8904C2C-9CB5-4723-BDA9-17399EDFFF55}"/>
              </a:ext>
            </a:extLst>
          </p:cNvPr>
          <p:cNvPicPr>
            <a:picLocks noChangeAspect="1"/>
          </p:cNvPicPr>
          <p:nvPr/>
        </p:nvPicPr>
        <p:blipFill rotWithShape="1">
          <a:blip r:embed="rId2">
            <a:extLst>
              <a:ext uri="{28A0092B-C50C-407E-A947-70E740481C1C}">
                <a14:useLocalDpi xmlns:a14="http://schemas.microsoft.com/office/drawing/2010/main" val="0"/>
              </a:ext>
            </a:extLst>
          </a:blip>
          <a:srcRect l="78557" t="79667" r="9132" b="8617"/>
          <a:stretch/>
        </p:blipFill>
        <p:spPr>
          <a:xfrm rot="16200000">
            <a:off x="5666475" y="3356037"/>
            <a:ext cx="2626065" cy="3531327"/>
          </a:xfrm>
          <a:prstGeom prst="rect">
            <a:avLst/>
          </a:prstGeom>
        </p:spPr>
      </p:pic>
      <p:pic>
        <p:nvPicPr>
          <p:cNvPr id="4" name="グラフィックス 3">
            <a:extLst>
              <a:ext uri="{FF2B5EF4-FFF2-40B4-BE49-F238E27FC236}">
                <a16:creationId xmlns:a16="http://schemas.microsoft.com/office/drawing/2014/main" id="{66CC25B5-C8BD-442D-A7E4-42C5BD8BD0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391" y="3314360"/>
            <a:ext cx="4208877" cy="3812671"/>
          </a:xfrm>
          <a:prstGeom prst="rect">
            <a:avLst/>
          </a:prstGeom>
        </p:spPr>
      </p:pic>
      <p:sp>
        <p:nvSpPr>
          <p:cNvPr id="5" name="正方形/長方形 4">
            <a:extLst>
              <a:ext uri="{FF2B5EF4-FFF2-40B4-BE49-F238E27FC236}">
                <a16:creationId xmlns:a16="http://schemas.microsoft.com/office/drawing/2014/main" id="{FD64F9D5-9BB6-4DA8-B728-6C970E97B39F}"/>
              </a:ext>
            </a:extLst>
          </p:cNvPr>
          <p:cNvSpPr/>
          <p:nvPr/>
        </p:nvSpPr>
        <p:spPr>
          <a:xfrm>
            <a:off x="0" y="3272156"/>
            <a:ext cx="5359791" cy="353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BFF9213-8296-4D5F-B6F4-1B02753A0EF5}"/>
              </a:ext>
            </a:extLst>
          </p:cNvPr>
          <p:cNvSpPr txBox="1"/>
          <p:nvPr/>
        </p:nvSpPr>
        <p:spPr>
          <a:xfrm>
            <a:off x="0" y="-36000"/>
            <a:ext cx="5809957"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地球型生命にとっての水</a:t>
            </a:r>
          </a:p>
        </p:txBody>
      </p:sp>
      <p:sp>
        <p:nvSpPr>
          <p:cNvPr id="6" name="正方形/長方形 5">
            <a:extLst>
              <a:ext uri="{FF2B5EF4-FFF2-40B4-BE49-F238E27FC236}">
                <a16:creationId xmlns:a16="http://schemas.microsoft.com/office/drawing/2014/main" id="{E7A89C32-DC65-4533-BF00-E35EDA21CE0A}"/>
              </a:ext>
            </a:extLst>
          </p:cNvPr>
          <p:cNvSpPr/>
          <p:nvPr/>
        </p:nvSpPr>
        <p:spPr>
          <a:xfrm>
            <a:off x="-818270" y="6773088"/>
            <a:ext cx="5809957" cy="353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B37FE8CD-B41B-4A1E-905C-49A47936EC2A}"/>
                  </a:ext>
                </a:extLst>
              </p:cNvPr>
              <p:cNvSpPr txBox="1"/>
              <p:nvPr/>
            </p:nvSpPr>
            <p:spPr>
              <a:xfrm>
                <a:off x="243634" y="3164434"/>
                <a:ext cx="4258025" cy="461665"/>
              </a:xfrm>
              <a:prstGeom prst="rect">
                <a:avLst/>
              </a:prstGeom>
              <a:noFill/>
            </p:spPr>
            <p:txBody>
              <a:bodyPr wrap="none" rtlCol="0">
                <a:spAutoFit/>
              </a:bodyPr>
              <a:lstStyle/>
              <a:p>
                <a:pPr algn="ctr"/>
                <a14:m>
                  <m:oMath xmlns:m="http://schemas.openxmlformats.org/officeDocument/2006/math">
                    <m:sSup>
                      <m:sSupPr>
                        <m:ctrlPr>
                          <a:rPr kumimoji="1" lang="en-US" altLang="ja-JP" sz="240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OH</m:t>
                        </m:r>
                      </m:e>
                      <m:sup>
                        <m:r>
                          <a:rPr kumimoji="1" lang="en-US" altLang="ja-JP" sz="2400" b="0" i="0" smtClean="0">
                            <a:latin typeface="Cambria Math" panose="02040503050406030204" pitchFamily="18" charset="0"/>
                          </a:rPr>
                          <m:t>−</m:t>
                        </m:r>
                      </m:sup>
                    </m:sSup>
                  </m:oMath>
                </a14:m>
                <a:r>
                  <a:rPr kumimoji="1" lang="ja-JP" altLang="en-US" sz="2400" dirty="0">
                    <a:latin typeface="ＭＳ ゴシック" panose="020B0609070205080204" pitchFamily="49" charset="-128"/>
                    <a:ea typeface="ＭＳ ゴシック" panose="020B0609070205080204" pitchFamily="49" charset="-128"/>
                  </a:rPr>
                  <a:t>や</a:t>
                </a:r>
                <a14:m>
                  <m:oMath xmlns:m="http://schemas.openxmlformats.org/officeDocument/2006/math">
                    <m:sSup>
                      <m:sSupPr>
                        <m:ctrlPr>
                          <a:rPr kumimoji="1" lang="en-US" altLang="ja-JP" sz="240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H</m:t>
                        </m:r>
                      </m:e>
                      <m:sup>
                        <m:r>
                          <a:rPr kumimoji="1" lang="en-US" altLang="ja-JP" sz="2400" b="0" i="0" smtClean="0">
                            <a:latin typeface="Cambria Math" panose="02040503050406030204" pitchFamily="18" charset="0"/>
                          </a:rPr>
                          <m:t>+</m:t>
                        </m:r>
                      </m:sup>
                    </m:sSup>
                  </m:oMath>
                </a14:m>
                <a:r>
                  <a:rPr kumimoji="1" lang="ja-JP" altLang="en-US" sz="2400" dirty="0">
                    <a:latin typeface="ＭＳ ゴシック" panose="020B0609070205080204" pitchFamily="49" charset="-128"/>
                    <a:ea typeface="ＭＳ ゴシック" panose="020B0609070205080204" pitchFamily="49" charset="-128"/>
                  </a:rPr>
                  <a:t>が多くの反応に関係</a:t>
                </a:r>
                <a:endParaRPr kumimoji="1" lang="ja-JP" altLang="en-US" dirty="0">
                  <a:latin typeface="ＭＳ ゴシック" panose="020B0609070205080204" pitchFamily="49" charset="-128"/>
                  <a:ea typeface="ＭＳ ゴシック" panose="020B0609070205080204" pitchFamily="49" charset="-128"/>
                </a:endParaRPr>
              </a:p>
            </p:txBody>
          </p:sp>
        </mc:Choice>
        <mc:Fallback xmlns="">
          <p:sp>
            <p:nvSpPr>
              <p:cNvPr id="7" name="テキスト ボックス 6">
                <a:extLst>
                  <a:ext uri="{FF2B5EF4-FFF2-40B4-BE49-F238E27FC236}">
                    <a16:creationId xmlns:a16="http://schemas.microsoft.com/office/drawing/2014/main" id="{B37FE8CD-B41B-4A1E-905C-49A47936EC2A}"/>
                  </a:ext>
                </a:extLst>
              </p:cNvPr>
              <p:cNvSpPr txBox="1">
                <a:spLocks noRot="1" noChangeAspect="1" noMove="1" noResize="1" noEditPoints="1" noAdjustHandles="1" noChangeArrowheads="1" noChangeShapeType="1" noTextEdit="1"/>
              </p:cNvSpPr>
              <p:nvPr/>
            </p:nvSpPr>
            <p:spPr>
              <a:xfrm>
                <a:off x="243634" y="3164434"/>
                <a:ext cx="4258025" cy="461665"/>
              </a:xfrm>
              <a:prstGeom prst="rect">
                <a:avLst/>
              </a:prstGeom>
              <a:blipFill>
                <a:blip r:embed="rId5"/>
                <a:stretch>
                  <a:fillRect t="-14474" r="-1719" b="-25000"/>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208BDD0C-93AE-4B93-805B-C5D1B8710EC0}"/>
              </a:ext>
            </a:extLst>
          </p:cNvPr>
          <p:cNvSpPr txBox="1"/>
          <p:nvPr/>
        </p:nvSpPr>
        <p:spPr>
          <a:xfrm>
            <a:off x="1706876" y="1607710"/>
            <a:ext cx="2447778"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疎水性相互作用</a:t>
            </a:r>
          </a:p>
        </p:txBody>
      </p:sp>
      <p:sp>
        <p:nvSpPr>
          <p:cNvPr id="9" name="正方形/長方形 8">
            <a:extLst>
              <a:ext uri="{FF2B5EF4-FFF2-40B4-BE49-F238E27FC236}">
                <a16:creationId xmlns:a16="http://schemas.microsoft.com/office/drawing/2014/main" id="{43E6AD59-B403-45C2-BEFA-6E8AC3298E9A}"/>
              </a:ext>
            </a:extLst>
          </p:cNvPr>
          <p:cNvSpPr/>
          <p:nvPr/>
        </p:nvSpPr>
        <p:spPr>
          <a:xfrm>
            <a:off x="5598937" y="3158998"/>
            <a:ext cx="2339102" cy="461665"/>
          </a:xfrm>
          <a:prstGeom prst="rect">
            <a:avLst/>
          </a:prstGeom>
        </p:spPr>
        <p:txBody>
          <a:bodyPr wrap="none">
            <a:spAutoFit/>
          </a:bodyPr>
          <a:lstStyle/>
          <a:p>
            <a:r>
              <a:rPr lang="ja-JP" altLang="en-US" sz="2400" dirty="0">
                <a:latin typeface="ＭＳ ゴシック" panose="020B0609070205080204" pitchFamily="49" charset="-128"/>
                <a:ea typeface="ＭＳ ゴシック" panose="020B0609070205080204" pitchFamily="49" charset="-128"/>
              </a:rPr>
              <a:t>特殊な密度変化</a:t>
            </a:r>
          </a:p>
        </p:txBody>
      </p:sp>
      <p:pic>
        <p:nvPicPr>
          <p:cNvPr id="10" name="図 9">
            <a:extLst>
              <a:ext uri="{FF2B5EF4-FFF2-40B4-BE49-F238E27FC236}">
                <a16:creationId xmlns:a16="http://schemas.microsoft.com/office/drawing/2014/main" id="{72258829-C428-4C77-B955-74FD9163957F}"/>
              </a:ext>
            </a:extLst>
          </p:cNvPr>
          <p:cNvPicPr>
            <a:picLocks noChangeAspect="1"/>
          </p:cNvPicPr>
          <p:nvPr/>
        </p:nvPicPr>
        <p:blipFill rotWithShape="1">
          <a:blip r:embed="rId6">
            <a:extLst>
              <a:ext uri="{28A0092B-C50C-407E-A947-70E740481C1C}">
                <a14:useLocalDpi xmlns:a14="http://schemas.microsoft.com/office/drawing/2010/main" val="0"/>
              </a:ext>
            </a:extLst>
          </a:blip>
          <a:srcRect l="75267" t="58169" r="9509" b="30973"/>
          <a:stretch/>
        </p:blipFill>
        <p:spPr>
          <a:xfrm rot="16200000">
            <a:off x="4403816" y="697347"/>
            <a:ext cx="2264902" cy="2282390"/>
          </a:xfrm>
          <a:prstGeom prst="rect">
            <a:avLst/>
          </a:prstGeom>
        </p:spPr>
      </p:pic>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82C630FF-EF24-4F7C-B13D-633108145AA9}"/>
                  </a:ext>
                </a:extLst>
              </p:cNvPr>
              <p:cNvSpPr txBox="1"/>
              <p:nvPr/>
            </p:nvSpPr>
            <p:spPr>
              <a:xfrm>
                <a:off x="5942190" y="3845435"/>
                <a:ext cx="253980" cy="276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𝑇</m:t>
                          </m:r>
                        </m:e>
                        <m:sub>
                          <m:r>
                            <a:rPr kumimoji="1" lang="en-US" altLang="ja-JP" b="0" i="1" smtClean="0">
                              <a:latin typeface="Cambria Math" panose="02040503050406030204" pitchFamily="18" charset="0"/>
                            </a:rPr>
                            <m:t>𝑠</m:t>
                          </m:r>
                        </m:sub>
                      </m:sSub>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82C630FF-EF24-4F7C-B13D-633108145AA9}"/>
                  </a:ext>
                </a:extLst>
              </p:cNvPr>
              <p:cNvSpPr txBox="1">
                <a:spLocks noRot="1" noChangeAspect="1" noMove="1" noResize="1" noEditPoints="1" noAdjustHandles="1" noChangeArrowheads="1" noChangeShapeType="1" noTextEdit="1"/>
              </p:cNvSpPr>
              <p:nvPr/>
            </p:nvSpPr>
            <p:spPr>
              <a:xfrm>
                <a:off x="5942190" y="3845435"/>
                <a:ext cx="253980" cy="276999"/>
              </a:xfrm>
              <a:prstGeom prst="rect">
                <a:avLst/>
              </a:prstGeom>
              <a:blipFill>
                <a:blip r:embed="rId7"/>
                <a:stretch>
                  <a:fillRect l="-20930" r="-2326" b="-8511"/>
                </a:stretch>
              </a:blipFill>
              <a:ln>
                <a:solidFill>
                  <a:schemeClr val="bg1"/>
                </a:solidFill>
              </a:ln>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C0F3D8C5-7649-4D9F-9D0A-E5D9979C5264}"/>
              </a:ext>
            </a:extLst>
          </p:cNvPr>
          <p:cNvSpPr txBox="1"/>
          <p:nvPr/>
        </p:nvSpPr>
        <p:spPr>
          <a:xfrm>
            <a:off x="6752291" y="3753102"/>
            <a:ext cx="633046"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273</a:t>
            </a:r>
            <a:endParaRPr kumimoji="1" lang="ja-JP" altLang="en-US" dirty="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069091D8-B08C-4C76-8F30-15045A51BF4D}"/>
              </a:ext>
            </a:extLst>
          </p:cNvPr>
          <p:cNvSpPr txBox="1"/>
          <p:nvPr/>
        </p:nvSpPr>
        <p:spPr>
          <a:xfrm>
            <a:off x="7313704" y="3753102"/>
            <a:ext cx="113968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温度</a:t>
            </a:r>
            <a:r>
              <a:rPr kumimoji="1" lang="en-US" altLang="ja-JP" dirty="0">
                <a:latin typeface="Times New Roman" panose="02020603050405020304" pitchFamily="18" charset="0"/>
                <a:cs typeface="Times New Roman" panose="02020603050405020304" pitchFamily="18" charset="0"/>
              </a:rPr>
              <a:t>(K)</a:t>
            </a:r>
            <a:endParaRPr kumimoji="1" lang="ja-JP" altLang="en-US"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2DC9AA44-D501-4D72-89B0-B1742029253C}"/>
              </a:ext>
            </a:extLst>
          </p:cNvPr>
          <p:cNvSpPr txBox="1"/>
          <p:nvPr/>
        </p:nvSpPr>
        <p:spPr>
          <a:xfrm>
            <a:off x="7773516" y="4217399"/>
            <a:ext cx="113968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~1000 m</a:t>
            </a:r>
            <a:endParaRPr kumimoji="1" lang="ja-JP" altLang="en-US" dirty="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80F17970-40FA-4A9D-B9BA-AC767715E71B}"/>
              </a:ext>
            </a:extLst>
          </p:cNvPr>
          <p:cNvSpPr txBox="1"/>
          <p:nvPr/>
        </p:nvSpPr>
        <p:spPr>
          <a:xfrm rot="16200000">
            <a:off x="5240114" y="4959264"/>
            <a:ext cx="113968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rPr>
              <a:t>水深</a:t>
            </a:r>
            <a:r>
              <a:rPr kumimoji="1" lang="en-US" altLang="ja-JP" dirty="0">
                <a:latin typeface="Times New Roman" panose="02020603050405020304" pitchFamily="18" charset="0"/>
                <a:cs typeface="Times New Roman" panose="02020603050405020304" pitchFamily="18" charset="0"/>
              </a:rPr>
              <a:t>(km)</a:t>
            </a:r>
            <a:endParaRPr kumimoji="1" lang="ja-JP"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AD70D332-98FE-4C9A-96B1-EB6FD0B1D15B}"/>
                  </a:ext>
                </a:extLst>
              </p:cNvPr>
              <p:cNvSpPr txBox="1"/>
              <p:nvPr/>
            </p:nvSpPr>
            <p:spPr>
              <a:xfrm>
                <a:off x="5418743" y="6179494"/>
                <a:ext cx="2770662"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latin typeface="ＭＳ ゴシック" panose="020B0609070205080204" pitchFamily="49" charset="-128"/>
                    <a:ea typeface="ＭＳ ゴシック" panose="020B0609070205080204" pitchFamily="49" charset="-128"/>
                    <a:cs typeface="Times New Roman" panose="02020603050405020304" pitchFamily="18" charset="0"/>
                  </a:rPr>
                  <a:t>地殻熱流量 </a:t>
                </a:r>
                <a:r>
                  <a:rPr kumimoji="1" lang="en-US" altLang="ja-JP" dirty="0">
                    <a:latin typeface="Times New Roman" panose="02020603050405020304" pitchFamily="18" charset="0"/>
                    <a:ea typeface="ＭＳ ゴシック" panose="020B0609070205080204" pitchFamily="49" charset="-128"/>
                    <a:cs typeface="Times New Roman" panose="02020603050405020304" pitchFamily="18" charset="0"/>
                  </a:rPr>
                  <a:t>~100 </a:t>
                </a:r>
                <a:r>
                  <a:rPr kumimoji="1" lang="en-US" altLang="ja-JP" dirty="0" err="1">
                    <a:latin typeface="Times New Roman" panose="02020603050405020304" pitchFamily="18" charset="0"/>
                    <a:ea typeface="ＭＳ ゴシック" panose="020B0609070205080204" pitchFamily="49" charset="-128"/>
                    <a:cs typeface="Times New Roman" panose="02020603050405020304" pitchFamily="18" charset="0"/>
                  </a:rPr>
                  <a:t>mW</a:t>
                </a:r>
                <a:r>
                  <a:rPr kumimoji="1" lang="en-US" altLang="ja-JP" dirty="0">
                    <a:latin typeface="Times New Roman" panose="02020603050405020304" pitchFamily="18" charset="0"/>
                    <a:ea typeface="ＭＳ ゴシック" panose="020B0609070205080204" pitchFamily="49" charset="-128"/>
                    <a:cs typeface="Times New Roman" panose="02020603050405020304" pitchFamily="18" charset="0"/>
                  </a:rPr>
                  <a:t>/</a:t>
                </a:r>
                <a14:m>
                  <m:oMath xmlns:m="http://schemas.openxmlformats.org/officeDocument/2006/math">
                    <m:sSup>
                      <m:sSupPr>
                        <m:ctrlPr>
                          <a:rPr kumimoji="1" lang="en-US" altLang="ja-JP" i="1" smtClean="0">
                            <a:latin typeface="Cambria Math" panose="02040503050406030204" pitchFamily="18" charset="0"/>
                            <a:ea typeface="ＭＳ ゴシック" panose="020B0609070205080204" pitchFamily="49" charset="-128"/>
                            <a:cs typeface="Times New Roman" panose="02020603050405020304" pitchFamily="18" charset="0"/>
                          </a:rPr>
                        </m:ctrlPr>
                      </m:sSupPr>
                      <m:e>
                        <m:r>
                          <m:rPr>
                            <m:sty m:val="p"/>
                          </m:rPr>
                          <a:rPr kumimoji="1" lang="en-US" altLang="ja-JP" b="0" i="0" smtClean="0">
                            <a:latin typeface="Cambria Math" panose="02040503050406030204" pitchFamily="18" charset="0"/>
                            <a:ea typeface="ＭＳ ゴシック" panose="020B0609070205080204" pitchFamily="49" charset="-128"/>
                            <a:cs typeface="Times New Roman" panose="02020603050405020304" pitchFamily="18" charset="0"/>
                          </a:rPr>
                          <m:t>m</m:t>
                        </m:r>
                      </m:e>
                      <m:sup>
                        <m:r>
                          <a:rPr kumimoji="1" lang="en-US" altLang="ja-JP" b="0" i="0" smtClean="0">
                            <a:latin typeface="Cambria Math" panose="02040503050406030204" pitchFamily="18" charset="0"/>
                            <a:ea typeface="ＭＳ ゴシック" panose="020B0609070205080204" pitchFamily="49" charset="-128"/>
                            <a:cs typeface="Times New Roman" panose="02020603050405020304" pitchFamily="18" charset="0"/>
                          </a:rPr>
                          <m:t>2</m:t>
                        </m:r>
                      </m:sup>
                    </m:sSup>
                  </m:oMath>
                </a14:m>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18" name="テキスト ボックス 17">
                <a:extLst>
                  <a:ext uri="{FF2B5EF4-FFF2-40B4-BE49-F238E27FC236}">
                    <a16:creationId xmlns:a16="http://schemas.microsoft.com/office/drawing/2014/main" id="{AD70D332-98FE-4C9A-96B1-EB6FD0B1D15B}"/>
                  </a:ext>
                </a:extLst>
              </p:cNvPr>
              <p:cNvSpPr txBox="1">
                <a:spLocks noRot="1" noChangeAspect="1" noMove="1" noResize="1" noEditPoints="1" noAdjustHandles="1" noChangeArrowheads="1" noChangeShapeType="1" noTextEdit="1"/>
              </p:cNvSpPr>
              <p:nvPr/>
            </p:nvSpPr>
            <p:spPr>
              <a:xfrm>
                <a:off x="5418743" y="6179494"/>
                <a:ext cx="2770662" cy="369332"/>
              </a:xfrm>
              <a:prstGeom prst="rect">
                <a:avLst/>
              </a:prstGeom>
              <a:blipFill>
                <a:blip r:embed="rId8"/>
                <a:stretch>
                  <a:fillRect l="-1754" t="-11290" b="-25806"/>
                </a:stretch>
              </a:blipFill>
              <a:ln>
                <a:solidFill>
                  <a:schemeClr val="bg1"/>
                </a:solidFill>
              </a:ln>
            </p:spPr>
            <p:txBody>
              <a:bodyPr/>
              <a:lstStyle/>
              <a:p>
                <a:r>
                  <a:rPr lang="ja-JP" altLang="en-US">
                    <a:noFill/>
                  </a:rPr>
                  <a:t> </a:t>
                </a:r>
              </a:p>
            </p:txBody>
          </p:sp>
        </mc:Fallback>
      </mc:AlternateContent>
      <p:sp>
        <p:nvSpPr>
          <p:cNvPr id="19" name="テキスト ボックス 18">
            <a:extLst>
              <a:ext uri="{FF2B5EF4-FFF2-40B4-BE49-F238E27FC236}">
                <a16:creationId xmlns:a16="http://schemas.microsoft.com/office/drawing/2014/main" id="{1F8227F9-0DAF-4590-95A3-13B541A627C1}"/>
              </a:ext>
            </a:extLst>
          </p:cNvPr>
          <p:cNvSpPr txBox="1"/>
          <p:nvPr/>
        </p:nvSpPr>
        <p:spPr>
          <a:xfrm>
            <a:off x="0" y="6664045"/>
            <a:ext cx="1384575" cy="246221"/>
          </a:xfrm>
          <a:prstGeom prst="rect">
            <a:avLst/>
          </a:prstGeom>
          <a:noFill/>
        </p:spPr>
        <p:txBody>
          <a:bodyPr wrap="square" rtlCol="0">
            <a:spAutoFit/>
          </a:bodyPr>
          <a:lstStyle/>
          <a:p>
            <a:r>
              <a:rPr kumimoji="1" lang="en-US" altLang="ja-JP" sz="1000" dirty="0"/>
              <a:t>Wikipedia</a:t>
            </a:r>
            <a:endParaRPr kumimoji="1" lang="ja-JP" altLang="en-US" sz="1000" dirty="0"/>
          </a:p>
        </p:txBody>
      </p:sp>
      <p:sp>
        <p:nvSpPr>
          <p:cNvPr id="20" name="テキスト ボックス 19">
            <a:extLst>
              <a:ext uri="{FF2B5EF4-FFF2-40B4-BE49-F238E27FC236}">
                <a16:creationId xmlns:a16="http://schemas.microsoft.com/office/drawing/2014/main" id="{220CA168-260A-441E-A4B8-EB3BDB63B4C0}"/>
              </a:ext>
            </a:extLst>
          </p:cNvPr>
          <p:cNvSpPr txBox="1"/>
          <p:nvPr/>
        </p:nvSpPr>
        <p:spPr>
          <a:xfrm>
            <a:off x="7637294" y="6548826"/>
            <a:ext cx="1659988" cy="369332"/>
          </a:xfrm>
          <a:prstGeom prst="rect">
            <a:avLst/>
          </a:prstGeom>
          <a:noFill/>
        </p:spPr>
        <p:txBody>
          <a:bodyPr wrap="square" rtlCol="0">
            <a:spAutoFit/>
          </a:bodyPr>
          <a:lstStyle/>
          <a:p>
            <a:r>
              <a:rPr kumimoji="1" lang="ja-JP" altLang="en-US" dirty="0"/>
              <a:t>海部ら</a:t>
            </a:r>
            <a:r>
              <a:rPr kumimoji="1" lang="en-US" altLang="ja-JP" dirty="0"/>
              <a:t>, (2015)</a:t>
            </a:r>
            <a:endParaRPr kumimoji="1" lang="ja-JP" altLang="en-US" dirty="0"/>
          </a:p>
        </p:txBody>
      </p:sp>
      <p:sp>
        <p:nvSpPr>
          <p:cNvPr id="21" name="テキスト ボックス 20">
            <a:extLst>
              <a:ext uri="{FF2B5EF4-FFF2-40B4-BE49-F238E27FC236}">
                <a16:creationId xmlns:a16="http://schemas.microsoft.com/office/drawing/2014/main" id="{EDC6F350-FC65-4EFA-BA99-B553DE4A31A3}"/>
              </a:ext>
            </a:extLst>
          </p:cNvPr>
          <p:cNvSpPr txBox="1"/>
          <p:nvPr/>
        </p:nvSpPr>
        <p:spPr>
          <a:xfrm>
            <a:off x="6680688" y="2657226"/>
            <a:ext cx="1659988" cy="369332"/>
          </a:xfrm>
          <a:prstGeom prst="rect">
            <a:avLst/>
          </a:prstGeom>
          <a:noFill/>
        </p:spPr>
        <p:txBody>
          <a:bodyPr wrap="square" rtlCol="0">
            <a:spAutoFit/>
          </a:bodyPr>
          <a:lstStyle/>
          <a:p>
            <a:r>
              <a:rPr kumimoji="1" lang="ja-JP" altLang="en-US" dirty="0"/>
              <a:t>海部ら</a:t>
            </a:r>
            <a:r>
              <a:rPr kumimoji="1" lang="en-US" altLang="ja-JP" dirty="0"/>
              <a:t>, (2015)</a:t>
            </a:r>
            <a:endParaRPr kumimoji="1" lang="ja-JP" altLang="en-US" dirty="0"/>
          </a:p>
        </p:txBody>
      </p:sp>
    </p:spTree>
    <p:extLst>
      <p:ext uri="{BB962C8B-B14F-4D97-AF65-F5344CB8AC3E}">
        <p14:creationId xmlns:p14="http://schemas.microsoft.com/office/powerpoint/2010/main" val="2972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3" grpId="0" animBg="1"/>
      <p:bldP spid="14" grpId="0" animBg="1"/>
      <p:bldP spid="15" grpId="0" animBg="1"/>
      <p:bldP spid="16" grpId="0" animBg="1"/>
      <p:bldP spid="17" grpId="0" animBg="1"/>
      <p:bldP spid="18" grpId="0" animBg="1"/>
      <p:bldP spid="19" grpId="0"/>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937A98F-56B0-4DDE-9547-693609F243BD}"/>
              </a:ext>
            </a:extLst>
          </p:cNvPr>
          <p:cNvSpPr txBox="1"/>
          <p:nvPr/>
        </p:nvSpPr>
        <p:spPr>
          <a:xfrm>
            <a:off x="0" y="-36000"/>
            <a:ext cx="4895557"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液体の水の存在条件</a:t>
            </a:r>
          </a:p>
        </p:txBody>
      </p:sp>
      <p:sp>
        <p:nvSpPr>
          <p:cNvPr id="3" name="四角形: 角を丸くする 2">
            <a:extLst>
              <a:ext uri="{FF2B5EF4-FFF2-40B4-BE49-F238E27FC236}">
                <a16:creationId xmlns:a16="http://schemas.microsoft.com/office/drawing/2014/main" id="{45B0057E-8959-4E29-A42E-44249FA3F722}"/>
              </a:ext>
            </a:extLst>
          </p:cNvPr>
          <p:cNvSpPr/>
          <p:nvPr/>
        </p:nvSpPr>
        <p:spPr>
          <a:xfrm>
            <a:off x="414993" y="794997"/>
            <a:ext cx="8314006" cy="707886"/>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ハビタブル・ゾーン</a:t>
            </a: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ゴルディロックス・ゾーン</a:t>
            </a:r>
            <a:r>
              <a:rPr kumimoji="1" lang="en-US" altLang="ja-JP" sz="2800" dirty="0">
                <a:latin typeface="ＭＳ ゴシック" panose="020B0609070205080204" pitchFamily="49" charset="-128"/>
                <a:ea typeface="ＭＳ ゴシック" panose="020B0609070205080204" pitchFamily="49" charset="-128"/>
              </a:rPr>
              <a:t>)</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77B6D054-92DD-4415-8A99-79EFECF0420B}"/>
              </a:ext>
            </a:extLst>
          </p:cNvPr>
          <p:cNvSpPr txBox="1"/>
          <p:nvPr/>
        </p:nvSpPr>
        <p:spPr>
          <a:xfrm>
            <a:off x="1406765" y="1568448"/>
            <a:ext cx="6330461" cy="830997"/>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中心の恒星から一定の軌道幅で惑星の表面に水が存在できる領域</a:t>
            </a:r>
          </a:p>
        </p:txBody>
      </p:sp>
      <p:pic>
        <p:nvPicPr>
          <p:cNvPr id="8" name="図 7" descr="モニター, コンピュータ, 画面, ブラック が含まれている画像&#10;&#10;自動的に生成された説明">
            <a:extLst>
              <a:ext uri="{FF2B5EF4-FFF2-40B4-BE49-F238E27FC236}">
                <a16:creationId xmlns:a16="http://schemas.microsoft.com/office/drawing/2014/main" id="{21B89076-570A-491F-A705-73A667A74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204" y="2448592"/>
            <a:ext cx="6757587" cy="4128872"/>
          </a:xfrm>
          <a:prstGeom prst="rect">
            <a:avLst/>
          </a:prstGeom>
        </p:spPr>
      </p:pic>
      <p:sp>
        <p:nvSpPr>
          <p:cNvPr id="9" name="テキスト ボックス 8">
            <a:extLst>
              <a:ext uri="{FF2B5EF4-FFF2-40B4-BE49-F238E27FC236}">
                <a16:creationId xmlns:a16="http://schemas.microsoft.com/office/drawing/2014/main" id="{B929484D-4B28-41B8-A078-D895269B5C1F}"/>
              </a:ext>
            </a:extLst>
          </p:cNvPr>
          <p:cNvSpPr txBox="1"/>
          <p:nvPr/>
        </p:nvSpPr>
        <p:spPr>
          <a:xfrm>
            <a:off x="6119442" y="2030113"/>
            <a:ext cx="1645920" cy="369332"/>
          </a:xfrm>
          <a:prstGeom prst="rect">
            <a:avLst/>
          </a:prstGeom>
          <a:noFill/>
        </p:spPr>
        <p:txBody>
          <a:bodyPr wrap="square" rtlCol="0">
            <a:spAutoFit/>
          </a:bodyPr>
          <a:lstStyle/>
          <a:p>
            <a:r>
              <a:rPr kumimoji="1" lang="ja-JP" altLang="en-US" dirty="0"/>
              <a:t>海部ら</a:t>
            </a:r>
            <a:r>
              <a:rPr kumimoji="1" lang="en-US" altLang="ja-JP" dirty="0"/>
              <a:t>, (2015)</a:t>
            </a:r>
            <a:endParaRPr kumimoji="1" lang="ja-JP" altLang="en-US" dirty="0"/>
          </a:p>
        </p:txBody>
      </p:sp>
      <p:sp>
        <p:nvSpPr>
          <p:cNvPr id="10" name="正方形/長方形 9">
            <a:extLst>
              <a:ext uri="{FF2B5EF4-FFF2-40B4-BE49-F238E27FC236}">
                <a16:creationId xmlns:a16="http://schemas.microsoft.com/office/drawing/2014/main" id="{44463386-2EE6-4CF6-9860-F1FAC9D2235A}"/>
              </a:ext>
            </a:extLst>
          </p:cNvPr>
          <p:cNvSpPr/>
          <p:nvPr/>
        </p:nvSpPr>
        <p:spPr>
          <a:xfrm>
            <a:off x="5064365" y="6577464"/>
            <a:ext cx="3080824" cy="215444"/>
          </a:xfrm>
          <a:prstGeom prst="rect">
            <a:avLst/>
          </a:prstGeom>
        </p:spPr>
        <p:txBody>
          <a:bodyPr wrap="square">
            <a:spAutoFit/>
          </a:bodyPr>
          <a:lstStyle/>
          <a:p>
            <a:r>
              <a:rPr lang="en-US" altLang="ja-JP" sz="800" dirty="0"/>
              <a:t>(https://www.e-education.psu.edu/astro801/content/l12_p4.html)</a:t>
            </a:r>
            <a:endParaRPr lang="ja-JP" altLang="en-US" sz="800" dirty="0"/>
          </a:p>
        </p:txBody>
      </p:sp>
    </p:spTree>
    <p:extLst>
      <p:ext uri="{BB962C8B-B14F-4D97-AF65-F5344CB8AC3E}">
        <p14:creationId xmlns:p14="http://schemas.microsoft.com/office/powerpoint/2010/main" val="36259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B4230B-C805-4FC5-92EB-ECB8FA469BEC}"/>
              </a:ext>
            </a:extLst>
          </p:cNvPr>
          <p:cNvSpPr txBox="1"/>
          <p:nvPr/>
        </p:nvSpPr>
        <p:spPr>
          <a:xfrm>
            <a:off x="0" y="-36000"/>
            <a:ext cx="4895557"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水の存在時間</a:t>
            </a:r>
          </a:p>
        </p:txBody>
      </p:sp>
      <p:sp>
        <p:nvSpPr>
          <p:cNvPr id="4" name="テキスト ボックス 3">
            <a:extLst>
              <a:ext uri="{FF2B5EF4-FFF2-40B4-BE49-F238E27FC236}">
                <a16:creationId xmlns:a16="http://schemas.microsoft.com/office/drawing/2014/main" id="{1FE02FC5-972C-4326-92E3-164B4B40B08E}"/>
              </a:ext>
            </a:extLst>
          </p:cNvPr>
          <p:cNvSpPr txBox="1"/>
          <p:nvPr/>
        </p:nvSpPr>
        <p:spPr>
          <a:xfrm>
            <a:off x="570604" y="730447"/>
            <a:ext cx="3775393" cy="523220"/>
          </a:xfrm>
          <a:prstGeom prst="rect">
            <a:avLst/>
          </a:prstGeom>
          <a:noFill/>
        </p:spPr>
        <p:txBody>
          <a:bodyPr wrap="none" rtlCol="0">
            <a:spAutoFit/>
          </a:bodyPr>
          <a:lstStyle/>
          <a:p>
            <a:r>
              <a:rPr kumimoji="1" lang="ja-JP" altLang="en-US" sz="2800" dirty="0">
                <a:latin typeface="ＭＳ ゴシック" panose="020B0609070205080204" pitchFamily="49" charset="-128"/>
                <a:ea typeface="ＭＳ ゴシック" panose="020B0609070205080204" pitchFamily="49" charset="-128"/>
              </a:rPr>
              <a:t>連続的ハビタブル条件</a:t>
            </a:r>
          </a:p>
        </p:txBody>
      </p:sp>
      <p:sp>
        <p:nvSpPr>
          <p:cNvPr id="5" name="テキスト ボックス 4">
            <a:extLst>
              <a:ext uri="{FF2B5EF4-FFF2-40B4-BE49-F238E27FC236}">
                <a16:creationId xmlns:a16="http://schemas.microsoft.com/office/drawing/2014/main" id="{EB5D4CD5-D140-4802-BB83-2260D5CA9BE3}"/>
              </a:ext>
            </a:extLst>
          </p:cNvPr>
          <p:cNvSpPr txBox="1"/>
          <p:nvPr/>
        </p:nvSpPr>
        <p:spPr>
          <a:xfrm>
            <a:off x="1055076" y="1308032"/>
            <a:ext cx="7033847" cy="830997"/>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生命が進化できる程度の長時間ハビタブル条件が維持される条件</a:t>
            </a:r>
          </a:p>
        </p:txBody>
      </p:sp>
      <p:pic>
        <p:nvPicPr>
          <p:cNvPr id="7" name="図 6" descr="座る, 写真, テーブル, 異なる が含まれている画像&#10;&#10;自動的に生成された説明">
            <a:extLst>
              <a:ext uri="{FF2B5EF4-FFF2-40B4-BE49-F238E27FC236}">
                <a16:creationId xmlns:a16="http://schemas.microsoft.com/office/drawing/2014/main" id="{A0AD35E3-9AF9-4E53-841E-CA96C8B146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2200" b="84400" l="7000" r="42600">
                        <a14:foregroundMark x1="24200" y1="14400" x2="24200" y2="14400"/>
                        <a14:foregroundMark x1="25000" y1="17800" x2="25000" y2="17800"/>
                        <a14:foregroundMark x1="8900" y1="38400" x2="8900" y2="38400"/>
                        <a14:foregroundMark x1="7000" y1="53000" x2="7000" y2="53000"/>
                        <a14:foregroundMark x1="24300" y1="84400" x2="24300" y2="84400"/>
                        <a14:foregroundMark x1="42600" y1="54800" x2="42600" y2="54800"/>
                        <a14:foregroundMark x1="24000" y1="12200" x2="24000" y2="12200"/>
                        <a14:foregroundMark x1="7500" y1="59800" x2="7500" y2="59800"/>
                        <a14:foregroundMark x1="8400" y1="34800" x2="8400" y2="34800"/>
                        <a14:foregroundMark x1="7800" y1="35600" x2="7800" y2="35600"/>
                        <a14:foregroundMark x1="9100" y1="30200" x2="9100" y2="30200"/>
                        <a14:backgroundMark x1="19900" y1="12800" x2="19900" y2="12800"/>
                        <a14:backgroundMark x1="12900" y1="19800" x2="12900" y2="19800"/>
                      </a14:backgroundRemoval>
                    </a14:imgEffect>
                  </a14:imgLayer>
                </a14:imgProps>
              </a:ext>
              <a:ext uri="{28A0092B-C50C-407E-A947-70E740481C1C}">
                <a14:useLocalDpi xmlns:a14="http://schemas.microsoft.com/office/drawing/2010/main" val="0"/>
              </a:ext>
            </a:extLst>
          </a:blip>
          <a:srcRect l="4952" t="8389" r="55385" b="10341"/>
          <a:stretch/>
        </p:blipFill>
        <p:spPr>
          <a:xfrm>
            <a:off x="423865" y="2826776"/>
            <a:ext cx="3775393" cy="3867849"/>
          </a:xfrm>
          <a:prstGeom prst="rect">
            <a:avLst/>
          </a:prstGeom>
        </p:spPr>
      </p:pic>
      <p:sp>
        <p:nvSpPr>
          <p:cNvPr id="8" name="正方形/長方形 7">
            <a:extLst>
              <a:ext uri="{FF2B5EF4-FFF2-40B4-BE49-F238E27FC236}">
                <a16:creationId xmlns:a16="http://schemas.microsoft.com/office/drawing/2014/main" id="{50F2DA99-D7CF-4529-A5C4-A2E66B70917D}"/>
              </a:ext>
            </a:extLst>
          </p:cNvPr>
          <p:cNvSpPr/>
          <p:nvPr/>
        </p:nvSpPr>
        <p:spPr>
          <a:xfrm>
            <a:off x="1814620" y="6575045"/>
            <a:ext cx="2384640" cy="215444"/>
          </a:xfrm>
          <a:prstGeom prst="rect">
            <a:avLst/>
          </a:prstGeom>
        </p:spPr>
        <p:txBody>
          <a:bodyPr wrap="square">
            <a:spAutoFit/>
          </a:bodyPr>
          <a:lstStyle/>
          <a:p>
            <a:r>
              <a:rPr lang="en-US" altLang="ja-JP" sz="800" dirty="0"/>
              <a:t>(https://www.astroarts.co.jp/article/hl/a/235_mars)</a:t>
            </a:r>
            <a:endParaRPr lang="ja-JP" altLang="en-US" sz="800" dirty="0"/>
          </a:p>
        </p:txBody>
      </p:sp>
      <mc:AlternateContent xmlns:mc="http://schemas.openxmlformats.org/markup-compatibility/2006" xmlns:a14="http://schemas.microsoft.com/office/drawing/2010/main">
        <mc:Choice Requires="a14">
          <p:sp>
            <p:nvSpPr>
              <p:cNvPr id="10" name="正方形/長方形 9">
                <a:extLst>
                  <a:ext uri="{FF2B5EF4-FFF2-40B4-BE49-F238E27FC236}">
                    <a16:creationId xmlns:a16="http://schemas.microsoft.com/office/drawing/2014/main" id="{D8D1324C-273E-47EC-8421-B30906B44F47}"/>
                  </a:ext>
                </a:extLst>
              </p:cNvPr>
              <p:cNvSpPr/>
              <p:nvPr/>
            </p:nvSpPr>
            <p:spPr>
              <a:xfrm>
                <a:off x="1480277" y="2484691"/>
                <a:ext cx="1662570" cy="461665"/>
              </a:xfrm>
              <a:prstGeom prst="rect">
                <a:avLst/>
              </a:prstGeom>
            </p:spPr>
            <p:txBody>
              <a:bodyPr wrap="none">
                <a:spAutoFit/>
              </a:bodyPr>
              <a:lstStyle/>
              <a:p>
                <a:pPr algn="ctr"/>
                <a14:m>
                  <m:oMath xmlns:m="http://schemas.openxmlformats.org/officeDocument/2006/math">
                    <m:sSub>
                      <m:sSubPr>
                        <m:ctrlPr>
                          <a:rPr kumimoji="1" lang="en-US" altLang="ja-JP" sz="2400" i="1">
                            <a:latin typeface="Cambria Math" panose="02040503050406030204" pitchFamily="18" charset="0"/>
                          </a:rPr>
                        </m:ctrlPr>
                      </m:sSubPr>
                      <m:e>
                        <m:r>
                          <m:rPr>
                            <m:sty m:val="p"/>
                          </m:rPr>
                          <a:rPr kumimoji="1" lang="en-US" altLang="ja-JP" sz="2400">
                            <a:latin typeface="Cambria Math" panose="02040503050406030204" pitchFamily="18" charset="0"/>
                          </a:rPr>
                          <m:t>H</m:t>
                        </m:r>
                      </m:e>
                      <m:sub>
                        <m:r>
                          <a:rPr kumimoji="1" lang="en-US" altLang="ja-JP" sz="2400">
                            <a:latin typeface="Cambria Math" panose="02040503050406030204" pitchFamily="18" charset="0"/>
                          </a:rPr>
                          <m:t>2</m:t>
                        </m:r>
                      </m:sub>
                    </m:sSub>
                    <m:r>
                      <m:rPr>
                        <m:sty m:val="p"/>
                      </m:rPr>
                      <a:rPr kumimoji="1" lang="en-US" altLang="ja-JP" sz="2400">
                        <a:latin typeface="Cambria Math" panose="02040503050406030204" pitchFamily="18" charset="0"/>
                      </a:rPr>
                      <m:t>O</m:t>
                    </m:r>
                    <m:r>
                      <a:rPr kumimoji="1" lang="ja-JP" altLang="en-US" sz="2400">
                        <a:latin typeface="Cambria Math" panose="02040503050406030204" pitchFamily="18" charset="0"/>
                      </a:rPr>
                      <m:t>の</m:t>
                    </m:r>
                  </m:oMath>
                </a14:m>
                <a:r>
                  <a:rPr kumimoji="1" lang="ja-JP" altLang="en-US" sz="2400" dirty="0">
                    <a:latin typeface="ＭＳ ゴシック" panose="020B0609070205080204" pitchFamily="49" charset="-128"/>
                    <a:ea typeface="ＭＳ ゴシック" panose="020B0609070205080204" pitchFamily="49" charset="-128"/>
                  </a:rPr>
                  <a:t>散逸</a:t>
                </a:r>
                <a:endParaRPr kumimoji="1" lang="ja-JP" altLang="en-US" dirty="0">
                  <a:latin typeface="ＭＳ ゴシック" panose="020B0609070205080204" pitchFamily="49" charset="-128"/>
                  <a:ea typeface="ＭＳ ゴシック" panose="020B0609070205080204" pitchFamily="49" charset="-128"/>
                </a:endParaRPr>
              </a:p>
            </p:txBody>
          </p:sp>
        </mc:Choice>
        <mc:Fallback xmlns="">
          <p:sp>
            <p:nvSpPr>
              <p:cNvPr id="10" name="正方形/長方形 9">
                <a:extLst>
                  <a:ext uri="{FF2B5EF4-FFF2-40B4-BE49-F238E27FC236}">
                    <a16:creationId xmlns:a16="http://schemas.microsoft.com/office/drawing/2014/main" id="{D8D1324C-273E-47EC-8421-B30906B44F47}"/>
                  </a:ext>
                </a:extLst>
              </p:cNvPr>
              <p:cNvSpPr>
                <a:spLocks noRot="1" noChangeAspect="1" noMove="1" noResize="1" noEditPoints="1" noAdjustHandles="1" noChangeArrowheads="1" noChangeShapeType="1" noTextEdit="1"/>
              </p:cNvSpPr>
              <p:nvPr/>
            </p:nvSpPr>
            <p:spPr>
              <a:xfrm>
                <a:off x="1480277" y="2484691"/>
                <a:ext cx="1662570" cy="461665"/>
              </a:xfrm>
              <a:prstGeom prst="rect">
                <a:avLst/>
              </a:prstGeom>
              <a:blipFill>
                <a:blip r:embed="rId4"/>
                <a:stretch>
                  <a:fillRect l="-733" t="-14667" r="-4762" b="-26667"/>
                </a:stretch>
              </a:blipFill>
            </p:spPr>
            <p:txBody>
              <a:bodyPr/>
              <a:lstStyle/>
              <a:p>
                <a:r>
                  <a:rPr lang="ja-JP" altLang="en-US">
                    <a:noFill/>
                  </a:rPr>
                  <a:t> </a:t>
                </a:r>
              </a:p>
            </p:txBody>
          </p:sp>
        </mc:Fallback>
      </mc:AlternateContent>
      <p:pic>
        <p:nvPicPr>
          <p:cNvPr id="6" name="図 5" descr="テキスト が含まれている画像&#10;&#10;自動的に生成された説明">
            <a:extLst>
              <a:ext uri="{FF2B5EF4-FFF2-40B4-BE49-F238E27FC236}">
                <a16:creationId xmlns:a16="http://schemas.microsoft.com/office/drawing/2014/main" id="{31D6E925-4322-417F-8B85-03D3F2415CA3}"/>
              </a:ext>
            </a:extLst>
          </p:cNvPr>
          <p:cNvPicPr>
            <a:picLocks noChangeAspect="1"/>
          </p:cNvPicPr>
          <p:nvPr/>
        </p:nvPicPr>
        <p:blipFill rotWithShape="1">
          <a:blip r:embed="rId5">
            <a:extLst>
              <a:ext uri="{28A0092B-C50C-407E-A947-70E740481C1C}">
                <a14:useLocalDpi xmlns:a14="http://schemas.microsoft.com/office/drawing/2010/main" val="0"/>
              </a:ext>
            </a:extLst>
          </a:blip>
          <a:srcRect l="58062" t="28867" r="7683" b="47693"/>
          <a:stretch/>
        </p:blipFill>
        <p:spPr>
          <a:xfrm rot="16200000">
            <a:off x="4254948" y="2013320"/>
            <a:ext cx="4857696" cy="4696641"/>
          </a:xfrm>
          <a:prstGeom prst="rect">
            <a:avLst/>
          </a:prstGeom>
        </p:spPr>
      </p:pic>
      <p:sp>
        <p:nvSpPr>
          <p:cNvPr id="9" name="右中かっこ 8">
            <a:extLst>
              <a:ext uri="{FF2B5EF4-FFF2-40B4-BE49-F238E27FC236}">
                <a16:creationId xmlns:a16="http://schemas.microsoft.com/office/drawing/2014/main" id="{1D862685-423B-4E2D-B529-30477593ED43}"/>
              </a:ext>
            </a:extLst>
          </p:cNvPr>
          <p:cNvSpPr/>
          <p:nvPr/>
        </p:nvSpPr>
        <p:spPr>
          <a:xfrm rot="16200000">
            <a:off x="6163292" y="1888689"/>
            <a:ext cx="98474" cy="70788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EC77C3C-69D3-4FD9-97A5-E093A0820453}"/>
              </a:ext>
            </a:extLst>
          </p:cNvPr>
          <p:cNvSpPr txBox="1"/>
          <p:nvPr/>
        </p:nvSpPr>
        <p:spPr>
          <a:xfrm>
            <a:off x="5011363" y="1824061"/>
            <a:ext cx="1118990" cy="369332"/>
          </a:xfrm>
          <a:prstGeom prst="rect">
            <a:avLst/>
          </a:prstGeom>
          <a:noFill/>
        </p:spPr>
        <p:txBody>
          <a:bodyPr wrap="square" rtlCol="0">
            <a:spAutoFit/>
          </a:bodyPr>
          <a:lstStyle/>
          <a:p>
            <a:pPr algn="ctr"/>
            <a:r>
              <a:rPr kumimoji="1" lang="en-US" altLang="ja-JP" dirty="0">
                <a:latin typeface="Times New Roman" panose="02020603050405020304" pitchFamily="18" charset="0"/>
                <a:ea typeface="ＭＳ ゴシック" panose="020B0609070205080204" pitchFamily="49" charset="-128"/>
                <a:cs typeface="Times New Roman" panose="02020603050405020304" pitchFamily="18" charset="0"/>
              </a:rPr>
              <a:t>45</a:t>
            </a:r>
            <a:r>
              <a:rPr kumimoji="1" lang="ja-JP" altLang="en-US" dirty="0">
                <a:latin typeface="ＭＳ ゴシック" panose="020B0609070205080204" pitchFamily="49" charset="-128"/>
                <a:ea typeface="ＭＳ ゴシック" panose="020B0609070205080204" pitchFamily="49" charset="-128"/>
              </a:rPr>
              <a:t>億年前</a:t>
            </a:r>
          </a:p>
        </p:txBody>
      </p:sp>
      <p:sp>
        <p:nvSpPr>
          <p:cNvPr id="12" name="右中かっこ 11">
            <a:extLst>
              <a:ext uri="{FF2B5EF4-FFF2-40B4-BE49-F238E27FC236}">
                <a16:creationId xmlns:a16="http://schemas.microsoft.com/office/drawing/2014/main" id="{B2216072-938D-490F-8CBC-35B8BB944BD3}"/>
              </a:ext>
            </a:extLst>
          </p:cNvPr>
          <p:cNvSpPr/>
          <p:nvPr/>
        </p:nvSpPr>
        <p:spPr>
          <a:xfrm rot="16200000">
            <a:off x="6412887" y="1816507"/>
            <a:ext cx="118466" cy="84410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83A1874-838E-4198-AD7D-FB2D5C119FE7}"/>
              </a:ext>
            </a:extLst>
          </p:cNvPr>
          <p:cNvSpPr txBox="1"/>
          <p:nvPr/>
        </p:nvSpPr>
        <p:spPr>
          <a:xfrm>
            <a:off x="6472120" y="1828930"/>
            <a:ext cx="1118990" cy="369332"/>
          </a:xfrm>
          <a:prstGeom prst="rect">
            <a:avLst/>
          </a:prstGeom>
          <a:noFill/>
        </p:spPr>
        <p:txBody>
          <a:bodyPr wrap="square" rtlCol="0">
            <a:spAutoFit/>
          </a:bodyPr>
          <a:lstStyle/>
          <a:p>
            <a:pPr algn="ctr"/>
            <a:r>
              <a:rPr kumimoji="1" lang="ja-JP" altLang="en-US"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現在</a:t>
            </a:r>
            <a:endParaRPr kumimoji="1" lang="ja-JP" altLang="en-US" dirty="0">
              <a:solidFill>
                <a:srgbClr val="FF0000"/>
              </a:solidFill>
              <a:latin typeface="ＭＳ ゴシック" panose="020B0609070205080204" pitchFamily="49" charset="-128"/>
              <a:ea typeface="ＭＳ ゴシック" panose="020B0609070205080204" pitchFamily="49" charset="-128"/>
            </a:endParaRPr>
          </a:p>
        </p:txBody>
      </p:sp>
      <p:sp>
        <p:nvSpPr>
          <p:cNvPr id="14" name="テキスト ボックス 13">
            <a:extLst>
              <a:ext uri="{FF2B5EF4-FFF2-40B4-BE49-F238E27FC236}">
                <a16:creationId xmlns:a16="http://schemas.microsoft.com/office/drawing/2014/main" id="{BE52FAC7-53ED-4D42-8E05-99CF4B8F7AC0}"/>
              </a:ext>
            </a:extLst>
          </p:cNvPr>
          <p:cNvSpPr txBox="1"/>
          <p:nvPr/>
        </p:nvSpPr>
        <p:spPr>
          <a:xfrm>
            <a:off x="8096010" y="6631420"/>
            <a:ext cx="1118991" cy="276999"/>
          </a:xfrm>
          <a:prstGeom prst="rect">
            <a:avLst/>
          </a:prstGeom>
          <a:noFill/>
        </p:spPr>
        <p:txBody>
          <a:bodyPr wrap="square" rtlCol="0">
            <a:spAutoFit/>
          </a:bodyPr>
          <a:lstStyle/>
          <a:p>
            <a:r>
              <a:rPr kumimoji="1" lang="ja-JP" altLang="en-US" sz="1200" dirty="0"/>
              <a:t>海部ら</a:t>
            </a:r>
            <a:r>
              <a:rPr kumimoji="1" lang="en-US" altLang="ja-JP" sz="1200" dirty="0"/>
              <a:t>, (2015)</a:t>
            </a:r>
            <a:endParaRPr kumimoji="1" lang="ja-JP" altLang="en-US" sz="1200" dirty="0"/>
          </a:p>
        </p:txBody>
      </p:sp>
    </p:spTree>
    <p:extLst>
      <p:ext uri="{BB962C8B-B14F-4D97-AF65-F5344CB8AC3E}">
        <p14:creationId xmlns:p14="http://schemas.microsoft.com/office/powerpoint/2010/main" val="33942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9" grpId="0" animBg="1"/>
      <p:bldP spid="11" grpId="0"/>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YABUSA2 -RETURN TO THE UNIVERSE-">
            <a:hlinkClick r:id="" action="ppaction://media"/>
            <a:extLst>
              <a:ext uri="{FF2B5EF4-FFF2-40B4-BE49-F238E27FC236}">
                <a16:creationId xmlns:a16="http://schemas.microsoft.com/office/drawing/2014/main" id="{46009063-6D1B-4322-A878-80B325E07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03024"/>
            <a:ext cx="9144000" cy="5143500"/>
          </a:xfrm>
          <a:prstGeom prst="rect">
            <a:avLst/>
          </a:prstGeom>
        </p:spPr>
      </p:pic>
      <p:sp>
        <p:nvSpPr>
          <p:cNvPr id="5" name="テキスト ボックス 4">
            <a:extLst>
              <a:ext uri="{FF2B5EF4-FFF2-40B4-BE49-F238E27FC236}">
                <a16:creationId xmlns:a16="http://schemas.microsoft.com/office/drawing/2014/main" id="{F1D44923-6E8F-4AAC-9D45-C54EE30462E0}"/>
              </a:ext>
            </a:extLst>
          </p:cNvPr>
          <p:cNvSpPr txBox="1"/>
          <p:nvPr/>
        </p:nvSpPr>
        <p:spPr>
          <a:xfrm>
            <a:off x="0" y="-36000"/>
            <a:ext cx="2464905"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はじめに</a:t>
            </a:r>
          </a:p>
        </p:txBody>
      </p:sp>
      <p:sp>
        <p:nvSpPr>
          <p:cNvPr id="2" name="正方形/長方形 1">
            <a:extLst>
              <a:ext uri="{FF2B5EF4-FFF2-40B4-BE49-F238E27FC236}">
                <a16:creationId xmlns:a16="http://schemas.microsoft.com/office/drawing/2014/main" id="{15F7E891-3F59-43CB-BD85-88FAFEDD921D}"/>
              </a:ext>
            </a:extLst>
          </p:cNvPr>
          <p:cNvSpPr/>
          <p:nvPr/>
        </p:nvSpPr>
        <p:spPr>
          <a:xfrm>
            <a:off x="6473686" y="6146524"/>
            <a:ext cx="2816087" cy="215444"/>
          </a:xfrm>
          <a:prstGeom prst="rect">
            <a:avLst/>
          </a:prstGeom>
        </p:spPr>
        <p:txBody>
          <a:bodyPr wrap="square">
            <a:spAutoFit/>
          </a:bodyPr>
          <a:lstStyle/>
          <a:p>
            <a:r>
              <a:rPr lang="en-US" altLang="ja-JP" sz="800" dirty="0"/>
              <a:t>(https://www.youtube.com/watch?v=esuuDO5QoyM&amp;t=35s)</a:t>
            </a:r>
            <a:endParaRPr lang="ja-JP" altLang="en-US" sz="800" dirty="0"/>
          </a:p>
        </p:txBody>
      </p:sp>
    </p:spTree>
    <p:extLst>
      <p:ext uri="{BB962C8B-B14F-4D97-AF65-F5344CB8AC3E}">
        <p14:creationId xmlns:p14="http://schemas.microsoft.com/office/powerpoint/2010/main" val="412292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D6FFDF-FD70-4AD2-80AC-6200A3CA719A}"/>
              </a:ext>
            </a:extLst>
          </p:cNvPr>
          <p:cNvSpPr txBox="1"/>
          <p:nvPr/>
        </p:nvSpPr>
        <p:spPr>
          <a:xfrm>
            <a:off x="0" y="-36000"/>
            <a:ext cx="1872343"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水の量</a:t>
            </a:r>
          </a:p>
        </p:txBody>
      </p:sp>
      <p:sp>
        <p:nvSpPr>
          <p:cNvPr id="3" name="テキスト ボックス 2">
            <a:extLst>
              <a:ext uri="{FF2B5EF4-FFF2-40B4-BE49-F238E27FC236}">
                <a16:creationId xmlns:a16="http://schemas.microsoft.com/office/drawing/2014/main" id="{462E734C-26EB-4AB8-9C8B-3EA7AF3463C3}"/>
              </a:ext>
            </a:extLst>
          </p:cNvPr>
          <p:cNvSpPr txBox="1"/>
          <p:nvPr/>
        </p:nvSpPr>
        <p:spPr>
          <a:xfrm>
            <a:off x="580572" y="852991"/>
            <a:ext cx="3653918"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少なすぎる</a:t>
            </a:r>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→プレート運動による</a:t>
            </a:r>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　惑星内部への取り込み</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4" name="正方形/長方形 3">
            <a:extLst>
              <a:ext uri="{FF2B5EF4-FFF2-40B4-BE49-F238E27FC236}">
                <a16:creationId xmlns:a16="http://schemas.microsoft.com/office/drawing/2014/main" id="{270601AA-13EC-4213-91C7-EFC8170D0615}"/>
              </a:ext>
            </a:extLst>
          </p:cNvPr>
          <p:cNvSpPr/>
          <p:nvPr/>
        </p:nvSpPr>
        <p:spPr>
          <a:xfrm>
            <a:off x="4909512" y="852991"/>
            <a:ext cx="3991429" cy="1200329"/>
          </a:xfrm>
          <a:prstGeom prst="rect">
            <a:avLst/>
          </a:prstGeom>
        </p:spPr>
        <p:txBody>
          <a:bodyPr wrap="square">
            <a:spAutoFit/>
          </a:bodyPr>
          <a:lstStyle/>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多すぎる</a:t>
            </a:r>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→水による環境の不安定化</a:t>
            </a:r>
            <a:endParaRPr kumimoji="1" lang="en-US" altLang="ja-JP" sz="2400" dirty="0">
              <a:latin typeface="ＭＳ ゴシック" panose="020B0609070205080204" pitchFamily="49" charset="-128"/>
              <a:ea typeface="ＭＳ ゴシック" panose="020B0609070205080204" pitchFamily="49" charset="-128"/>
            </a:endParaRPr>
          </a:p>
          <a:p>
            <a:r>
              <a:rPr kumimoji="1" lang="ja-JP" altLang="en-US" sz="2400" dirty="0">
                <a:latin typeface="ＭＳ ゴシック" panose="020B0609070205080204" pitchFamily="49" charset="-128"/>
                <a:ea typeface="ＭＳ ゴシック" panose="020B0609070205080204" pitchFamily="49" charset="-128"/>
              </a:rPr>
              <a:t>→陸地の消失</a:t>
            </a:r>
          </a:p>
        </p:txBody>
      </p:sp>
      <p:sp>
        <p:nvSpPr>
          <p:cNvPr id="6" name="テキスト ボックス 5">
            <a:extLst>
              <a:ext uri="{FF2B5EF4-FFF2-40B4-BE49-F238E27FC236}">
                <a16:creationId xmlns:a16="http://schemas.microsoft.com/office/drawing/2014/main" id="{B25EDA0B-3CE0-4ED7-9BF1-1B93E459BC97}"/>
              </a:ext>
            </a:extLst>
          </p:cNvPr>
          <p:cNvSpPr txBox="1"/>
          <p:nvPr/>
        </p:nvSpPr>
        <p:spPr>
          <a:xfrm>
            <a:off x="6588711" y="4278176"/>
            <a:ext cx="492370"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水</a:t>
            </a:r>
          </a:p>
        </p:txBody>
      </p:sp>
      <p:sp>
        <p:nvSpPr>
          <p:cNvPr id="7" name="テキスト ボックス 6">
            <a:extLst>
              <a:ext uri="{FF2B5EF4-FFF2-40B4-BE49-F238E27FC236}">
                <a16:creationId xmlns:a16="http://schemas.microsoft.com/office/drawing/2014/main" id="{79A11E52-1AA4-40EA-9336-ED3202943400}"/>
              </a:ext>
            </a:extLst>
          </p:cNvPr>
          <p:cNvSpPr txBox="1"/>
          <p:nvPr/>
        </p:nvSpPr>
        <p:spPr>
          <a:xfrm>
            <a:off x="5731916" y="3615755"/>
            <a:ext cx="2205949"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水蒸気の増加</a:t>
            </a:r>
          </a:p>
        </p:txBody>
      </p:sp>
      <p:sp>
        <p:nvSpPr>
          <p:cNvPr id="8" name="テキスト ボックス 7">
            <a:extLst>
              <a:ext uri="{FF2B5EF4-FFF2-40B4-BE49-F238E27FC236}">
                <a16:creationId xmlns:a16="http://schemas.microsoft.com/office/drawing/2014/main" id="{A840E35B-4DFF-4EE5-BA98-D3F236D9D565}"/>
              </a:ext>
            </a:extLst>
          </p:cNvPr>
          <p:cNvSpPr txBox="1"/>
          <p:nvPr/>
        </p:nvSpPr>
        <p:spPr>
          <a:xfrm>
            <a:off x="5987256" y="2953334"/>
            <a:ext cx="1695270"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気温上昇</a:t>
            </a:r>
          </a:p>
        </p:txBody>
      </p:sp>
      <p:sp>
        <p:nvSpPr>
          <p:cNvPr id="9" name="テキスト ボックス 8">
            <a:extLst>
              <a:ext uri="{FF2B5EF4-FFF2-40B4-BE49-F238E27FC236}">
                <a16:creationId xmlns:a16="http://schemas.microsoft.com/office/drawing/2014/main" id="{34246EB0-DA54-4231-BE18-B9960CB6A8EB}"/>
              </a:ext>
            </a:extLst>
          </p:cNvPr>
          <p:cNvSpPr txBox="1"/>
          <p:nvPr/>
        </p:nvSpPr>
        <p:spPr>
          <a:xfrm>
            <a:off x="5320773" y="2290913"/>
            <a:ext cx="3028237"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マグマオーシャン</a:t>
            </a:r>
          </a:p>
        </p:txBody>
      </p:sp>
      <p:sp>
        <p:nvSpPr>
          <p:cNvPr id="10" name="テキスト ボックス 9">
            <a:extLst>
              <a:ext uri="{FF2B5EF4-FFF2-40B4-BE49-F238E27FC236}">
                <a16:creationId xmlns:a16="http://schemas.microsoft.com/office/drawing/2014/main" id="{1F4B8EA4-684A-47D8-9543-37A677E9E102}"/>
              </a:ext>
            </a:extLst>
          </p:cNvPr>
          <p:cNvSpPr txBox="1"/>
          <p:nvPr/>
        </p:nvSpPr>
        <p:spPr>
          <a:xfrm>
            <a:off x="4819778" y="4940597"/>
            <a:ext cx="4030224"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アルベドの増加</a:t>
            </a:r>
          </a:p>
        </p:txBody>
      </p:sp>
      <p:sp>
        <p:nvSpPr>
          <p:cNvPr id="11" name="テキスト ボックス 10">
            <a:extLst>
              <a:ext uri="{FF2B5EF4-FFF2-40B4-BE49-F238E27FC236}">
                <a16:creationId xmlns:a16="http://schemas.microsoft.com/office/drawing/2014/main" id="{ED718005-0F5E-4A25-AEAA-4A9FFDEAA7C2}"/>
              </a:ext>
            </a:extLst>
          </p:cNvPr>
          <p:cNvSpPr txBox="1"/>
          <p:nvPr/>
        </p:nvSpPr>
        <p:spPr>
          <a:xfrm>
            <a:off x="6028397" y="5603018"/>
            <a:ext cx="161298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気温低下</a:t>
            </a:r>
          </a:p>
        </p:txBody>
      </p:sp>
      <p:sp>
        <p:nvSpPr>
          <p:cNvPr id="12" name="テキスト ボックス 11">
            <a:extLst>
              <a:ext uri="{FF2B5EF4-FFF2-40B4-BE49-F238E27FC236}">
                <a16:creationId xmlns:a16="http://schemas.microsoft.com/office/drawing/2014/main" id="{847F7022-00AB-402F-8345-E55B36FBB51B}"/>
              </a:ext>
            </a:extLst>
          </p:cNvPr>
          <p:cNvSpPr txBox="1"/>
          <p:nvPr/>
        </p:nvSpPr>
        <p:spPr>
          <a:xfrm>
            <a:off x="4997156" y="6265439"/>
            <a:ext cx="367546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スノーボールプラネット</a:t>
            </a:r>
          </a:p>
        </p:txBody>
      </p:sp>
      <p:sp>
        <p:nvSpPr>
          <p:cNvPr id="13" name="矢印: 下 12">
            <a:extLst>
              <a:ext uri="{FF2B5EF4-FFF2-40B4-BE49-F238E27FC236}">
                <a16:creationId xmlns:a16="http://schemas.microsoft.com/office/drawing/2014/main" id="{14087629-E2BB-4A92-BCE4-791451CA6589}"/>
              </a:ext>
            </a:extLst>
          </p:cNvPr>
          <p:cNvSpPr/>
          <p:nvPr/>
        </p:nvSpPr>
        <p:spPr>
          <a:xfrm>
            <a:off x="6695064" y="4734368"/>
            <a:ext cx="279648" cy="245513"/>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69FB364E-1AD1-492D-8B9C-45303637FBB0}"/>
              </a:ext>
            </a:extLst>
          </p:cNvPr>
          <p:cNvSpPr/>
          <p:nvPr/>
        </p:nvSpPr>
        <p:spPr>
          <a:xfrm>
            <a:off x="6695064" y="5408921"/>
            <a:ext cx="279648" cy="245513"/>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E43CC575-0C68-4FE5-BBA8-8626DA13BCAD}"/>
              </a:ext>
            </a:extLst>
          </p:cNvPr>
          <p:cNvSpPr/>
          <p:nvPr/>
        </p:nvSpPr>
        <p:spPr>
          <a:xfrm>
            <a:off x="6695064" y="6070442"/>
            <a:ext cx="279648" cy="245513"/>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A2993D83-7C5C-4E55-9842-E9D81BF022E7}"/>
              </a:ext>
            </a:extLst>
          </p:cNvPr>
          <p:cNvSpPr/>
          <p:nvPr/>
        </p:nvSpPr>
        <p:spPr>
          <a:xfrm flipV="1">
            <a:off x="6695064" y="4077420"/>
            <a:ext cx="279648" cy="245513"/>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95F1A6E1-92E3-4AA8-BE40-E4C5567AC1C1}"/>
              </a:ext>
            </a:extLst>
          </p:cNvPr>
          <p:cNvSpPr/>
          <p:nvPr/>
        </p:nvSpPr>
        <p:spPr>
          <a:xfrm flipV="1">
            <a:off x="6695064" y="3394845"/>
            <a:ext cx="279648" cy="245513"/>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矢印: 下 18">
            <a:extLst>
              <a:ext uri="{FF2B5EF4-FFF2-40B4-BE49-F238E27FC236}">
                <a16:creationId xmlns:a16="http://schemas.microsoft.com/office/drawing/2014/main" id="{4D42F11C-00D7-4B63-82E2-8F7AF7CC594B}"/>
              </a:ext>
            </a:extLst>
          </p:cNvPr>
          <p:cNvSpPr/>
          <p:nvPr/>
        </p:nvSpPr>
        <p:spPr>
          <a:xfrm flipV="1">
            <a:off x="6678985" y="2752578"/>
            <a:ext cx="279648" cy="245513"/>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矢印: 左カーブ 19">
            <a:extLst>
              <a:ext uri="{FF2B5EF4-FFF2-40B4-BE49-F238E27FC236}">
                <a16:creationId xmlns:a16="http://schemas.microsoft.com/office/drawing/2014/main" id="{E582A465-F7A2-49AE-BE31-C561EDBA953A}"/>
              </a:ext>
            </a:extLst>
          </p:cNvPr>
          <p:cNvSpPr/>
          <p:nvPr/>
        </p:nvSpPr>
        <p:spPr>
          <a:xfrm flipH="1">
            <a:off x="5219491" y="3112528"/>
            <a:ext cx="518034" cy="1296000"/>
          </a:xfrm>
          <a:prstGeom prst="curvedLeftArrow">
            <a:avLst>
              <a:gd name="adj1" fmla="val 25000"/>
              <a:gd name="adj2" fmla="val 74209"/>
              <a:gd name="adj3" fmla="val 25000"/>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solidFill>
            </a:endParaRPr>
          </a:p>
        </p:txBody>
      </p:sp>
      <p:sp>
        <p:nvSpPr>
          <p:cNvPr id="21" name="テキスト ボックス 20">
            <a:extLst>
              <a:ext uri="{FF2B5EF4-FFF2-40B4-BE49-F238E27FC236}">
                <a16:creationId xmlns:a16="http://schemas.microsoft.com/office/drawing/2014/main" id="{3E1AEF93-90D9-46A2-B155-F5D8BB507DD8}"/>
              </a:ext>
            </a:extLst>
          </p:cNvPr>
          <p:cNvSpPr txBox="1"/>
          <p:nvPr/>
        </p:nvSpPr>
        <p:spPr>
          <a:xfrm>
            <a:off x="5809575" y="3963250"/>
            <a:ext cx="84763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蒸発</a:t>
            </a:r>
          </a:p>
        </p:txBody>
      </p:sp>
      <p:sp>
        <p:nvSpPr>
          <p:cNvPr id="22" name="テキスト ボックス 21">
            <a:extLst>
              <a:ext uri="{FF2B5EF4-FFF2-40B4-BE49-F238E27FC236}">
                <a16:creationId xmlns:a16="http://schemas.microsoft.com/office/drawing/2014/main" id="{9583ED5D-E1AC-4642-A294-60C68BDD5F1D}"/>
              </a:ext>
            </a:extLst>
          </p:cNvPr>
          <p:cNvSpPr txBox="1"/>
          <p:nvPr/>
        </p:nvSpPr>
        <p:spPr>
          <a:xfrm>
            <a:off x="5809574" y="4597911"/>
            <a:ext cx="847635"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凝結</a:t>
            </a:r>
          </a:p>
        </p:txBody>
      </p:sp>
      <p:sp>
        <p:nvSpPr>
          <p:cNvPr id="23" name="矢印: 左カーブ 22">
            <a:extLst>
              <a:ext uri="{FF2B5EF4-FFF2-40B4-BE49-F238E27FC236}">
                <a16:creationId xmlns:a16="http://schemas.microsoft.com/office/drawing/2014/main" id="{261A4FE6-0EB4-4F6A-81B4-35E2C8A93136}"/>
              </a:ext>
            </a:extLst>
          </p:cNvPr>
          <p:cNvSpPr/>
          <p:nvPr/>
        </p:nvSpPr>
        <p:spPr>
          <a:xfrm flipH="1" flipV="1">
            <a:off x="5217224" y="4709009"/>
            <a:ext cx="518034" cy="1200330"/>
          </a:xfrm>
          <a:prstGeom prst="curvedLeftArrow">
            <a:avLst>
              <a:gd name="adj1" fmla="val 25000"/>
              <a:gd name="adj2" fmla="val 74209"/>
              <a:gd name="adj3" fmla="val 25000"/>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solidFill>
            </a:endParaRPr>
          </a:p>
        </p:txBody>
      </p:sp>
      <p:pic>
        <p:nvPicPr>
          <p:cNvPr id="17" name="図 16" descr="文字と写真のスクリーンショット&#10;&#10;自動的に生成された説明">
            <a:extLst>
              <a:ext uri="{FF2B5EF4-FFF2-40B4-BE49-F238E27FC236}">
                <a16:creationId xmlns:a16="http://schemas.microsoft.com/office/drawing/2014/main" id="{AFA8DC6A-C022-4BD9-9E7F-9B0455699243}"/>
              </a:ext>
            </a:extLst>
          </p:cNvPr>
          <p:cNvPicPr>
            <a:picLocks noChangeAspect="1"/>
          </p:cNvPicPr>
          <p:nvPr/>
        </p:nvPicPr>
        <p:blipFill rotWithShape="1">
          <a:blip r:embed="rId2">
            <a:extLst>
              <a:ext uri="{28A0092B-C50C-407E-A947-70E740481C1C}">
                <a14:useLocalDpi xmlns:a14="http://schemas.microsoft.com/office/drawing/2010/main" val="0"/>
              </a:ext>
            </a:extLst>
          </a:blip>
          <a:srcRect l="55844" t="51367" r="16722" b="28524"/>
          <a:stretch/>
        </p:blipFill>
        <p:spPr>
          <a:xfrm rot="5400000">
            <a:off x="316536" y="2212654"/>
            <a:ext cx="4385411" cy="4541929"/>
          </a:xfrm>
          <a:prstGeom prst="rect">
            <a:avLst/>
          </a:prstGeom>
        </p:spPr>
      </p:pic>
      <p:sp>
        <p:nvSpPr>
          <p:cNvPr id="24" name="テキスト ボックス 23">
            <a:extLst>
              <a:ext uri="{FF2B5EF4-FFF2-40B4-BE49-F238E27FC236}">
                <a16:creationId xmlns:a16="http://schemas.microsoft.com/office/drawing/2014/main" id="{76108373-5593-495D-98D0-C3B8C7A15D5F}"/>
              </a:ext>
            </a:extLst>
          </p:cNvPr>
          <p:cNvSpPr txBox="1"/>
          <p:nvPr/>
        </p:nvSpPr>
        <p:spPr>
          <a:xfrm>
            <a:off x="3567867" y="6398687"/>
            <a:ext cx="1280047" cy="307777"/>
          </a:xfrm>
          <a:prstGeom prst="rect">
            <a:avLst/>
          </a:prstGeom>
          <a:noFill/>
        </p:spPr>
        <p:txBody>
          <a:bodyPr wrap="square" rtlCol="0">
            <a:spAutoFit/>
          </a:bodyPr>
          <a:lstStyle/>
          <a:p>
            <a:r>
              <a:rPr kumimoji="1" lang="ja-JP" altLang="en-US" sz="1400" dirty="0">
                <a:solidFill>
                  <a:schemeClr val="bg1"/>
                </a:solidFill>
              </a:rPr>
              <a:t>海部ら</a:t>
            </a:r>
            <a:r>
              <a:rPr kumimoji="1" lang="en-US" altLang="ja-JP" sz="1400" dirty="0">
                <a:solidFill>
                  <a:schemeClr val="bg1"/>
                </a:solidFill>
              </a:rPr>
              <a:t>, (2015)</a:t>
            </a:r>
            <a:endParaRPr kumimoji="1" lang="ja-JP" altLang="en-US" sz="1400" dirty="0">
              <a:solidFill>
                <a:schemeClr val="bg1"/>
              </a:solidFill>
            </a:endParaRPr>
          </a:p>
        </p:txBody>
      </p:sp>
    </p:spTree>
    <p:extLst>
      <p:ext uri="{BB962C8B-B14F-4D97-AF65-F5344CB8AC3E}">
        <p14:creationId xmlns:p14="http://schemas.microsoft.com/office/powerpoint/2010/main" val="134957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3" grpId="0" animBg="1"/>
      <p:bldP spid="14" grpId="0" animBg="1"/>
      <p:bldP spid="15" grpId="0" animBg="1"/>
      <p:bldP spid="16" grpId="0" animBg="1"/>
      <p:bldP spid="18" grpId="0" animBg="1"/>
      <p:bldP spid="19" grpId="0" animBg="1"/>
      <p:bldP spid="20" grpId="0" animBg="1"/>
      <p:bldP spid="21" grpId="0"/>
      <p:bldP spid="22" grpId="0"/>
      <p:bldP spid="23"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725116-CB13-4E1C-A0EB-A6A7BB0B82FD}"/>
              </a:ext>
            </a:extLst>
          </p:cNvPr>
          <p:cNvSpPr txBox="1"/>
          <p:nvPr/>
        </p:nvSpPr>
        <p:spPr>
          <a:xfrm>
            <a:off x="0" y="-36000"/>
            <a:ext cx="7357403"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地球型生命が誕生しやすい環境</a:t>
            </a:r>
          </a:p>
        </p:txBody>
      </p:sp>
      <p:sp>
        <p:nvSpPr>
          <p:cNvPr id="4" name="テキスト ボックス 3">
            <a:extLst>
              <a:ext uri="{FF2B5EF4-FFF2-40B4-BE49-F238E27FC236}">
                <a16:creationId xmlns:a16="http://schemas.microsoft.com/office/drawing/2014/main" id="{F61DDD10-6E3B-4076-AF94-8117D696CADB}"/>
              </a:ext>
            </a:extLst>
          </p:cNvPr>
          <p:cNvSpPr txBox="1"/>
          <p:nvPr/>
        </p:nvSpPr>
        <p:spPr>
          <a:xfrm>
            <a:off x="4654647" y="2252040"/>
            <a:ext cx="4266028" cy="150810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液相の水</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海洋</a:t>
            </a:r>
            <a:r>
              <a:rPr kumimoji="1" lang="en-US" altLang="ja-JP" sz="2400" dirty="0">
                <a:latin typeface="ＭＳ ゴシック" panose="020B0609070205080204" pitchFamily="49" charset="-128"/>
                <a:ea typeface="ＭＳ ゴシック" panose="020B0609070205080204" pitchFamily="49" charset="-128"/>
              </a:rPr>
              <a:t>)</a:t>
            </a:r>
          </a:p>
          <a:p>
            <a:endParaRPr kumimoji="1" lang="en-US" altLang="ja-JP" sz="10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材料の供給源</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大陸</a:t>
            </a:r>
            <a:r>
              <a:rPr kumimoji="1" lang="en-US" altLang="ja-JP" sz="2400" dirty="0">
                <a:latin typeface="ＭＳ ゴシック" panose="020B0609070205080204" pitchFamily="49" charset="-128"/>
                <a:ea typeface="ＭＳ ゴシック" panose="020B0609070205080204" pitchFamily="49" charset="-128"/>
              </a:rPr>
              <a:t>)</a:t>
            </a:r>
          </a:p>
          <a:p>
            <a:endParaRPr kumimoji="1" lang="en-US" altLang="ja-JP" sz="10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latin typeface="ＭＳ ゴシック" panose="020B0609070205080204" pitchFamily="49" charset="-128"/>
                <a:ea typeface="ＭＳ ゴシック" panose="020B0609070205080204" pitchFamily="49" charset="-128"/>
              </a:rPr>
              <a:t>環境を保つシステム</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大気</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5" name="四角形: 角を丸くする 4">
            <a:extLst>
              <a:ext uri="{FF2B5EF4-FFF2-40B4-BE49-F238E27FC236}">
                <a16:creationId xmlns:a16="http://schemas.microsoft.com/office/drawing/2014/main" id="{73F73AA3-A2DA-4785-8F60-B3D9B518456A}"/>
              </a:ext>
            </a:extLst>
          </p:cNvPr>
          <p:cNvSpPr/>
          <p:nvPr/>
        </p:nvSpPr>
        <p:spPr>
          <a:xfrm>
            <a:off x="2356337" y="5468836"/>
            <a:ext cx="4431323" cy="858129"/>
          </a:xfrm>
          <a:prstGeom prst="round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生命探査の新たな指標</a:t>
            </a:r>
          </a:p>
        </p:txBody>
      </p:sp>
      <p:pic>
        <p:nvPicPr>
          <p:cNvPr id="6" name="図 5" descr="テキスト, 窓, ホワイト が含まれている画像&#10;&#10;自動的に生成された説明">
            <a:extLst>
              <a:ext uri="{FF2B5EF4-FFF2-40B4-BE49-F238E27FC236}">
                <a16:creationId xmlns:a16="http://schemas.microsoft.com/office/drawing/2014/main" id="{63CF8F5B-C539-4BC6-B4B1-C8EDF20BA490}"/>
              </a:ext>
            </a:extLst>
          </p:cNvPr>
          <p:cNvPicPr>
            <a:picLocks noChangeAspect="1"/>
          </p:cNvPicPr>
          <p:nvPr/>
        </p:nvPicPr>
        <p:blipFill rotWithShape="1">
          <a:blip r:embed="rId2">
            <a:extLst>
              <a:ext uri="{28A0092B-C50C-407E-A947-70E740481C1C}">
                <a14:useLocalDpi xmlns:a14="http://schemas.microsoft.com/office/drawing/2010/main" val="0"/>
              </a:ext>
            </a:extLst>
          </a:blip>
          <a:srcRect l="65352" t="47230" r="9162" b="35385"/>
          <a:stretch/>
        </p:blipFill>
        <p:spPr>
          <a:xfrm rot="16260000">
            <a:off x="187779" y="873080"/>
            <a:ext cx="4425821" cy="4266027"/>
          </a:xfrm>
          <a:prstGeom prst="rect">
            <a:avLst/>
          </a:prstGeom>
        </p:spPr>
      </p:pic>
      <p:sp>
        <p:nvSpPr>
          <p:cNvPr id="7" name="テキスト ボックス 6">
            <a:extLst>
              <a:ext uri="{FF2B5EF4-FFF2-40B4-BE49-F238E27FC236}">
                <a16:creationId xmlns:a16="http://schemas.microsoft.com/office/drawing/2014/main" id="{2A2A9888-2253-4ADE-9039-434FF69C6630}"/>
              </a:ext>
            </a:extLst>
          </p:cNvPr>
          <p:cNvSpPr txBox="1"/>
          <p:nvPr/>
        </p:nvSpPr>
        <p:spPr>
          <a:xfrm>
            <a:off x="4304712" y="4831216"/>
            <a:ext cx="1659987" cy="369332"/>
          </a:xfrm>
          <a:prstGeom prst="rect">
            <a:avLst/>
          </a:prstGeom>
          <a:noFill/>
        </p:spPr>
        <p:txBody>
          <a:bodyPr wrap="square" rtlCol="0">
            <a:spAutoFit/>
          </a:bodyPr>
          <a:lstStyle/>
          <a:p>
            <a:r>
              <a:rPr kumimoji="1" lang="ja-JP" altLang="en-US" dirty="0"/>
              <a:t>海部ら</a:t>
            </a:r>
            <a:r>
              <a:rPr kumimoji="1" lang="en-US" altLang="ja-JP" dirty="0"/>
              <a:t>, (2015)</a:t>
            </a:r>
            <a:endParaRPr kumimoji="1" lang="ja-JP" altLang="en-US" dirty="0"/>
          </a:p>
        </p:txBody>
      </p:sp>
    </p:spTree>
    <p:extLst>
      <p:ext uri="{BB962C8B-B14F-4D97-AF65-F5344CB8AC3E}">
        <p14:creationId xmlns:p14="http://schemas.microsoft.com/office/powerpoint/2010/main" val="16070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943AA9-5229-477A-B925-1D4C3307EBEB}"/>
              </a:ext>
            </a:extLst>
          </p:cNvPr>
          <p:cNvSpPr txBox="1"/>
          <p:nvPr/>
        </p:nvSpPr>
        <p:spPr>
          <a:xfrm>
            <a:off x="0" y="-36000"/>
            <a:ext cx="6949439"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生命誕生のためのエネルギー</a:t>
            </a:r>
          </a:p>
        </p:txBody>
      </p:sp>
      <p:sp>
        <p:nvSpPr>
          <p:cNvPr id="3" name="テキスト ボックス 2">
            <a:extLst>
              <a:ext uri="{FF2B5EF4-FFF2-40B4-BE49-F238E27FC236}">
                <a16:creationId xmlns:a16="http://schemas.microsoft.com/office/drawing/2014/main" id="{299B3429-0974-4BE5-8DA7-91B6D4A8F5F0}"/>
              </a:ext>
            </a:extLst>
          </p:cNvPr>
          <p:cNvSpPr txBox="1"/>
          <p:nvPr/>
        </p:nvSpPr>
        <p:spPr>
          <a:xfrm>
            <a:off x="905491" y="1223892"/>
            <a:ext cx="3570208" cy="461665"/>
          </a:xfrm>
          <a:prstGeom prst="rect">
            <a:avLst/>
          </a:prstGeom>
          <a:noFill/>
        </p:spPr>
        <p:txBody>
          <a:bodyPr wrap="none" rtlCol="0">
            <a:spAutoFit/>
          </a:bodyPr>
          <a:lstStyle/>
          <a:p>
            <a:r>
              <a:rPr kumimoji="1" lang="ja-JP" altLang="en-US" sz="2400" dirty="0">
                <a:latin typeface="ＭＳ ゴシック" panose="020B0609070205080204" pitchFamily="49" charset="-128"/>
                <a:ea typeface="ＭＳ ゴシック" panose="020B0609070205080204" pitchFamily="49" charset="-128"/>
              </a:rPr>
              <a:t>惑星内部の熱エネルギー</a:t>
            </a:r>
          </a:p>
        </p:txBody>
      </p:sp>
      <p:sp>
        <p:nvSpPr>
          <p:cNvPr id="4" name="矢印: 下 3">
            <a:extLst>
              <a:ext uri="{FF2B5EF4-FFF2-40B4-BE49-F238E27FC236}">
                <a16:creationId xmlns:a16="http://schemas.microsoft.com/office/drawing/2014/main" id="{D1712A97-D5BC-4D1B-A3FB-D204F73BB004}"/>
              </a:ext>
            </a:extLst>
          </p:cNvPr>
          <p:cNvSpPr/>
          <p:nvPr/>
        </p:nvSpPr>
        <p:spPr>
          <a:xfrm>
            <a:off x="4375052" y="1843665"/>
            <a:ext cx="393895" cy="337624"/>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020B3A3-FEAE-409E-BFA0-22B9324C13FB}"/>
              </a:ext>
            </a:extLst>
          </p:cNvPr>
          <p:cNvSpPr txBox="1"/>
          <p:nvPr/>
        </p:nvSpPr>
        <p:spPr>
          <a:xfrm>
            <a:off x="1709677" y="2339397"/>
            <a:ext cx="5724644" cy="461665"/>
          </a:xfrm>
          <a:prstGeom prst="rect">
            <a:avLst/>
          </a:prstGeom>
          <a:noFill/>
        </p:spPr>
        <p:txBody>
          <a:bodyPr wrap="none" rtlCol="0">
            <a:spAutoFit/>
          </a:bodyPr>
          <a:lstStyle/>
          <a:p>
            <a:r>
              <a:rPr kumimoji="1" lang="ja-JP" altLang="en-US" sz="2400" dirty="0">
                <a:latin typeface="ＭＳ ゴシック" panose="020B0609070205080204" pitchFamily="49" charset="-128"/>
                <a:ea typeface="ＭＳ ゴシック" panose="020B0609070205080204" pitchFamily="49" charset="-128"/>
              </a:rPr>
              <a:t>生命誕生の可否は惑星質量にも依存する</a:t>
            </a:r>
          </a:p>
        </p:txBody>
      </p:sp>
      <p:pic>
        <p:nvPicPr>
          <p:cNvPr id="7" name="図 6" descr="バブル, 瓶, 座る, テーブル が含まれている画像&#10;&#10;自動的に生成された説明">
            <a:extLst>
              <a:ext uri="{FF2B5EF4-FFF2-40B4-BE49-F238E27FC236}">
                <a16:creationId xmlns:a16="http://schemas.microsoft.com/office/drawing/2014/main" id="{BA7B6D5A-95D3-49CC-AE3D-727D960E9C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08" b="89896" l="10000" r="90000">
                        <a14:foregroundMark x1="49000" y1="8808" x2="49000" y2="8808"/>
                      </a14:backgroundRemoval>
                    </a14:imgEffect>
                  </a14:imgLayer>
                </a14:imgProps>
              </a:ext>
              <a:ext uri="{28A0092B-C50C-407E-A947-70E740481C1C}">
                <a14:useLocalDpi xmlns:a14="http://schemas.microsoft.com/office/drawing/2010/main" val="0"/>
              </a:ext>
            </a:extLst>
          </a:blip>
          <a:stretch>
            <a:fillRect/>
          </a:stretch>
        </p:blipFill>
        <p:spPr>
          <a:xfrm>
            <a:off x="2069016" y="3411894"/>
            <a:ext cx="3449876" cy="2663305"/>
          </a:xfrm>
          <a:prstGeom prst="rect">
            <a:avLst/>
          </a:prstGeom>
        </p:spPr>
      </p:pic>
      <p:sp>
        <p:nvSpPr>
          <p:cNvPr id="8" name="楕円 7">
            <a:extLst>
              <a:ext uri="{FF2B5EF4-FFF2-40B4-BE49-F238E27FC236}">
                <a16:creationId xmlns:a16="http://schemas.microsoft.com/office/drawing/2014/main" id="{218141DE-36F7-4ED4-B311-A4A4AEE222F8}"/>
              </a:ext>
            </a:extLst>
          </p:cNvPr>
          <p:cNvSpPr/>
          <p:nvPr/>
        </p:nvSpPr>
        <p:spPr>
          <a:xfrm>
            <a:off x="634689" y="4261264"/>
            <a:ext cx="914400" cy="914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latin typeface="ＭＳ ゴシック" panose="020B0609070205080204" pitchFamily="49" charset="-128"/>
                <a:ea typeface="ＭＳ ゴシック" panose="020B0609070205080204" pitchFamily="49" charset="-128"/>
              </a:rPr>
              <a:t>?</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9" name="楕円 8">
            <a:extLst>
              <a:ext uri="{FF2B5EF4-FFF2-40B4-BE49-F238E27FC236}">
                <a16:creationId xmlns:a16="http://schemas.microsoft.com/office/drawing/2014/main" id="{D5B75BEA-D7CA-46AA-8DBF-7A2B333BC62A}"/>
              </a:ext>
            </a:extLst>
          </p:cNvPr>
          <p:cNvSpPr/>
          <p:nvPr/>
        </p:nvSpPr>
        <p:spPr>
          <a:xfrm>
            <a:off x="5911827" y="3386464"/>
            <a:ext cx="2664000" cy="266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latin typeface="ＭＳ ゴシック" panose="020B0609070205080204" pitchFamily="49" charset="-128"/>
                <a:ea typeface="ＭＳ ゴシック" panose="020B0609070205080204" pitchFamily="49" charset="-128"/>
              </a:rPr>
              <a:t>?</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11" name="図 10">
            <a:extLst>
              <a:ext uri="{FF2B5EF4-FFF2-40B4-BE49-F238E27FC236}">
                <a16:creationId xmlns:a16="http://schemas.microsoft.com/office/drawing/2014/main" id="{0E1686FF-BDB4-42F3-B650-0514126BA4A8}"/>
              </a:ext>
            </a:extLst>
          </p:cNvPr>
          <p:cNvPicPr>
            <a:picLocks noChangeAspect="1"/>
          </p:cNvPicPr>
          <p:nvPr/>
        </p:nvPicPr>
        <p:blipFill rotWithShape="1">
          <a:blip r:embed="rId4"/>
          <a:srcRect r="6600" b="-7687"/>
          <a:stretch/>
        </p:blipFill>
        <p:spPr>
          <a:xfrm>
            <a:off x="5040585" y="4380987"/>
            <a:ext cx="478307" cy="689345"/>
          </a:xfrm>
          <a:prstGeom prst="rect">
            <a:avLst/>
          </a:prstGeom>
        </p:spPr>
      </p:pic>
      <p:pic>
        <p:nvPicPr>
          <p:cNvPr id="12" name="図 11">
            <a:extLst>
              <a:ext uri="{FF2B5EF4-FFF2-40B4-BE49-F238E27FC236}">
                <a16:creationId xmlns:a16="http://schemas.microsoft.com/office/drawing/2014/main" id="{019FB81B-495F-4D8A-A15E-B91EAD17BE92}"/>
              </a:ext>
            </a:extLst>
          </p:cNvPr>
          <p:cNvPicPr>
            <a:picLocks noChangeAspect="1"/>
          </p:cNvPicPr>
          <p:nvPr/>
        </p:nvPicPr>
        <p:blipFill rotWithShape="1">
          <a:blip r:embed="rId4"/>
          <a:srcRect t="-9688" r="7698"/>
          <a:stretch/>
        </p:blipFill>
        <p:spPr>
          <a:xfrm>
            <a:off x="1831017" y="4367388"/>
            <a:ext cx="472687" cy="702152"/>
          </a:xfrm>
          <a:prstGeom prst="rect">
            <a:avLst/>
          </a:prstGeom>
        </p:spPr>
      </p:pic>
      <p:sp>
        <p:nvSpPr>
          <p:cNvPr id="15" name="正方形/長方形 14">
            <a:extLst>
              <a:ext uri="{FF2B5EF4-FFF2-40B4-BE49-F238E27FC236}">
                <a16:creationId xmlns:a16="http://schemas.microsoft.com/office/drawing/2014/main" id="{6FF18006-D022-4B99-995E-2B3A2E195706}"/>
              </a:ext>
            </a:extLst>
          </p:cNvPr>
          <p:cNvSpPr/>
          <p:nvPr/>
        </p:nvSpPr>
        <p:spPr>
          <a:xfrm>
            <a:off x="4360524" y="1223892"/>
            <a:ext cx="3877985" cy="461665"/>
          </a:xfrm>
          <a:prstGeom prst="rect">
            <a:avLst/>
          </a:prstGeom>
        </p:spPr>
        <p:txBody>
          <a:bodyPr wrap="none">
            <a:spAutoFit/>
          </a:bodyPr>
          <a:lstStyle/>
          <a:p>
            <a:r>
              <a:rPr kumimoji="1" lang="en-US" altLang="ja-JP" sz="2400" dirty="0">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惑星形成時に蓄えた熱量</a:t>
            </a:r>
            <a:endParaRPr lang="ja-JP" altLang="en-US" sz="2400" dirty="0"/>
          </a:p>
        </p:txBody>
      </p:sp>
    </p:spTree>
    <p:extLst>
      <p:ext uri="{BB962C8B-B14F-4D97-AF65-F5344CB8AC3E}">
        <p14:creationId xmlns:p14="http://schemas.microsoft.com/office/powerpoint/2010/main" val="6006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BE53BAD3-C8FA-4130-B0F4-096A83F752ED}"/>
              </a:ext>
            </a:extLst>
          </p:cNvPr>
          <p:cNvGraphicFramePr>
            <a:graphicFrameLocks/>
          </p:cNvGraphicFramePr>
          <p:nvPr>
            <p:extLst>
              <p:ext uri="{D42A27DB-BD31-4B8C-83A1-F6EECF244321}">
                <p14:modId xmlns:p14="http://schemas.microsoft.com/office/powerpoint/2010/main" val="638532011"/>
              </p:ext>
            </p:extLst>
          </p:nvPr>
        </p:nvGraphicFramePr>
        <p:xfrm>
          <a:off x="407962" y="1031442"/>
          <a:ext cx="8328075" cy="5510034"/>
        </p:xfrm>
        <a:graphic>
          <a:graphicData uri="http://schemas.openxmlformats.org/drawingml/2006/chart">
            <c:chart xmlns:c="http://schemas.openxmlformats.org/drawingml/2006/chart" xmlns:r="http://schemas.openxmlformats.org/officeDocument/2006/relationships" r:id="rId2"/>
          </a:graphicData>
        </a:graphic>
      </p:graphicFrame>
      <p:cxnSp>
        <p:nvCxnSpPr>
          <p:cNvPr id="20" name="直線コネクタ 19">
            <a:extLst>
              <a:ext uri="{FF2B5EF4-FFF2-40B4-BE49-F238E27FC236}">
                <a16:creationId xmlns:a16="http://schemas.microsoft.com/office/drawing/2014/main" id="{57A0C7AE-CFAA-4C09-BA81-F40E92B6DC45}"/>
              </a:ext>
            </a:extLst>
          </p:cNvPr>
          <p:cNvCxnSpPr/>
          <p:nvPr/>
        </p:nvCxnSpPr>
        <p:spPr>
          <a:xfrm>
            <a:off x="4884198" y="1029219"/>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E836757-69CC-43A1-823E-672B6C327322}"/>
              </a:ext>
            </a:extLst>
          </p:cNvPr>
          <p:cNvCxnSpPr/>
          <p:nvPr/>
        </p:nvCxnSpPr>
        <p:spPr>
          <a:xfrm>
            <a:off x="5116998" y="1029219"/>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424DB87-4821-4D6F-BB85-DAF882A57DE7}"/>
              </a:ext>
            </a:extLst>
          </p:cNvPr>
          <p:cNvCxnSpPr/>
          <p:nvPr/>
        </p:nvCxnSpPr>
        <p:spPr>
          <a:xfrm>
            <a:off x="5208929" y="1035234"/>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1ED16319-299B-4A89-A67F-6C3A62373DA1}"/>
              </a:ext>
            </a:extLst>
          </p:cNvPr>
          <p:cNvCxnSpPr/>
          <p:nvPr/>
        </p:nvCxnSpPr>
        <p:spPr>
          <a:xfrm>
            <a:off x="5497118" y="1022400"/>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45A096F-4C50-45D9-8660-5BA0F1496082}"/>
              </a:ext>
            </a:extLst>
          </p:cNvPr>
          <p:cNvCxnSpPr/>
          <p:nvPr/>
        </p:nvCxnSpPr>
        <p:spPr>
          <a:xfrm>
            <a:off x="5296847" y="1021166"/>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85130EC-8AD9-4605-93C1-AF566728DBA9}"/>
              </a:ext>
            </a:extLst>
          </p:cNvPr>
          <p:cNvCxnSpPr/>
          <p:nvPr/>
        </p:nvCxnSpPr>
        <p:spPr>
          <a:xfrm>
            <a:off x="4999081" y="1029600"/>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6A49380-F1F8-4CFF-8382-38D31663B290}"/>
              </a:ext>
            </a:extLst>
          </p:cNvPr>
          <p:cNvCxnSpPr/>
          <p:nvPr/>
        </p:nvCxnSpPr>
        <p:spPr>
          <a:xfrm>
            <a:off x="5396982" y="1022400"/>
            <a:ext cx="7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C7169D3-4453-4BF5-9F94-B268B47492CF}"/>
              </a:ext>
            </a:extLst>
          </p:cNvPr>
          <p:cNvCxnSpPr/>
          <p:nvPr/>
        </p:nvCxnSpPr>
        <p:spPr>
          <a:xfrm>
            <a:off x="2338563" y="1031442"/>
            <a:ext cx="7174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6E10962-6995-4FEE-9A68-CE3C68A17BBE}"/>
              </a:ext>
            </a:extLst>
          </p:cNvPr>
          <p:cNvSpPr txBox="1"/>
          <p:nvPr/>
        </p:nvSpPr>
        <p:spPr>
          <a:xfrm>
            <a:off x="0" y="-36000"/>
            <a:ext cx="6353908"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火星</a:t>
            </a:r>
            <a:r>
              <a:rPr kumimoji="1" lang="en-US" altLang="ja-JP" sz="4000" dirty="0">
                <a:latin typeface="HGSｺﾞｼｯｸE" panose="020B0900000000000000" pitchFamily="50" charset="-128"/>
                <a:ea typeface="HGSｺﾞｼｯｸE" panose="020B0900000000000000" pitchFamily="50" charset="-128"/>
              </a:rPr>
              <a:t>(</a:t>
            </a:r>
            <a:r>
              <a:rPr kumimoji="1" lang="ja-JP" altLang="en-US" sz="4000" dirty="0">
                <a:latin typeface="HGSｺﾞｼｯｸE" panose="020B0900000000000000" pitchFamily="50" charset="-128"/>
                <a:ea typeface="HGSｺﾞｼｯｸE" panose="020B0900000000000000" pitchFamily="50" charset="-128"/>
              </a:rPr>
              <a:t>地球より小さい惑星</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sp>
        <p:nvSpPr>
          <p:cNvPr id="9" name="テキスト ボックス 8">
            <a:extLst>
              <a:ext uri="{FF2B5EF4-FFF2-40B4-BE49-F238E27FC236}">
                <a16:creationId xmlns:a16="http://schemas.microsoft.com/office/drawing/2014/main" id="{3DA50B6B-BFC4-44E4-8F80-1EA0B3221A0B}"/>
              </a:ext>
            </a:extLst>
          </p:cNvPr>
          <p:cNvSpPr txBox="1"/>
          <p:nvPr/>
        </p:nvSpPr>
        <p:spPr>
          <a:xfrm>
            <a:off x="6696225" y="6299217"/>
            <a:ext cx="85813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火星</a:t>
            </a:r>
          </a:p>
        </p:txBody>
      </p:sp>
      <p:sp>
        <p:nvSpPr>
          <p:cNvPr id="6" name="テキスト ボックス 5">
            <a:extLst>
              <a:ext uri="{FF2B5EF4-FFF2-40B4-BE49-F238E27FC236}">
                <a16:creationId xmlns:a16="http://schemas.microsoft.com/office/drawing/2014/main" id="{27FB6D4F-42CD-4F82-BDEE-9EEF72FA4DD8}"/>
              </a:ext>
            </a:extLst>
          </p:cNvPr>
          <p:cNvSpPr txBox="1"/>
          <p:nvPr/>
        </p:nvSpPr>
        <p:spPr>
          <a:xfrm>
            <a:off x="1786597" y="6299217"/>
            <a:ext cx="85813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水星</a:t>
            </a:r>
          </a:p>
        </p:txBody>
      </p:sp>
      <p:sp>
        <p:nvSpPr>
          <p:cNvPr id="7" name="テキスト ボックス 6">
            <a:extLst>
              <a:ext uri="{FF2B5EF4-FFF2-40B4-BE49-F238E27FC236}">
                <a16:creationId xmlns:a16="http://schemas.microsoft.com/office/drawing/2014/main" id="{B498ADB9-9901-4F0D-9E2A-D02743365CD7}"/>
              </a:ext>
            </a:extLst>
          </p:cNvPr>
          <p:cNvSpPr txBox="1"/>
          <p:nvPr/>
        </p:nvSpPr>
        <p:spPr>
          <a:xfrm>
            <a:off x="3441897" y="6299217"/>
            <a:ext cx="85813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金星</a:t>
            </a:r>
          </a:p>
        </p:txBody>
      </p:sp>
      <p:sp>
        <p:nvSpPr>
          <p:cNvPr id="8" name="テキスト ボックス 7">
            <a:extLst>
              <a:ext uri="{FF2B5EF4-FFF2-40B4-BE49-F238E27FC236}">
                <a16:creationId xmlns:a16="http://schemas.microsoft.com/office/drawing/2014/main" id="{39AC9100-5A31-4589-AF28-8BE21DF72ACD}"/>
              </a:ext>
            </a:extLst>
          </p:cNvPr>
          <p:cNvSpPr txBox="1"/>
          <p:nvPr/>
        </p:nvSpPr>
        <p:spPr>
          <a:xfrm>
            <a:off x="5040925" y="6299217"/>
            <a:ext cx="85813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地球</a:t>
            </a:r>
          </a:p>
        </p:txBody>
      </p:sp>
      <p:sp>
        <p:nvSpPr>
          <p:cNvPr id="10" name="テキスト ボックス 9">
            <a:extLst>
              <a:ext uri="{FF2B5EF4-FFF2-40B4-BE49-F238E27FC236}">
                <a16:creationId xmlns:a16="http://schemas.microsoft.com/office/drawing/2014/main" id="{C788CE1A-D1D4-452C-8FA0-EA2F9969C9DB}"/>
              </a:ext>
            </a:extLst>
          </p:cNvPr>
          <p:cNvSpPr txBox="1"/>
          <p:nvPr/>
        </p:nvSpPr>
        <p:spPr>
          <a:xfrm rot="16200000">
            <a:off x="-883154" y="3586405"/>
            <a:ext cx="2250831"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公転円周</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dirty="0">
                <a:latin typeface="ＭＳ ゴシック" panose="020B0609070205080204" pitchFamily="49" charset="-128"/>
                <a:ea typeface="ＭＳ ゴシック" panose="020B0609070205080204" pitchFamily="49" charset="-128"/>
              </a:rPr>
              <a:t>万</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km)</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C07D4D0A-892E-4CE4-8C2E-964873490198}"/>
              </a:ext>
            </a:extLst>
          </p:cNvPr>
          <p:cNvSpPr txBox="1"/>
          <p:nvPr/>
        </p:nvSpPr>
        <p:spPr>
          <a:xfrm rot="5400000">
            <a:off x="7607510" y="3228945"/>
            <a:ext cx="2588456"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惑星半径</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(km)</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2" name="楕円 11">
            <a:extLst>
              <a:ext uri="{FF2B5EF4-FFF2-40B4-BE49-F238E27FC236}">
                <a16:creationId xmlns:a16="http://schemas.microsoft.com/office/drawing/2014/main" id="{A6523BE6-CA10-464D-94BC-65DF054D8437}"/>
              </a:ext>
            </a:extLst>
          </p:cNvPr>
          <p:cNvSpPr/>
          <p:nvPr/>
        </p:nvSpPr>
        <p:spPr>
          <a:xfrm>
            <a:off x="2616594" y="959442"/>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F4CDBEA-E63E-4E4A-B7AB-7DE09837EB2A}"/>
              </a:ext>
            </a:extLst>
          </p:cNvPr>
          <p:cNvSpPr txBox="1"/>
          <p:nvPr/>
        </p:nvSpPr>
        <p:spPr>
          <a:xfrm>
            <a:off x="3126350" y="831386"/>
            <a:ext cx="1252024"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公転円周</a:t>
            </a:r>
          </a:p>
        </p:txBody>
      </p:sp>
      <p:sp>
        <p:nvSpPr>
          <p:cNvPr id="16" name="正方形/長方形 15">
            <a:extLst>
              <a:ext uri="{FF2B5EF4-FFF2-40B4-BE49-F238E27FC236}">
                <a16:creationId xmlns:a16="http://schemas.microsoft.com/office/drawing/2014/main" id="{FB60000A-7601-47AA-907F-A22AED5450DA}"/>
              </a:ext>
            </a:extLst>
          </p:cNvPr>
          <p:cNvSpPr/>
          <p:nvPr/>
        </p:nvSpPr>
        <p:spPr>
          <a:xfrm>
            <a:off x="5187447" y="977441"/>
            <a:ext cx="108000" cy="108000"/>
          </a:xfrm>
          <a:prstGeom prst="rect">
            <a:avLst/>
          </a:prstGeom>
          <a:solidFill>
            <a:srgbClr val="12E0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7E24A53-4929-4A7B-86BE-A52AF44E0052}"/>
              </a:ext>
            </a:extLst>
          </p:cNvPr>
          <p:cNvSpPr txBox="1"/>
          <p:nvPr/>
        </p:nvSpPr>
        <p:spPr>
          <a:xfrm>
            <a:off x="5681206" y="829164"/>
            <a:ext cx="2004642"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惑星半径</a:t>
            </a:r>
          </a:p>
        </p:txBody>
      </p:sp>
    </p:spTree>
    <p:extLst>
      <p:ext uri="{BB962C8B-B14F-4D97-AF65-F5344CB8AC3E}">
        <p14:creationId xmlns:p14="http://schemas.microsoft.com/office/powerpoint/2010/main" val="638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chart seriesIdx="1" categoryIdx="-4" bldStep="series"/>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9" grpId="0" animBg="1"/>
      <p:bldP spid="6" grpId="0" animBg="1"/>
      <p:bldP spid="7" grpId="0" animBg="1"/>
      <p:bldP spid="8" grpId="0" animBg="1"/>
      <p:bldP spid="10" grpId="0" animBg="1"/>
      <p:bldP spid="11" grpId="0" animBg="1"/>
      <p:bldP spid="12" grpId="0" animBg="1"/>
      <p:bldP spid="15" grpId="0"/>
      <p:bldP spid="16"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34123E-D780-4998-B5E2-18DC540D0F21}"/>
              </a:ext>
            </a:extLst>
          </p:cNvPr>
          <p:cNvSpPr txBox="1"/>
          <p:nvPr/>
        </p:nvSpPr>
        <p:spPr>
          <a:xfrm>
            <a:off x="0" y="-36000"/>
            <a:ext cx="6353908"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グランド・タック・モデル</a:t>
            </a:r>
          </a:p>
        </p:txBody>
      </p:sp>
      <p:sp>
        <p:nvSpPr>
          <p:cNvPr id="3" name="テキスト ボックス 2">
            <a:extLst>
              <a:ext uri="{FF2B5EF4-FFF2-40B4-BE49-F238E27FC236}">
                <a16:creationId xmlns:a16="http://schemas.microsoft.com/office/drawing/2014/main" id="{93B0A67C-66C5-45E6-86BF-913209D3A46B}"/>
              </a:ext>
            </a:extLst>
          </p:cNvPr>
          <p:cNvSpPr txBox="1"/>
          <p:nvPr/>
        </p:nvSpPr>
        <p:spPr>
          <a:xfrm>
            <a:off x="2206164" y="2008985"/>
            <a:ext cx="4801314" cy="461665"/>
          </a:xfrm>
          <a:prstGeom prst="rect">
            <a:avLst/>
          </a:prstGeom>
          <a:noFill/>
        </p:spPr>
        <p:txBody>
          <a:bodyPr wrap="non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木星が火星の材料を吹き飛ばした</a:t>
            </a:r>
          </a:p>
        </p:txBody>
      </p:sp>
      <p:pic>
        <p:nvPicPr>
          <p:cNvPr id="6" name="GT1">
            <a:hlinkClick r:id="" action="ppaction://media"/>
            <a:extLst>
              <a:ext uri="{FF2B5EF4-FFF2-40B4-BE49-F238E27FC236}">
                <a16:creationId xmlns:a16="http://schemas.microsoft.com/office/drawing/2014/main" id="{0D4729C9-FC12-4262-9381-3EB3ECCB30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9038" y="2765042"/>
            <a:ext cx="4716907" cy="3777023"/>
          </a:xfrm>
          <a:prstGeom prst="rect">
            <a:avLst/>
          </a:prstGeom>
        </p:spPr>
      </p:pic>
      <p:pic>
        <p:nvPicPr>
          <p:cNvPr id="5" name="GT3">
            <a:hlinkClick r:id="" action="ppaction://media"/>
            <a:extLst>
              <a:ext uri="{FF2B5EF4-FFF2-40B4-BE49-F238E27FC236}">
                <a16:creationId xmlns:a16="http://schemas.microsoft.com/office/drawing/2014/main" id="{49984995-1EDC-439A-BACD-04BFB2690B6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2765043"/>
            <a:ext cx="4716907" cy="3777022"/>
          </a:xfrm>
          <a:prstGeom prst="rect">
            <a:avLst/>
          </a:prstGeom>
        </p:spPr>
      </p:pic>
      <p:sp>
        <p:nvSpPr>
          <p:cNvPr id="7" name="テキスト ボックス 6">
            <a:extLst>
              <a:ext uri="{FF2B5EF4-FFF2-40B4-BE49-F238E27FC236}">
                <a16:creationId xmlns:a16="http://schemas.microsoft.com/office/drawing/2014/main" id="{4A55ADEB-B5FB-4267-82F9-0E9E82383CC1}"/>
              </a:ext>
            </a:extLst>
          </p:cNvPr>
          <p:cNvSpPr txBox="1"/>
          <p:nvPr/>
        </p:nvSpPr>
        <p:spPr>
          <a:xfrm rot="16200000">
            <a:off x="-198697" y="3843545"/>
            <a:ext cx="705171"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dirty="0">
                <a:latin typeface="ＭＳ ゴシック" panose="020B0609070205080204" pitchFamily="49" charset="-128"/>
                <a:ea typeface="ＭＳ ゴシック" panose="020B0609070205080204" pitchFamily="49" charset="-128"/>
              </a:rPr>
              <a:t>傾き</a:t>
            </a:r>
          </a:p>
        </p:txBody>
      </p:sp>
      <p:sp>
        <p:nvSpPr>
          <p:cNvPr id="8" name="テキスト ボックス 7">
            <a:extLst>
              <a:ext uri="{FF2B5EF4-FFF2-40B4-BE49-F238E27FC236}">
                <a16:creationId xmlns:a16="http://schemas.microsoft.com/office/drawing/2014/main" id="{AD9D661A-D95A-4B59-8C25-5BD150D51C0E}"/>
              </a:ext>
            </a:extLst>
          </p:cNvPr>
          <p:cNvSpPr txBox="1"/>
          <p:nvPr/>
        </p:nvSpPr>
        <p:spPr>
          <a:xfrm rot="16200000">
            <a:off x="-335629" y="5075936"/>
            <a:ext cx="979033"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dirty="0">
                <a:latin typeface="ＭＳ ゴシック" panose="020B0609070205080204" pitchFamily="49" charset="-128"/>
                <a:ea typeface="ＭＳ ゴシック" panose="020B0609070205080204" pitchFamily="49" charset="-128"/>
              </a:rPr>
              <a:t>離心率</a:t>
            </a:r>
          </a:p>
        </p:txBody>
      </p:sp>
      <p:sp>
        <p:nvSpPr>
          <p:cNvPr id="9" name="テキスト ボックス 8">
            <a:extLst>
              <a:ext uri="{FF2B5EF4-FFF2-40B4-BE49-F238E27FC236}">
                <a16:creationId xmlns:a16="http://schemas.microsoft.com/office/drawing/2014/main" id="{A2CBAD4A-3C30-4C53-89BA-2C1B871E02F5}"/>
              </a:ext>
            </a:extLst>
          </p:cNvPr>
          <p:cNvSpPr txBox="1"/>
          <p:nvPr/>
        </p:nvSpPr>
        <p:spPr>
          <a:xfrm rot="16200000">
            <a:off x="4492340" y="3843545"/>
            <a:ext cx="705171"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dirty="0">
                <a:latin typeface="ＭＳ ゴシック" panose="020B0609070205080204" pitchFamily="49" charset="-128"/>
                <a:ea typeface="ＭＳ ゴシック" panose="020B0609070205080204" pitchFamily="49" charset="-128"/>
              </a:rPr>
              <a:t>傾き</a:t>
            </a:r>
          </a:p>
        </p:txBody>
      </p:sp>
      <p:sp>
        <p:nvSpPr>
          <p:cNvPr id="10" name="テキスト ボックス 9">
            <a:extLst>
              <a:ext uri="{FF2B5EF4-FFF2-40B4-BE49-F238E27FC236}">
                <a16:creationId xmlns:a16="http://schemas.microsoft.com/office/drawing/2014/main" id="{58FE1DA0-486A-4697-A73B-AA542464C445}"/>
              </a:ext>
            </a:extLst>
          </p:cNvPr>
          <p:cNvSpPr txBox="1"/>
          <p:nvPr/>
        </p:nvSpPr>
        <p:spPr>
          <a:xfrm rot="16200000">
            <a:off x="4355408" y="5075936"/>
            <a:ext cx="979033"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dirty="0">
                <a:latin typeface="ＭＳ ゴシック" panose="020B0609070205080204" pitchFamily="49" charset="-128"/>
                <a:ea typeface="ＭＳ ゴシック" panose="020B0609070205080204" pitchFamily="49" charset="-128"/>
              </a:rPr>
              <a:t>離心率</a:t>
            </a:r>
          </a:p>
        </p:txBody>
      </p:sp>
      <p:sp>
        <p:nvSpPr>
          <p:cNvPr id="11" name="テキスト ボックス 10">
            <a:extLst>
              <a:ext uri="{FF2B5EF4-FFF2-40B4-BE49-F238E27FC236}">
                <a16:creationId xmlns:a16="http://schemas.microsoft.com/office/drawing/2014/main" id="{0F60EAC6-3EE2-482A-8363-FB7D0A4C7CD6}"/>
              </a:ext>
            </a:extLst>
          </p:cNvPr>
          <p:cNvSpPr txBox="1"/>
          <p:nvPr/>
        </p:nvSpPr>
        <p:spPr>
          <a:xfrm>
            <a:off x="1631852" y="6200870"/>
            <a:ext cx="185693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軌道長半径</a:t>
            </a:r>
            <a:r>
              <a:rPr kumimoji="1" lang="en-US" altLang="ja-JP" dirty="0">
                <a:latin typeface="Times New Roman" panose="02020603050405020304" pitchFamily="18" charset="0"/>
                <a:cs typeface="Times New Roman" panose="02020603050405020304" pitchFamily="18" charset="0"/>
              </a:rPr>
              <a:t>(AU)</a:t>
            </a:r>
            <a:endParaRPr kumimoji="1" lang="ja-JP" altLang="en-US"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183B488C-A3B0-471C-8E79-383D84E7F5F9}"/>
              </a:ext>
            </a:extLst>
          </p:cNvPr>
          <p:cNvSpPr txBox="1"/>
          <p:nvPr/>
        </p:nvSpPr>
        <p:spPr>
          <a:xfrm>
            <a:off x="6322890" y="6200870"/>
            <a:ext cx="185693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軌道長半径</a:t>
            </a:r>
            <a:r>
              <a:rPr kumimoji="1" lang="en-US" altLang="ja-JP" dirty="0">
                <a:latin typeface="Times New Roman" panose="02020603050405020304" pitchFamily="18" charset="0"/>
                <a:cs typeface="Times New Roman" panose="02020603050405020304" pitchFamily="18" charset="0"/>
              </a:rPr>
              <a:t>(AU)</a:t>
            </a:r>
            <a:endParaRPr kumimoji="1" lang="ja-JP" altLang="en-US"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6D264528-CBE1-4BEF-89C2-D39BEBA77554}"/>
              </a:ext>
            </a:extLst>
          </p:cNvPr>
          <p:cNvSpPr txBox="1"/>
          <p:nvPr/>
        </p:nvSpPr>
        <p:spPr>
          <a:xfrm>
            <a:off x="2048001" y="3589569"/>
            <a:ext cx="1210588" cy="400110"/>
          </a:xfrm>
          <a:prstGeom prst="rect">
            <a:avLst/>
          </a:prstGeom>
          <a:noFill/>
        </p:spPr>
        <p:txBody>
          <a:bodyPr wrap="none" rtlCol="0">
            <a:spAutoFit/>
          </a:bodyPr>
          <a:lstStyle/>
          <a:p>
            <a:r>
              <a:rPr kumimoji="1" lang="ja-JP" altLang="en-US" sz="2000" dirty="0">
                <a:latin typeface="ＭＳ ゴシック" panose="020B0609070205080204" pitchFamily="49" charset="-128"/>
                <a:ea typeface="ＭＳ ゴシック" panose="020B0609070205080204" pitchFamily="49" charset="-128"/>
              </a:rPr>
              <a:t>原始木星</a:t>
            </a:r>
          </a:p>
        </p:txBody>
      </p:sp>
      <p:sp>
        <p:nvSpPr>
          <p:cNvPr id="14" name="テキスト ボックス 13">
            <a:extLst>
              <a:ext uri="{FF2B5EF4-FFF2-40B4-BE49-F238E27FC236}">
                <a16:creationId xmlns:a16="http://schemas.microsoft.com/office/drawing/2014/main" id="{A302A356-8330-4429-A417-DFF36F2AE683}"/>
              </a:ext>
            </a:extLst>
          </p:cNvPr>
          <p:cNvSpPr txBox="1"/>
          <p:nvPr/>
        </p:nvSpPr>
        <p:spPr>
          <a:xfrm>
            <a:off x="3176954" y="3597323"/>
            <a:ext cx="1210588" cy="400110"/>
          </a:xfrm>
          <a:prstGeom prst="rect">
            <a:avLst/>
          </a:prstGeom>
          <a:noFill/>
        </p:spPr>
        <p:txBody>
          <a:bodyPr wrap="none" rtlCol="0">
            <a:spAutoFit/>
          </a:bodyPr>
          <a:lstStyle/>
          <a:p>
            <a:r>
              <a:rPr kumimoji="1" lang="ja-JP" altLang="en-US" sz="2000" dirty="0">
                <a:latin typeface="ＭＳ ゴシック" panose="020B0609070205080204" pitchFamily="49" charset="-128"/>
                <a:ea typeface="ＭＳ ゴシック" panose="020B0609070205080204" pitchFamily="49" charset="-128"/>
              </a:rPr>
              <a:t>原始土星</a:t>
            </a:r>
          </a:p>
        </p:txBody>
      </p:sp>
      <p:sp>
        <p:nvSpPr>
          <p:cNvPr id="15" name="テキスト ボックス 14">
            <a:extLst>
              <a:ext uri="{FF2B5EF4-FFF2-40B4-BE49-F238E27FC236}">
                <a16:creationId xmlns:a16="http://schemas.microsoft.com/office/drawing/2014/main" id="{7F29DC41-A5E8-4AE4-B6C5-C4D3DDBF5E94}"/>
              </a:ext>
            </a:extLst>
          </p:cNvPr>
          <p:cNvSpPr txBox="1"/>
          <p:nvPr/>
        </p:nvSpPr>
        <p:spPr>
          <a:xfrm>
            <a:off x="582594" y="3597323"/>
            <a:ext cx="1353256" cy="400110"/>
          </a:xfrm>
          <a:prstGeom prst="rect">
            <a:avLst/>
          </a:prstGeom>
          <a:noFill/>
        </p:spPr>
        <p:txBody>
          <a:bodyPr wrap="none" rtlCol="0">
            <a:spAutoFit/>
          </a:bodyPr>
          <a:lstStyle/>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S</a:t>
            </a:r>
            <a:r>
              <a:rPr kumimoji="1" lang="ja-JP" altLang="en-US" sz="2000" dirty="0">
                <a:latin typeface="ＭＳ ゴシック" panose="020B0609070205080204" pitchFamily="49" charset="-128"/>
                <a:ea typeface="ＭＳ ゴシック" panose="020B0609070205080204" pitchFamily="49" charset="-128"/>
              </a:rPr>
              <a:t>型微惑星</a:t>
            </a:r>
          </a:p>
        </p:txBody>
      </p:sp>
      <p:cxnSp>
        <p:nvCxnSpPr>
          <p:cNvPr id="20" name="直線矢印コネクタ 19">
            <a:extLst>
              <a:ext uri="{FF2B5EF4-FFF2-40B4-BE49-F238E27FC236}">
                <a16:creationId xmlns:a16="http://schemas.microsoft.com/office/drawing/2014/main" id="{0F42872E-1385-40A8-B1FD-E675B68049C8}"/>
              </a:ext>
            </a:extLst>
          </p:cNvPr>
          <p:cNvCxnSpPr>
            <a:cxnSpLocks/>
          </p:cNvCxnSpPr>
          <p:nvPr/>
        </p:nvCxnSpPr>
        <p:spPr>
          <a:xfrm>
            <a:off x="1260330" y="3997433"/>
            <a:ext cx="288551" cy="546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970956B-BF1A-49B9-B31F-B99B710F7E0A}"/>
              </a:ext>
            </a:extLst>
          </p:cNvPr>
          <p:cNvCxnSpPr>
            <a:cxnSpLocks/>
          </p:cNvCxnSpPr>
          <p:nvPr/>
        </p:nvCxnSpPr>
        <p:spPr>
          <a:xfrm>
            <a:off x="3782248" y="4076798"/>
            <a:ext cx="103870" cy="464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CAD57633-C483-4C81-89D5-FC4ACA24E609}"/>
              </a:ext>
            </a:extLst>
          </p:cNvPr>
          <p:cNvCxnSpPr>
            <a:cxnSpLocks/>
          </p:cNvCxnSpPr>
          <p:nvPr/>
        </p:nvCxnSpPr>
        <p:spPr>
          <a:xfrm>
            <a:off x="2677834" y="3994439"/>
            <a:ext cx="288551" cy="546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3D97F4D6-7CBF-4F44-8D81-F7099B2DF94D}"/>
              </a:ext>
            </a:extLst>
          </p:cNvPr>
          <p:cNvSpPr txBox="1"/>
          <p:nvPr/>
        </p:nvSpPr>
        <p:spPr>
          <a:xfrm>
            <a:off x="7186901" y="3450930"/>
            <a:ext cx="138211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C</a:t>
            </a:r>
            <a:r>
              <a:rPr kumimoji="1" lang="ja-JP" altLang="en-US" sz="2000" dirty="0">
                <a:latin typeface="ＭＳ ゴシック" panose="020B0609070205080204" pitchFamily="49" charset="-128"/>
                <a:ea typeface="ＭＳ ゴシック" panose="020B0609070205080204" pitchFamily="49" charset="-128"/>
              </a:rPr>
              <a:t>型微惑星</a:t>
            </a:r>
          </a:p>
        </p:txBody>
      </p:sp>
      <p:cxnSp>
        <p:nvCxnSpPr>
          <p:cNvPr id="26" name="直線矢印コネクタ 25">
            <a:extLst>
              <a:ext uri="{FF2B5EF4-FFF2-40B4-BE49-F238E27FC236}">
                <a16:creationId xmlns:a16="http://schemas.microsoft.com/office/drawing/2014/main" id="{D096D627-8247-4177-9ADE-71728576C7EB}"/>
              </a:ext>
            </a:extLst>
          </p:cNvPr>
          <p:cNvCxnSpPr>
            <a:cxnSpLocks/>
          </p:cNvCxnSpPr>
          <p:nvPr/>
        </p:nvCxnSpPr>
        <p:spPr>
          <a:xfrm>
            <a:off x="7903152" y="3851040"/>
            <a:ext cx="247190" cy="6928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16230DEF-BD64-4E3D-A3B8-1E2A6B117FFE}"/>
              </a:ext>
            </a:extLst>
          </p:cNvPr>
          <p:cNvSpPr txBox="1"/>
          <p:nvPr/>
        </p:nvSpPr>
        <p:spPr>
          <a:xfrm>
            <a:off x="626012" y="985938"/>
            <a:ext cx="7891976"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ガス円盤・原始木星・原始土星の相互作用による移動</a:t>
            </a:r>
          </a:p>
        </p:txBody>
      </p:sp>
      <p:sp>
        <p:nvSpPr>
          <p:cNvPr id="31" name="矢印: 下 30">
            <a:extLst>
              <a:ext uri="{FF2B5EF4-FFF2-40B4-BE49-F238E27FC236}">
                <a16:creationId xmlns:a16="http://schemas.microsoft.com/office/drawing/2014/main" id="{F0A4EB08-68A3-4D26-A04C-117012C5C20B}"/>
              </a:ext>
            </a:extLst>
          </p:cNvPr>
          <p:cNvSpPr/>
          <p:nvPr/>
        </p:nvSpPr>
        <p:spPr>
          <a:xfrm>
            <a:off x="4384967" y="1574507"/>
            <a:ext cx="374065" cy="364732"/>
          </a:xfrm>
          <a:prstGeom prst="downArrow">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579C7D6-DD92-48BE-AD32-9ACDE430F0AF}"/>
              </a:ext>
            </a:extLst>
          </p:cNvPr>
          <p:cNvSpPr/>
          <p:nvPr/>
        </p:nvSpPr>
        <p:spPr>
          <a:xfrm>
            <a:off x="5945674" y="6656568"/>
            <a:ext cx="3385437" cy="215444"/>
          </a:xfrm>
          <a:prstGeom prst="rect">
            <a:avLst/>
          </a:prstGeom>
        </p:spPr>
        <p:txBody>
          <a:bodyPr wrap="square">
            <a:spAutoFit/>
          </a:bodyPr>
          <a:lstStyle/>
          <a:p>
            <a:r>
              <a:rPr lang="en-US" altLang="ja-JP" sz="800" dirty="0"/>
              <a:t>(http://perso.astrophy.u-bordeaux.fr/~sraymond/movies_grandtack.html)</a:t>
            </a:r>
            <a:endParaRPr lang="ja-JP" altLang="en-US" sz="800" dirty="0"/>
          </a:p>
        </p:txBody>
      </p:sp>
      <p:sp>
        <p:nvSpPr>
          <p:cNvPr id="33" name="テキスト ボックス 32">
            <a:extLst>
              <a:ext uri="{FF2B5EF4-FFF2-40B4-BE49-F238E27FC236}">
                <a16:creationId xmlns:a16="http://schemas.microsoft.com/office/drawing/2014/main" id="{D286B576-2BC5-4BE6-A3BC-7F791DD829EB}"/>
              </a:ext>
            </a:extLst>
          </p:cNvPr>
          <p:cNvSpPr txBox="1"/>
          <p:nvPr/>
        </p:nvSpPr>
        <p:spPr>
          <a:xfrm>
            <a:off x="6815845" y="2115386"/>
            <a:ext cx="2124222" cy="369332"/>
          </a:xfrm>
          <a:prstGeom prst="rect">
            <a:avLst/>
          </a:prstGeom>
          <a:noFill/>
        </p:spPr>
        <p:txBody>
          <a:bodyPr wrap="square" rtlCol="0">
            <a:spAutoFit/>
          </a:bodyPr>
          <a:lstStyle/>
          <a:p>
            <a:r>
              <a:rPr kumimoji="1" lang="en-US" altLang="ja-JP" dirty="0"/>
              <a:t>Walsh et al., (2011)</a:t>
            </a:r>
            <a:endParaRPr kumimoji="1" lang="ja-JP" altLang="en-US" dirty="0"/>
          </a:p>
        </p:txBody>
      </p:sp>
    </p:spTree>
    <p:extLst>
      <p:ext uri="{BB962C8B-B14F-4D97-AF65-F5344CB8AC3E}">
        <p14:creationId xmlns:p14="http://schemas.microsoft.com/office/powerpoint/2010/main" val="8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100" fill="hold"/>
                                        <p:tgtEl>
                                          <p:spTgt spid="6"/>
                                        </p:tgtEl>
                                      </p:cBhvr>
                                    </p:cmd>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2"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00" fill="hold"/>
                                        <p:tgtEl>
                                          <p:spTgt spid="5"/>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5" fill="hold" display="0">
                  <p:stCondLst>
                    <p:cond delay="indefinite"/>
                  </p:stCondLst>
                </p:cTn>
                <p:tgtEl>
                  <p:spTgt spid="5"/>
                </p:tgtEl>
              </p:cMediaNode>
            </p:video>
            <p:video>
              <p:cMediaNode vol="80000">
                <p:cTn id="86" fill="hold" display="0">
                  <p:stCondLst>
                    <p:cond delay="indefinite"/>
                  </p:stCondLst>
                </p:cTn>
                <p:tgtEl>
                  <p:spTgt spid="6"/>
                </p:tgtEl>
              </p:cMediaNode>
            </p:video>
          </p:childTnLst>
        </p:cTn>
      </p:par>
    </p:tnLst>
    <p:bldLst>
      <p:bldP spid="3" grpId="0"/>
      <p:bldP spid="7" grpId="0" animBg="1"/>
      <p:bldP spid="8" grpId="0" animBg="1"/>
      <p:bldP spid="9" grpId="0" animBg="1"/>
      <p:bldP spid="10" grpId="0" animBg="1"/>
      <p:bldP spid="11" grpId="0" animBg="1"/>
      <p:bldP spid="12" grpId="0" animBg="1"/>
      <p:bldP spid="13" grpId="0"/>
      <p:bldP spid="13" grpId="1"/>
      <p:bldP spid="14" grpId="0"/>
      <p:bldP spid="14" grpId="1"/>
      <p:bldP spid="15" grpId="0"/>
      <p:bldP spid="15" grpId="1"/>
      <p:bldP spid="25" grpId="0" animBg="1"/>
      <p:bldP spid="25" grpId="2" animBg="1"/>
      <p:bldP spid="30" grpId="0"/>
      <p:bldP spid="31" grpId="0" animBg="1"/>
      <p:bldP spid="32" grpId="0"/>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457274-882E-4222-B47C-7236D9A6FB56}"/>
              </a:ext>
            </a:extLst>
          </p:cNvPr>
          <p:cNvSpPr txBox="1"/>
          <p:nvPr/>
        </p:nvSpPr>
        <p:spPr>
          <a:xfrm>
            <a:off x="0" y="-36000"/>
            <a:ext cx="4881489"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火星から分かること</a:t>
            </a:r>
          </a:p>
        </p:txBody>
      </p:sp>
      <p:pic>
        <p:nvPicPr>
          <p:cNvPr id="6" name="図 5" descr="テキスト, 地図 が含まれている画像&#10;&#10;自動的に生成された説明">
            <a:extLst>
              <a:ext uri="{FF2B5EF4-FFF2-40B4-BE49-F238E27FC236}">
                <a16:creationId xmlns:a16="http://schemas.microsoft.com/office/drawing/2014/main" id="{6011454A-BEE0-4614-9FD9-9FD710DAC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7920"/>
            <a:ext cx="9144001" cy="4450080"/>
          </a:xfrm>
          <a:prstGeom prst="rect">
            <a:avLst/>
          </a:prstGeom>
        </p:spPr>
      </p:pic>
      <p:sp>
        <p:nvSpPr>
          <p:cNvPr id="7" name="正方形/長方形 6">
            <a:extLst>
              <a:ext uri="{FF2B5EF4-FFF2-40B4-BE49-F238E27FC236}">
                <a16:creationId xmlns:a16="http://schemas.microsoft.com/office/drawing/2014/main" id="{BCDBC3A2-701B-479A-A21A-B64D41F2FA02}"/>
              </a:ext>
            </a:extLst>
          </p:cNvPr>
          <p:cNvSpPr/>
          <p:nvPr/>
        </p:nvSpPr>
        <p:spPr>
          <a:xfrm>
            <a:off x="0" y="2407920"/>
            <a:ext cx="2862775" cy="215444"/>
          </a:xfrm>
          <a:prstGeom prst="rect">
            <a:avLst/>
          </a:prstGeom>
        </p:spPr>
        <p:txBody>
          <a:bodyPr wrap="square">
            <a:spAutoFit/>
          </a:bodyPr>
          <a:lstStyle/>
          <a:p>
            <a:r>
              <a:rPr lang="en-US" altLang="ja-JP" sz="800" dirty="0"/>
              <a:t>(https://www.kakioka-jma.go.jp/knowledge/qanda.html#1)</a:t>
            </a:r>
            <a:endParaRPr lang="ja-JP" altLang="en-US" sz="800" dirty="0"/>
          </a:p>
        </p:txBody>
      </p:sp>
      <p:pic>
        <p:nvPicPr>
          <p:cNvPr id="9" name="図 8" descr="モニター, 座る, 画面, 表示 が含まれている画像&#10;&#10;自動的に生成された説明">
            <a:extLst>
              <a:ext uri="{FF2B5EF4-FFF2-40B4-BE49-F238E27FC236}">
                <a16:creationId xmlns:a16="http://schemas.microsoft.com/office/drawing/2014/main" id="{A44B583B-AE5D-4796-A174-0DBA66F563B7}"/>
              </a:ext>
            </a:extLst>
          </p:cNvPr>
          <p:cNvPicPr>
            <a:picLocks noChangeAspect="1"/>
          </p:cNvPicPr>
          <p:nvPr/>
        </p:nvPicPr>
        <p:blipFill rotWithShape="1">
          <a:blip r:embed="rId3">
            <a:extLst>
              <a:ext uri="{28A0092B-C50C-407E-A947-70E740481C1C}">
                <a14:useLocalDpi xmlns:a14="http://schemas.microsoft.com/office/drawing/2010/main" val="0"/>
              </a:ext>
            </a:extLst>
          </a:blip>
          <a:srcRect l="33566" r="32194"/>
          <a:stretch/>
        </p:blipFill>
        <p:spPr>
          <a:xfrm>
            <a:off x="5289452" y="2403856"/>
            <a:ext cx="3854548" cy="4454144"/>
          </a:xfrm>
          <a:prstGeom prst="rect">
            <a:avLst/>
          </a:prstGeom>
        </p:spPr>
      </p:pic>
      <p:pic>
        <p:nvPicPr>
          <p:cNvPr id="13" name="図 12" descr="モニター, 座る, 画面, 表示 が含まれている画像&#10;&#10;自動的に生成された説明">
            <a:extLst>
              <a:ext uri="{FF2B5EF4-FFF2-40B4-BE49-F238E27FC236}">
                <a16:creationId xmlns:a16="http://schemas.microsoft.com/office/drawing/2014/main" id="{6FCDAFAA-DA99-4195-A473-1F256BA2994C}"/>
              </a:ext>
            </a:extLst>
          </p:cNvPr>
          <p:cNvPicPr>
            <a:picLocks noChangeAspect="1"/>
          </p:cNvPicPr>
          <p:nvPr/>
        </p:nvPicPr>
        <p:blipFill rotWithShape="1">
          <a:blip r:embed="rId3">
            <a:extLst>
              <a:ext uri="{28A0092B-C50C-407E-A947-70E740481C1C}">
                <a14:useLocalDpi xmlns:a14="http://schemas.microsoft.com/office/drawing/2010/main" val="0"/>
              </a:ext>
            </a:extLst>
          </a:blip>
          <a:srcRect l="66664"/>
          <a:stretch/>
        </p:blipFill>
        <p:spPr>
          <a:xfrm>
            <a:off x="1526353" y="2397682"/>
            <a:ext cx="3763098" cy="4466492"/>
          </a:xfrm>
          <a:prstGeom prst="rect">
            <a:avLst/>
          </a:prstGeom>
        </p:spPr>
      </p:pic>
      <p:sp>
        <p:nvSpPr>
          <p:cNvPr id="14" name="テキスト ボックス 13">
            <a:extLst>
              <a:ext uri="{FF2B5EF4-FFF2-40B4-BE49-F238E27FC236}">
                <a16:creationId xmlns:a16="http://schemas.microsoft.com/office/drawing/2014/main" id="{8DA4904D-13C6-4D14-A79A-ABD6296DA3D5}"/>
              </a:ext>
            </a:extLst>
          </p:cNvPr>
          <p:cNvSpPr txBox="1"/>
          <p:nvPr/>
        </p:nvSpPr>
        <p:spPr>
          <a:xfrm flipH="1">
            <a:off x="587321" y="714312"/>
            <a:ext cx="7969352"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惑星が小さい</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惑星移動の結果</a:t>
            </a:r>
            <a:r>
              <a:rPr kumimoji="1" lang="en-US" altLang="ja-JP"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と水喪失</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48DFC01A-BEA8-495C-AB32-380A1F09DAD7}"/>
              </a:ext>
            </a:extLst>
          </p:cNvPr>
          <p:cNvSpPr txBox="1"/>
          <p:nvPr/>
        </p:nvSpPr>
        <p:spPr>
          <a:xfrm>
            <a:off x="1632732" y="1778235"/>
            <a:ext cx="5878533" cy="461665"/>
          </a:xfrm>
          <a:prstGeom prst="rect">
            <a:avLst/>
          </a:prstGeom>
          <a:noFill/>
        </p:spPr>
        <p:txBody>
          <a:bodyPr wrap="non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生命誕生には土星に相当する惑星が必要</a:t>
            </a: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6" name="矢印: 下 15">
            <a:extLst>
              <a:ext uri="{FF2B5EF4-FFF2-40B4-BE49-F238E27FC236}">
                <a16:creationId xmlns:a16="http://schemas.microsoft.com/office/drawing/2014/main" id="{D3BC6BCC-DBEB-434A-86FE-8BF159446953}"/>
              </a:ext>
            </a:extLst>
          </p:cNvPr>
          <p:cNvSpPr/>
          <p:nvPr/>
        </p:nvSpPr>
        <p:spPr>
          <a:xfrm>
            <a:off x="4415177" y="1291333"/>
            <a:ext cx="313641" cy="371546"/>
          </a:xfrm>
          <a:prstGeom prst="downArrow">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61415C5-227C-4DE2-943E-28C80463AED0}"/>
              </a:ext>
            </a:extLst>
          </p:cNvPr>
          <p:cNvSpPr/>
          <p:nvPr/>
        </p:nvSpPr>
        <p:spPr>
          <a:xfrm>
            <a:off x="6815804" y="2397682"/>
            <a:ext cx="2715065" cy="215444"/>
          </a:xfrm>
          <a:prstGeom prst="rect">
            <a:avLst/>
          </a:prstGeom>
        </p:spPr>
        <p:txBody>
          <a:bodyPr wrap="square">
            <a:spAutoFit/>
          </a:bodyPr>
          <a:lstStyle/>
          <a:p>
            <a:r>
              <a:rPr lang="en-US" altLang="ja-JP" sz="800" dirty="0">
                <a:solidFill>
                  <a:schemeClr val="bg1"/>
                </a:solidFill>
              </a:rPr>
              <a:t>(https://photojournal.jpl.nasa.gov/catalog/PIA18613)</a:t>
            </a:r>
            <a:endParaRPr lang="ja-JP" altLang="en-US" sz="800" dirty="0">
              <a:solidFill>
                <a:schemeClr val="bg1"/>
              </a:solidFill>
            </a:endParaRPr>
          </a:p>
        </p:txBody>
      </p:sp>
    </p:spTree>
    <p:extLst>
      <p:ext uri="{BB962C8B-B14F-4D97-AF65-F5344CB8AC3E}">
        <p14:creationId xmlns:p14="http://schemas.microsoft.com/office/powerpoint/2010/main" val="16361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テキスト が含まれている画像&#10;&#10;自動的に生成された説明">
            <a:extLst>
              <a:ext uri="{FF2B5EF4-FFF2-40B4-BE49-F238E27FC236}">
                <a16:creationId xmlns:a16="http://schemas.microsoft.com/office/drawing/2014/main" id="{6862B405-8060-4601-9382-9957794211F2}"/>
              </a:ext>
            </a:extLst>
          </p:cNvPr>
          <p:cNvPicPr>
            <a:picLocks noChangeAspect="1"/>
          </p:cNvPicPr>
          <p:nvPr/>
        </p:nvPicPr>
        <p:blipFill rotWithShape="1">
          <a:blip r:embed="rId2">
            <a:extLst>
              <a:ext uri="{28A0092B-C50C-407E-A947-70E740481C1C}">
                <a14:useLocalDpi xmlns:a14="http://schemas.microsoft.com/office/drawing/2010/main" val="0"/>
              </a:ext>
            </a:extLst>
          </a:blip>
          <a:srcRect l="61340" t="73339" r="7392" b="6932"/>
          <a:stretch/>
        </p:blipFill>
        <p:spPr>
          <a:xfrm rot="5340000">
            <a:off x="4687823" y="1839774"/>
            <a:ext cx="4627706" cy="4126015"/>
          </a:xfrm>
          <a:prstGeom prst="rect">
            <a:avLst/>
          </a:prstGeom>
        </p:spPr>
      </p:pic>
      <p:pic>
        <p:nvPicPr>
          <p:cNvPr id="8" name="図 7" descr="テキスト が含まれている画像&#10;&#10;自動的に生成された説明">
            <a:extLst>
              <a:ext uri="{FF2B5EF4-FFF2-40B4-BE49-F238E27FC236}">
                <a16:creationId xmlns:a16="http://schemas.microsoft.com/office/drawing/2014/main" id="{6996D4E4-C63F-44B6-9BFE-A2EDC415CCE4}"/>
              </a:ext>
            </a:extLst>
          </p:cNvPr>
          <p:cNvPicPr>
            <a:picLocks noChangeAspect="1"/>
          </p:cNvPicPr>
          <p:nvPr/>
        </p:nvPicPr>
        <p:blipFill rotWithShape="1">
          <a:blip r:embed="rId3">
            <a:extLst>
              <a:ext uri="{28A0092B-C50C-407E-A947-70E740481C1C}">
                <a14:useLocalDpi xmlns:a14="http://schemas.microsoft.com/office/drawing/2010/main" val="0"/>
              </a:ext>
            </a:extLst>
          </a:blip>
          <a:srcRect l="57661" t="24455" r="9755" b="54052"/>
          <a:stretch/>
        </p:blipFill>
        <p:spPr>
          <a:xfrm rot="5400000">
            <a:off x="-345017" y="1517467"/>
            <a:ext cx="5061464" cy="4717583"/>
          </a:xfrm>
          <a:prstGeom prst="rect">
            <a:avLst/>
          </a:prstGeom>
        </p:spPr>
      </p:pic>
      <p:sp>
        <p:nvSpPr>
          <p:cNvPr id="2" name="テキスト ボックス 1">
            <a:extLst>
              <a:ext uri="{FF2B5EF4-FFF2-40B4-BE49-F238E27FC236}">
                <a16:creationId xmlns:a16="http://schemas.microsoft.com/office/drawing/2014/main" id="{BBEB4F4D-A884-4C45-9294-A3C9D96C4F01}"/>
              </a:ext>
            </a:extLst>
          </p:cNvPr>
          <p:cNvSpPr txBox="1"/>
          <p:nvPr/>
        </p:nvSpPr>
        <p:spPr>
          <a:xfrm>
            <a:off x="0" y="-36000"/>
            <a:ext cx="8778240"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スーパーアース</a:t>
            </a:r>
            <a:r>
              <a:rPr kumimoji="1" lang="en-US" altLang="ja-JP" sz="4000" dirty="0">
                <a:latin typeface="HGSｺﾞｼｯｸE" panose="020B0900000000000000" pitchFamily="50" charset="-128"/>
                <a:ea typeface="HGSｺﾞｼｯｸE" panose="020B0900000000000000" pitchFamily="50" charset="-128"/>
              </a:rPr>
              <a:t>(</a:t>
            </a:r>
            <a:r>
              <a:rPr kumimoji="1" lang="ja-JP" altLang="en-US" sz="4000" dirty="0">
                <a:latin typeface="HGSｺﾞｼｯｸE" panose="020B0900000000000000" pitchFamily="50" charset="-128"/>
                <a:ea typeface="HGSｺﾞｼｯｸE" panose="020B0900000000000000" pitchFamily="50" charset="-128"/>
              </a:rPr>
              <a:t>地球より大きい惑星</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sp>
        <p:nvSpPr>
          <p:cNvPr id="3" name="テキスト ボックス 2">
            <a:extLst>
              <a:ext uri="{FF2B5EF4-FFF2-40B4-BE49-F238E27FC236}">
                <a16:creationId xmlns:a16="http://schemas.microsoft.com/office/drawing/2014/main" id="{9FBA7093-5C62-4F01-BD6C-1EF4599F76AC}"/>
              </a:ext>
            </a:extLst>
          </p:cNvPr>
          <p:cNvSpPr txBox="1"/>
          <p:nvPr/>
        </p:nvSpPr>
        <p:spPr>
          <a:xfrm>
            <a:off x="513471" y="1044840"/>
            <a:ext cx="7751298" cy="461665"/>
          </a:xfrm>
          <a:prstGeom prst="rect">
            <a:avLst/>
          </a:prstGeom>
          <a:noFill/>
        </p:spPr>
        <p:txBody>
          <a:bodyPr wrap="square" rtlCol="0">
            <a:spAutoFit/>
          </a:bodyPr>
          <a:lstStyle/>
          <a:p>
            <a:pPr algn="ctr"/>
            <a:r>
              <a:rPr kumimoji="1" lang="ja-JP" altLang="en-US" sz="2400" dirty="0">
                <a:latin typeface="ＭＳ ゴシック" panose="020B0609070205080204" pitchFamily="49" charset="-128"/>
                <a:ea typeface="ＭＳ ゴシック" panose="020B0609070205080204" pitchFamily="49" charset="-128"/>
              </a:rPr>
              <a:t>地球の</a:t>
            </a:r>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1~10</a:t>
            </a:r>
            <a:r>
              <a:rPr kumimoji="1" lang="ja-JP" altLang="en-US" sz="2400" dirty="0">
                <a:latin typeface="ＭＳ ゴシック" panose="020B0609070205080204" pitchFamily="49" charset="-128"/>
                <a:ea typeface="ＭＳ ゴシック" panose="020B0609070205080204" pitchFamily="49" charset="-128"/>
              </a:rPr>
              <a:t>倍程度の質量・地球の</a:t>
            </a:r>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1~4</a:t>
            </a:r>
            <a:r>
              <a:rPr kumimoji="1" lang="ja-JP" altLang="en-US" sz="2400" dirty="0">
                <a:latin typeface="ＭＳ ゴシック" panose="020B0609070205080204" pitchFamily="49" charset="-128"/>
                <a:ea typeface="ＭＳ ゴシック" panose="020B0609070205080204" pitchFamily="49" charset="-128"/>
              </a:rPr>
              <a:t>倍程度の半径</a:t>
            </a:r>
          </a:p>
        </p:txBody>
      </p:sp>
      <p:sp>
        <p:nvSpPr>
          <p:cNvPr id="6" name="テキスト ボックス 5">
            <a:extLst>
              <a:ext uri="{FF2B5EF4-FFF2-40B4-BE49-F238E27FC236}">
                <a16:creationId xmlns:a16="http://schemas.microsoft.com/office/drawing/2014/main" id="{C7E5D89C-0CAE-469C-91B0-C7556BD804B9}"/>
              </a:ext>
            </a:extLst>
          </p:cNvPr>
          <p:cNvSpPr txBox="1"/>
          <p:nvPr/>
        </p:nvSpPr>
        <p:spPr>
          <a:xfrm rot="16200000">
            <a:off x="-747469" y="3656714"/>
            <a:ext cx="2096086"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サイズ</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地球</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=1</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F57E2E2B-C492-45DC-8C92-898FBAD87418}"/>
              </a:ext>
            </a:extLst>
          </p:cNvPr>
          <p:cNvSpPr txBox="1"/>
          <p:nvPr/>
        </p:nvSpPr>
        <p:spPr>
          <a:xfrm>
            <a:off x="1555252" y="5827351"/>
            <a:ext cx="2096086"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latin typeface="ＭＳ ゴシック" panose="020B0609070205080204" pitchFamily="49" charset="-128"/>
                <a:ea typeface="ＭＳ ゴシック" panose="020B0609070205080204" pitchFamily="49" charset="-128"/>
              </a:rPr>
              <a:t>公転周期</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日</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F90A1631-3640-40E2-A0E0-0C101E0C8ECF}"/>
              </a:ext>
            </a:extLst>
          </p:cNvPr>
          <p:cNvSpPr txBox="1"/>
          <p:nvPr/>
        </p:nvSpPr>
        <p:spPr>
          <a:xfrm rot="16200000">
            <a:off x="3859712" y="3700238"/>
            <a:ext cx="203981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平均密度</a:t>
            </a:r>
            <a:r>
              <a:rPr kumimoji="1" lang="en-US" altLang="ja-JP" dirty="0">
                <a:latin typeface="ＭＳ ゴシック" panose="020B0609070205080204" pitchFamily="49" charset="-128"/>
                <a:ea typeface="ＭＳ ゴシック" panose="020B0609070205080204" pitchFamily="49" charset="-128"/>
              </a:rPr>
              <a:t>(</a:t>
            </a:r>
            <a:r>
              <a:rPr kumimoji="1" lang="en-US" altLang="ja-JP" dirty="0">
                <a:latin typeface="Times New Roman" panose="02020603050405020304" pitchFamily="18" charset="0"/>
                <a:ea typeface="ＭＳ ゴシック" panose="020B0609070205080204" pitchFamily="49" charset="-128"/>
                <a:cs typeface="Times New Roman" panose="02020603050405020304" pitchFamily="18" charset="0"/>
              </a:rPr>
              <a:t>g/cc</a:t>
            </a:r>
            <a:r>
              <a:rPr kumimoji="1" lang="en-US" altLang="ja-JP" dirty="0">
                <a:latin typeface="ＭＳ ゴシック" panose="020B0609070205080204" pitchFamily="49" charset="-128"/>
                <a:ea typeface="ＭＳ ゴシック" panose="020B0609070205080204" pitchFamily="49" charset="-128"/>
              </a:rPr>
              <a:t>)</a:t>
            </a:r>
            <a:endParaRPr kumimoji="1" lang="ja-JP" altLang="en-US" dirty="0">
              <a:latin typeface="ＭＳ ゴシック" panose="020B0609070205080204" pitchFamily="49" charset="-128"/>
              <a:ea typeface="ＭＳ ゴシック" panose="020B0609070205080204" pitchFamily="49" charset="-128"/>
            </a:endParaRPr>
          </a:p>
        </p:txBody>
      </p:sp>
      <p:sp>
        <p:nvSpPr>
          <p:cNvPr id="11" name="テキスト ボックス 10">
            <a:extLst>
              <a:ext uri="{FF2B5EF4-FFF2-40B4-BE49-F238E27FC236}">
                <a16:creationId xmlns:a16="http://schemas.microsoft.com/office/drawing/2014/main" id="{26D3FCC6-E5F4-4EF7-9FA3-2A22FBC5E26F}"/>
              </a:ext>
            </a:extLst>
          </p:cNvPr>
          <p:cNvSpPr txBox="1"/>
          <p:nvPr/>
        </p:nvSpPr>
        <p:spPr>
          <a:xfrm>
            <a:off x="6006485" y="5842740"/>
            <a:ext cx="2039815"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a:latin typeface="ＭＳ ゴシック" panose="020B0609070205080204" pitchFamily="49" charset="-128"/>
                <a:ea typeface="ＭＳ ゴシック" panose="020B0609070205080204" pitchFamily="49" charset="-128"/>
              </a:rPr>
              <a:t>惑星質量</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地球</a:t>
            </a:r>
            <a:r>
              <a:rPr kumimoji="1" lang="en-US" altLang="ja-JP" dirty="0">
                <a:latin typeface="Times New Roman" panose="02020603050405020304" pitchFamily="18" charset="0"/>
                <a:ea typeface="ＭＳ ゴシック" panose="020B0609070205080204" pitchFamily="49" charset="-128"/>
                <a:cs typeface="Times New Roman" panose="02020603050405020304" pitchFamily="18" charset="0"/>
              </a:rPr>
              <a:t>=1</a:t>
            </a:r>
            <a:r>
              <a:rPr kumimoji="1" lang="en-US" altLang="ja-JP" dirty="0">
                <a:latin typeface="ＭＳ ゴシック" panose="020B0609070205080204" pitchFamily="49" charset="-128"/>
                <a:ea typeface="ＭＳ ゴシック" panose="020B0609070205080204" pitchFamily="49" charset="-128"/>
              </a:rPr>
              <a:t>)</a:t>
            </a:r>
            <a:endParaRPr kumimoji="1" lang="ja-JP" altLang="en-US"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6489B275-A218-46AD-BD6F-DA5466B599B8}"/>
              </a:ext>
            </a:extLst>
          </p:cNvPr>
          <p:cNvSpPr txBox="1"/>
          <p:nvPr/>
        </p:nvSpPr>
        <p:spPr>
          <a:xfrm>
            <a:off x="7624689" y="6516804"/>
            <a:ext cx="1786597" cy="369332"/>
          </a:xfrm>
          <a:prstGeom prst="rect">
            <a:avLst/>
          </a:prstGeom>
          <a:noFill/>
        </p:spPr>
        <p:txBody>
          <a:bodyPr wrap="square" rtlCol="0">
            <a:spAutoFit/>
          </a:bodyPr>
          <a:lstStyle/>
          <a:p>
            <a:r>
              <a:rPr kumimoji="1" lang="ja-JP" altLang="en-US" dirty="0"/>
              <a:t>海部ら</a:t>
            </a:r>
            <a:r>
              <a:rPr kumimoji="1" lang="en-US" altLang="ja-JP" dirty="0"/>
              <a:t>, (2015)</a:t>
            </a:r>
            <a:endParaRPr kumimoji="1" lang="ja-JP" altLang="en-US" dirty="0"/>
          </a:p>
        </p:txBody>
      </p:sp>
    </p:spTree>
    <p:extLst>
      <p:ext uri="{BB962C8B-B14F-4D97-AF65-F5344CB8AC3E}">
        <p14:creationId xmlns:p14="http://schemas.microsoft.com/office/powerpoint/2010/main" val="310824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10" grpId="0" animBg="1"/>
      <p:bldP spid="11"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0AA82A4-9F6E-4128-A342-3387E783F968}"/>
              </a:ext>
            </a:extLst>
          </p:cNvPr>
          <p:cNvSpPr txBox="1"/>
          <p:nvPr/>
        </p:nvSpPr>
        <p:spPr>
          <a:xfrm>
            <a:off x="0" y="-36000"/>
            <a:ext cx="8778240"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スーパーアースから分かること</a:t>
            </a:r>
          </a:p>
        </p:txBody>
      </p:sp>
      <p:sp>
        <p:nvSpPr>
          <p:cNvPr id="3" name="テキスト ボックス 2">
            <a:extLst>
              <a:ext uri="{FF2B5EF4-FFF2-40B4-BE49-F238E27FC236}">
                <a16:creationId xmlns:a16="http://schemas.microsoft.com/office/drawing/2014/main" id="{5824C804-8E9C-4FC8-B36F-72C522C61595}"/>
              </a:ext>
            </a:extLst>
          </p:cNvPr>
          <p:cNvSpPr txBox="1"/>
          <p:nvPr/>
        </p:nvSpPr>
        <p:spPr>
          <a:xfrm>
            <a:off x="1505242" y="858129"/>
            <a:ext cx="6133515" cy="3046988"/>
          </a:xfrm>
          <a:prstGeom prst="rect">
            <a:avLst/>
          </a:prstGeom>
          <a:noFill/>
        </p:spPr>
        <p:txBody>
          <a:bodyPr wrap="square" rtlCol="0">
            <a:spAutoFit/>
          </a:bodyPr>
          <a:lstStyle/>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Q.</a:t>
            </a:r>
            <a:r>
              <a:rPr kumimoji="1" lang="ja-JP" altLang="en-US" sz="2400" dirty="0">
                <a:latin typeface="ＭＳ ゴシック" panose="020B0609070205080204" pitchFamily="49" charset="-128"/>
                <a:ea typeface="ＭＳ ゴシック" panose="020B0609070205080204" pitchFamily="49" charset="-128"/>
              </a:rPr>
              <a:t>惑星って太陽系だけにあるの</a:t>
            </a:r>
            <a:r>
              <a:rPr kumimoji="1" lang="en-US" altLang="ja-JP" sz="2400" dirty="0">
                <a:latin typeface="ＭＳ ゴシック" panose="020B0609070205080204" pitchFamily="49" charset="-128"/>
                <a:ea typeface="ＭＳ ゴシック" panose="020B0609070205080204" pitchFamily="49" charset="-128"/>
              </a:rPr>
              <a:t>?</a:t>
            </a:r>
          </a:p>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a:t>
            </a:r>
            <a:r>
              <a:rPr kumimoji="1" lang="ja-JP" altLang="en-US" sz="2400" dirty="0">
                <a:latin typeface="ＭＳ ゴシック" panose="020B0609070205080204" pitchFamily="49" charset="-128"/>
                <a:ea typeface="ＭＳ ゴシック" panose="020B0609070205080204" pitchFamily="49" charset="-128"/>
              </a:rPr>
              <a:t>惑星は宇宙にたくさんあるようだ</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Q.</a:t>
            </a:r>
            <a:r>
              <a:rPr kumimoji="1" lang="ja-JP" altLang="en-US" sz="2400" dirty="0">
                <a:latin typeface="ＭＳ ゴシック" panose="020B0609070205080204" pitchFamily="49" charset="-128"/>
                <a:ea typeface="ＭＳ ゴシック" panose="020B0609070205080204" pitchFamily="49" charset="-128"/>
              </a:rPr>
              <a:t>惑星の性質は公転半径だけで決まるの</a:t>
            </a:r>
            <a:r>
              <a:rPr kumimoji="1" lang="en-US" altLang="ja-JP" sz="2400" dirty="0">
                <a:latin typeface="ＭＳ ゴシック" panose="020B0609070205080204" pitchFamily="49" charset="-128"/>
                <a:ea typeface="ＭＳ ゴシック" panose="020B0609070205080204" pitchFamily="49" charset="-128"/>
              </a:rPr>
              <a:t>?</a:t>
            </a:r>
          </a:p>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a:t>
            </a:r>
            <a:r>
              <a:rPr kumimoji="1" lang="ja-JP" altLang="en-US" sz="2400" dirty="0">
                <a:latin typeface="ＭＳ ゴシック" panose="020B0609070205080204" pitchFamily="49" charset="-128"/>
                <a:ea typeface="ＭＳ ゴシック" panose="020B0609070205080204" pitchFamily="49" charset="-128"/>
              </a:rPr>
              <a:t>他のメカニズムも働いてそうだ</a:t>
            </a:r>
            <a:endParaRPr kumimoji="1" lang="en-US" altLang="ja-JP" sz="2400" dirty="0">
              <a:latin typeface="ＭＳ ゴシック" panose="020B0609070205080204" pitchFamily="49" charset="-128"/>
              <a:ea typeface="ＭＳ ゴシック" panose="020B0609070205080204" pitchFamily="49" charset="-128"/>
            </a:endParaRPr>
          </a:p>
          <a:p>
            <a:endParaRPr kumimoji="1" lang="en-US" altLang="ja-JP" sz="2400" dirty="0">
              <a:latin typeface="ＭＳ ゴシック" panose="020B0609070205080204" pitchFamily="49" charset="-128"/>
              <a:ea typeface="ＭＳ ゴシック" panose="020B0609070205080204" pitchFamily="49" charset="-128"/>
            </a:endParaRPr>
          </a:p>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Q.</a:t>
            </a:r>
            <a:r>
              <a:rPr kumimoji="1" lang="ja-JP" altLang="en-US" sz="2400" dirty="0">
                <a:latin typeface="ＭＳ ゴシック" panose="020B0609070205080204" pitchFamily="49" charset="-128"/>
                <a:ea typeface="ＭＳ ゴシック" panose="020B0609070205080204" pitchFamily="49" charset="-128"/>
              </a:rPr>
              <a:t>惑星が動くって現実にありえるの</a:t>
            </a:r>
            <a:r>
              <a:rPr kumimoji="1" lang="en-US" altLang="ja-JP" sz="2400" dirty="0">
                <a:latin typeface="ＭＳ ゴシック" panose="020B0609070205080204" pitchFamily="49" charset="-128"/>
                <a:ea typeface="ＭＳ ゴシック" panose="020B0609070205080204" pitchFamily="49" charset="-128"/>
              </a:rPr>
              <a:t>?</a:t>
            </a:r>
          </a:p>
          <a:p>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A.</a:t>
            </a:r>
            <a:r>
              <a:rPr kumimoji="1" lang="ja-JP" altLang="en-US" sz="2400" dirty="0">
                <a:latin typeface="ＭＳ ゴシック" panose="020B0609070205080204" pitchFamily="49" charset="-128"/>
                <a:ea typeface="ＭＳ ゴシック" panose="020B0609070205080204" pitchFamily="49" charset="-128"/>
              </a:rPr>
              <a:t>あり得るかもしれない惑星が見つかった</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5A7B2685-55E3-4F83-B8CA-1EFA611BD190}"/>
              </a:ext>
            </a:extLst>
          </p:cNvPr>
          <p:cNvSpPr txBox="1"/>
          <p:nvPr/>
        </p:nvSpPr>
        <p:spPr>
          <a:xfrm>
            <a:off x="1930788" y="4389119"/>
            <a:ext cx="5282420"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太陽系以外の比較対象ができる</a:t>
            </a:r>
          </a:p>
        </p:txBody>
      </p:sp>
      <p:sp>
        <p:nvSpPr>
          <p:cNvPr id="5" name="四角形: 角を丸くする 4">
            <a:extLst>
              <a:ext uri="{FF2B5EF4-FFF2-40B4-BE49-F238E27FC236}">
                <a16:creationId xmlns:a16="http://schemas.microsoft.com/office/drawing/2014/main" id="{35F9E7DF-76B5-4AE6-936C-DBE3EA20947C}"/>
              </a:ext>
            </a:extLst>
          </p:cNvPr>
          <p:cNvSpPr/>
          <p:nvPr/>
        </p:nvSpPr>
        <p:spPr>
          <a:xfrm>
            <a:off x="837027" y="5542671"/>
            <a:ext cx="7104185" cy="914400"/>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ＭＳ ゴシック" panose="020B0609070205080204" pitchFamily="49" charset="-128"/>
                <a:ea typeface="ＭＳ ゴシック" panose="020B0609070205080204" pitchFamily="49" charset="-128"/>
              </a:rPr>
              <a:t>太陽系の普遍性・特殊性が議論できる</a:t>
            </a:r>
          </a:p>
        </p:txBody>
      </p:sp>
      <p:sp>
        <p:nvSpPr>
          <p:cNvPr id="6" name="矢印: 下 5">
            <a:extLst>
              <a:ext uri="{FF2B5EF4-FFF2-40B4-BE49-F238E27FC236}">
                <a16:creationId xmlns:a16="http://schemas.microsoft.com/office/drawing/2014/main" id="{0A87D26A-A933-4424-A703-CB764994F5CA}"/>
              </a:ext>
            </a:extLst>
          </p:cNvPr>
          <p:cNvSpPr/>
          <p:nvPr/>
        </p:nvSpPr>
        <p:spPr>
          <a:xfrm>
            <a:off x="4415178" y="5041732"/>
            <a:ext cx="313641" cy="371546"/>
          </a:xfrm>
          <a:prstGeom prst="downArrow">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96968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B213A91-7A90-48FB-87EA-ED13A76E361A}"/>
              </a:ext>
            </a:extLst>
          </p:cNvPr>
          <p:cNvSpPr/>
          <p:nvPr/>
        </p:nvSpPr>
        <p:spPr>
          <a:xfrm>
            <a:off x="2999874" y="3735132"/>
            <a:ext cx="6144126" cy="3112323"/>
          </a:xfrm>
          <a:prstGeom prst="rect">
            <a:avLst/>
          </a:prstGeom>
          <a:solidFill>
            <a:schemeClr val="accent4">
              <a:lumMod val="60000"/>
              <a:lumOff val="40000"/>
            </a:schemeClr>
          </a:solidFill>
          <a:ln>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4EB8BA5-EBC4-4ABA-A91A-BF5E290F2906}"/>
              </a:ext>
            </a:extLst>
          </p:cNvPr>
          <p:cNvSpPr txBox="1"/>
          <p:nvPr/>
        </p:nvSpPr>
        <p:spPr>
          <a:xfrm>
            <a:off x="0" y="-36000"/>
            <a:ext cx="7301132"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地球型生命以外の生命の可能性</a:t>
            </a:r>
          </a:p>
        </p:txBody>
      </p:sp>
      <p:pic>
        <p:nvPicPr>
          <p:cNvPr id="6" name="図 5" descr="座る, 写真, テーブル, モニター が含まれている画像&#10;&#10;自動的に生成された説明">
            <a:extLst>
              <a:ext uri="{FF2B5EF4-FFF2-40B4-BE49-F238E27FC236}">
                <a16:creationId xmlns:a16="http://schemas.microsoft.com/office/drawing/2014/main" id="{39D4E233-EA13-4885-8823-C2449DB77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35286"/>
            <a:ext cx="3065953" cy="3112169"/>
          </a:xfrm>
          <a:prstGeom prst="rect">
            <a:avLst/>
          </a:prstGeom>
        </p:spPr>
      </p:pic>
      <p:sp>
        <p:nvSpPr>
          <p:cNvPr id="8" name="楕円 7">
            <a:extLst>
              <a:ext uri="{FF2B5EF4-FFF2-40B4-BE49-F238E27FC236}">
                <a16:creationId xmlns:a16="http://schemas.microsoft.com/office/drawing/2014/main" id="{DA0AED41-F505-4DA9-8EDB-3D0FE7CE3816}"/>
              </a:ext>
            </a:extLst>
          </p:cNvPr>
          <p:cNvSpPr/>
          <p:nvPr/>
        </p:nvSpPr>
        <p:spPr>
          <a:xfrm>
            <a:off x="4649353" y="4593917"/>
            <a:ext cx="468000" cy="468000"/>
          </a:xfrm>
          <a:prstGeom prst="ellipse">
            <a:avLst/>
          </a:prstGeom>
          <a:solidFill>
            <a:srgbClr val="00B0F0"/>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E1949074-8936-4D4C-B094-4A0D752D30B6}"/>
              </a:ext>
            </a:extLst>
          </p:cNvPr>
          <p:cNvSpPr/>
          <p:nvPr/>
        </p:nvSpPr>
        <p:spPr>
          <a:xfrm>
            <a:off x="5742888" y="5552342"/>
            <a:ext cx="468000" cy="468000"/>
          </a:xfrm>
          <a:prstGeom prst="ellipse">
            <a:avLst/>
          </a:prstGeom>
          <a:solidFill>
            <a:srgbClr val="00B0F0"/>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62EBD031-4AA8-4992-B86C-EC2670523FAA}"/>
              </a:ext>
            </a:extLst>
          </p:cNvPr>
          <p:cNvSpPr/>
          <p:nvPr/>
        </p:nvSpPr>
        <p:spPr>
          <a:xfrm>
            <a:off x="7242981" y="4591461"/>
            <a:ext cx="468000" cy="468000"/>
          </a:xfrm>
          <a:prstGeom prst="ellipse">
            <a:avLst/>
          </a:prstGeom>
          <a:solidFill>
            <a:srgbClr val="00B0F0"/>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66A5B246-0E75-4A6F-9F72-F9C2B7BCA3DE}"/>
              </a:ext>
            </a:extLst>
          </p:cNvPr>
          <p:cNvSpPr/>
          <p:nvPr/>
        </p:nvSpPr>
        <p:spPr>
          <a:xfrm>
            <a:off x="7903701" y="5786342"/>
            <a:ext cx="468000" cy="468000"/>
          </a:xfrm>
          <a:prstGeom prst="ellipse">
            <a:avLst/>
          </a:prstGeom>
          <a:solidFill>
            <a:srgbClr val="00B0F0"/>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0E665693-E36F-43A1-951E-1E92066C48C1}"/>
              </a:ext>
            </a:extLst>
          </p:cNvPr>
          <p:cNvSpPr/>
          <p:nvPr/>
        </p:nvSpPr>
        <p:spPr>
          <a:xfrm>
            <a:off x="3821265" y="5857588"/>
            <a:ext cx="468000" cy="468000"/>
          </a:xfrm>
          <a:prstGeom prst="ellipse">
            <a:avLst/>
          </a:prstGeom>
          <a:solidFill>
            <a:srgbClr val="00B0F0"/>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00BD282D-1576-48CF-9F43-200FA7E55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5781575" y="5608301"/>
            <a:ext cx="356081" cy="356081"/>
          </a:xfrm>
          <a:prstGeom prst="rect">
            <a:avLst/>
          </a:prstGeom>
        </p:spPr>
      </p:pic>
      <p:pic>
        <p:nvPicPr>
          <p:cNvPr id="14" name="図 13">
            <a:extLst>
              <a:ext uri="{FF2B5EF4-FFF2-40B4-BE49-F238E27FC236}">
                <a16:creationId xmlns:a16="http://schemas.microsoft.com/office/drawing/2014/main" id="{04BB762B-805C-4F0E-9653-85CFDE793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7281668" y="4647421"/>
            <a:ext cx="356081" cy="356081"/>
          </a:xfrm>
          <a:prstGeom prst="rect">
            <a:avLst/>
          </a:prstGeom>
        </p:spPr>
      </p:pic>
      <p:pic>
        <p:nvPicPr>
          <p:cNvPr id="16" name="図 15">
            <a:extLst>
              <a:ext uri="{FF2B5EF4-FFF2-40B4-BE49-F238E27FC236}">
                <a16:creationId xmlns:a16="http://schemas.microsoft.com/office/drawing/2014/main" id="{80DFB34C-8AB0-4FC9-A6BA-036BD7049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7959660" y="5846161"/>
            <a:ext cx="356081" cy="356081"/>
          </a:xfrm>
          <a:prstGeom prst="rect">
            <a:avLst/>
          </a:prstGeom>
        </p:spPr>
      </p:pic>
      <p:pic>
        <p:nvPicPr>
          <p:cNvPr id="17" name="図 16">
            <a:extLst>
              <a:ext uri="{FF2B5EF4-FFF2-40B4-BE49-F238E27FC236}">
                <a16:creationId xmlns:a16="http://schemas.microsoft.com/office/drawing/2014/main" id="{E5753410-AFDC-4FE5-9866-D23FEF59C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4700393" y="4647423"/>
            <a:ext cx="356081" cy="356081"/>
          </a:xfrm>
          <a:prstGeom prst="rect">
            <a:avLst/>
          </a:prstGeom>
        </p:spPr>
      </p:pic>
      <p:pic>
        <p:nvPicPr>
          <p:cNvPr id="18" name="図 17">
            <a:extLst>
              <a:ext uri="{FF2B5EF4-FFF2-40B4-BE49-F238E27FC236}">
                <a16:creationId xmlns:a16="http://schemas.microsoft.com/office/drawing/2014/main" id="{B68945A9-5EE5-4F09-B399-AC3D98E1E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19865">
            <a:off x="3877224" y="5896275"/>
            <a:ext cx="356081" cy="356081"/>
          </a:xfrm>
          <a:prstGeom prst="rect">
            <a:avLst/>
          </a:prstGeom>
        </p:spPr>
      </p:pic>
      <p:sp>
        <p:nvSpPr>
          <p:cNvPr id="19" name="正方形/長方形 18">
            <a:extLst>
              <a:ext uri="{FF2B5EF4-FFF2-40B4-BE49-F238E27FC236}">
                <a16:creationId xmlns:a16="http://schemas.microsoft.com/office/drawing/2014/main" id="{0C9CD9DF-526F-404A-8119-5CB442FF4BC0}"/>
              </a:ext>
            </a:extLst>
          </p:cNvPr>
          <p:cNvSpPr/>
          <p:nvPr/>
        </p:nvSpPr>
        <p:spPr>
          <a:xfrm>
            <a:off x="-64878" y="6537037"/>
            <a:ext cx="2799472" cy="338554"/>
          </a:xfrm>
          <a:prstGeom prst="rect">
            <a:avLst/>
          </a:prstGeom>
        </p:spPr>
        <p:txBody>
          <a:bodyPr wrap="square">
            <a:spAutoFit/>
          </a:bodyPr>
          <a:lstStyle/>
          <a:p>
            <a:r>
              <a:rPr lang="en-US" altLang="ja-JP" sz="800" dirty="0">
                <a:solidFill>
                  <a:schemeClr val="bg1"/>
                </a:solidFill>
              </a:rPr>
              <a:t>(https://solarsystem.nasa.gov/resources/208/peering-through-titans-haze/?category=moons/saturn-moons_titan)</a:t>
            </a:r>
            <a:endParaRPr lang="ja-JP" altLang="en-US" sz="800" dirty="0">
              <a:solidFill>
                <a:schemeClr val="bg1"/>
              </a:solidFill>
            </a:endParaRPr>
          </a:p>
        </p:txBody>
      </p:sp>
      <p:sp>
        <p:nvSpPr>
          <p:cNvPr id="20" name="テキスト ボックス 19">
            <a:extLst>
              <a:ext uri="{FF2B5EF4-FFF2-40B4-BE49-F238E27FC236}">
                <a16:creationId xmlns:a16="http://schemas.microsoft.com/office/drawing/2014/main" id="{4D3AD0DE-07F4-490D-9CF4-8883460814C0}"/>
              </a:ext>
            </a:extLst>
          </p:cNvPr>
          <p:cNvSpPr txBox="1"/>
          <p:nvPr/>
        </p:nvSpPr>
        <p:spPr>
          <a:xfrm>
            <a:off x="3053948" y="3759670"/>
            <a:ext cx="2669719"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メタン・エタン湖</a:t>
            </a:r>
          </a:p>
        </p:txBody>
      </p:sp>
      <p:pic>
        <p:nvPicPr>
          <p:cNvPr id="22" name="図 21" descr="暗い背景に浮かぶ月&#10;&#10;自動的に生成された説明">
            <a:extLst>
              <a:ext uri="{FF2B5EF4-FFF2-40B4-BE49-F238E27FC236}">
                <a16:creationId xmlns:a16="http://schemas.microsoft.com/office/drawing/2014/main" id="{17E8EDE5-E9F9-41C8-9123-D1903CD5C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47349"/>
            <a:ext cx="3112322" cy="3112322"/>
          </a:xfrm>
          <a:prstGeom prst="rect">
            <a:avLst/>
          </a:prstGeom>
        </p:spPr>
      </p:pic>
      <p:sp>
        <p:nvSpPr>
          <p:cNvPr id="23" name="正方形/長方形 22">
            <a:extLst>
              <a:ext uri="{FF2B5EF4-FFF2-40B4-BE49-F238E27FC236}">
                <a16:creationId xmlns:a16="http://schemas.microsoft.com/office/drawing/2014/main" id="{78FB3F49-6850-4541-BB1F-3D41C5E51EDA}"/>
              </a:ext>
            </a:extLst>
          </p:cNvPr>
          <p:cNvSpPr/>
          <p:nvPr/>
        </p:nvSpPr>
        <p:spPr>
          <a:xfrm>
            <a:off x="-64878" y="3533756"/>
            <a:ext cx="1811714" cy="215444"/>
          </a:xfrm>
          <a:prstGeom prst="rect">
            <a:avLst/>
          </a:prstGeom>
        </p:spPr>
        <p:txBody>
          <a:bodyPr wrap="none">
            <a:spAutoFit/>
          </a:bodyPr>
          <a:lstStyle/>
          <a:p>
            <a:r>
              <a:rPr lang="en-US" altLang="ja-JP" sz="800" dirty="0">
                <a:solidFill>
                  <a:schemeClr val="bg1"/>
                </a:solidFill>
              </a:rPr>
              <a:t>(http://spaceinfo.jaxa.jp/ja/mars.html)</a:t>
            </a:r>
            <a:endParaRPr lang="ja-JP" altLang="en-US" sz="800" dirty="0">
              <a:solidFill>
                <a:schemeClr val="bg1"/>
              </a:solidFill>
            </a:endParaRPr>
          </a:p>
        </p:txBody>
      </p:sp>
      <p:pic>
        <p:nvPicPr>
          <p:cNvPr id="4" name="図 3">
            <a:extLst>
              <a:ext uri="{FF2B5EF4-FFF2-40B4-BE49-F238E27FC236}">
                <a16:creationId xmlns:a16="http://schemas.microsoft.com/office/drawing/2014/main" id="{6E400B0E-1B0A-43FC-9B79-67AAC04A66AD}"/>
              </a:ext>
            </a:extLst>
          </p:cNvPr>
          <p:cNvPicPr>
            <a:picLocks noChangeAspect="1"/>
          </p:cNvPicPr>
          <p:nvPr/>
        </p:nvPicPr>
        <p:blipFill rotWithShape="1">
          <a:blip r:embed="rId5">
            <a:extLst>
              <a:ext uri="{28A0092B-C50C-407E-A947-70E740481C1C}">
                <a14:useLocalDpi xmlns:a14="http://schemas.microsoft.com/office/drawing/2010/main" val="0"/>
              </a:ext>
            </a:extLst>
          </a:blip>
          <a:srcRect l="44074" t="35028" r="36197" b="51681"/>
          <a:stretch/>
        </p:blipFill>
        <p:spPr>
          <a:xfrm rot="16200000">
            <a:off x="2991131" y="720000"/>
            <a:ext cx="3112446" cy="2962800"/>
          </a:xfrm>
          <a:prstGeom prst="rect">
            <a:avLst/>
          </a:prstGeom>
        </p:spPr>
      </p:pic>
      <p:sp>
        <p:nvSpPr>
          <p:cNvPr id="5" name="テキスト ボックス 4">
            <a:extLst>
              <a:ext uri="{FF2B5EF4-FFF2-40B4-BE49-F238E27FC236}">
                <a16:creationId xmlns:a16="http://schemas.microsoft.com/office/drawing/2014/main" id="{6A066DF4-E383-4315-A533-1ABC32287765}"/>
              </a:ext>
            </a:extLst>
          </p:cNvPr>
          <p:cNvSpPr txBox="1"/>
          <p:nvPr/>
        </p:nvSpPr>
        <p:spPr>
          <a:xfrm>
            <a:off x="4624374" y="3449113"/>
            <a:ext cx="1603635" cy="338554"/>
          </a:xfrm>
          <a:prstGeom prst="rect">
            <a:avLst/>
          </a:prstGeom>
          <a:noFill/>
        </p:spPr>
        <p:txBody>
          <a:bodyPr wrap="square" rtlCol="0">
            <a:spAutoFit/>
          </a:bodyPr>
          <a:lstStyle/>
          <a:p>
            <a:r>
              <a:rPr kumimoji="1" lang="ja-JP" altLang="en-US" sz="1600" dirty="0">
                <a:solidFill>
                  <a:schemeClr val="bg1"/>
                </a:solidFill>
              </a:rPr>
              <a:t>海部ら</a:t>
            </a:r>
            <a:r>
              <a:rPr kumimoji="1" lang="en-US" altLang="ja-JP" sz="1600" dirty="0">
                <a:solidFill>
                  <a:schemeClr val="bg1"/>
                </a:solidFill>
              </a:rPr>
              <a:t>, (2015)</a:t>
            </a:r>
            <a:endParaRPr kumimoji="1" lang="ja-JP" altLang="en-US" sz="1600" dirty="0">
              <a:solidFill>
                <a:schemeClr val="bg1"/>
              </a:solidFill>
            </a:endParaRPr>
          </a:p>
        </p:txBody>
      </p:sp>
      <p:pic>
        <p:nvPicPr>
          <p:cNvPr id="29" name="図 28">
            <a:extLst>
              <a:ext uri="{FF2B5EF4-FFF2-40B4-BE49-F238E27FC236}">
                <a16:creationId xmlns:a16="http://schemas.microsoft.com/office/drawing/2014/main" id="{241FC0E6-0185-49E8-99EE-2F63FEDFA4DF}"/>
              </a:ext>
            </a:extLst>
          </p:cNvPr>
          <p:cNvPicPr>
            <a:picLocks noChangeAspect="1"/>
          </p:cNvPicPr>
          <p:nvPr/>
        </p:nvPicPr>
        <p:blipFill rotWithShape="1">
          <a:blip r:embed="rId6"/>
          <a:srcRect l="21231" t="15863" r="36917" b="10871"/>
          <a:stretch/>
        </p:blipFill>
        <p:spPr>
          <a:xfrm>
            <a:off x="6002247" y="621403"/>
            <a:ext cx="3200127" cy="3149666"/>
          </a:xfrm>
          <a:prstGeom prst="rect">
            <a:avLst/>
          </a:prstGeom>
        </p:spPr>
      </p:pic>
      <p:pic>
        <p:nvPicPr>
          <p:cNvPr id="24" name="図 23">
            <a:extLst>
              <a:ext uri="{FF2B5EF4-FFF2-40B4-BE49-F238E27FC236}">
                <a16:creationId xmlns:a16="http://schemas.microsoft.com/office/drawing/2014/main" id="{82EFCE95-2550-40FE-8E65-0E79C6CC0EA6}"/>
              </a:ext>
            </a:extLst>
          </p:cNvPr>
          <p:cNvPicPr>
            <a:picLocks noChangeAspect="1"/>
          </p:cNvPicPr>
          <p:nvPr/>
        </p:nvPicPr>
        <p:blipFill rotWithShape="1">
          <a:blip r:embed="rId6"/>
          <a:srcRect l="57538" t="68182" r="32077" b="10871"/>
          <a:stretch/>
        </p:blipFill>
        <p:spPr>
          <a:xfrm>
            <a:off x="8430076" y="2849609"/>
            <a:ext cx="772298" cy="875792"/>
          </a:xfrm>
          <a:prstGeom prst="rect">
            <a:avLst/>
          </a:prstGeom>
        </p:spPr>
      </p:pic>
      <p:sp>
        <p:nvSpPr>
          <p:cNvPr id="30" name="テキスト ボックス 29">
            <a:extLst>
              <a:ext uri="{FF2B5EF4-FFF2-40B4-BE49-F238E27FC236}">
                <a16:creationId xmlns:a16="http://schemas.microsoft.com/office/drawing/2014/main" id="{A485B0EC-8CF3-4D4D-9D06-F50EB86B1B65}"/>
              </a:ext>
            </a:extLst>
          </p:cNvPr>
          <p:cNvSpPr txBox="1"/>
          <p:nvPr/>
        </p:nvSpPr>
        <p:spPr>
          <a:xfrm>
            <a:off x="7257049" y="3392006"/>
            <a:ext cx="1991695" cy="369332"/>
          </a:xfrm>
          <a:prstGeom prst="rect">
            <a:avLst/>
          </a:prstGeom>
          <a:noFill/>
        </p:spPr>
        <p:txBody>
          <a:bodyPr wrap="square" rtlCol="0">
            <a:spAutoFit/>
          </a:bodyPr>
          <a:lstStyle/>
          <a:p>
            <a:r>
              <a:rPr kumimoji="1" lang="ja-JP" altLang="en-US" dirty="0"/>
              <a:t>福森</a:t>
            </a:r>
            <a:r>
              <a:rPr kumimoji="1" lang="en-US" altLang="ja-JP" dirty="0"/>
              <a:t>&amp;</a:t>
            </a:r>
            <a:r>
              <a:rPr kumimoji="1" lang="ja-JP" altLang="en-US" dirty="0"/>
              <a:t>田岡</a:t>
            </a:r>
            <a:r>
              <a:rPr kumimoji="1" lang="en-US" altLang="ja-JP" dirty="0"/>
              <a:t>, (2013)</a:t>
            </a:r>
            <a:endParaRPr kumimoji="1" lang="ja-JP" altLang="en-US" dirty="0"/>
          </a:p>
        </p:txBody>
      </p:sp>
    </p:spTree>
    <p:extLst>
      <p:ext uri="{BB962C8B-B14F-4D97-AF65-F5344CB8AC3E}">
        <p14:creationId xmlns:p14="http://schemas.microsoft.com/office/powerpoint/2010/main" val="429382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9" grpId="0"/>
      <p:bldP spid="20" grpId="0"/>
      <p:bldP spid="23" grpId="0"/>
      <p:bldP spid="5"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E8279C-AA32-499C-BDD6-C9852FA387BB}"/>
              </a:ext>
            </a:extLst>
          </p:cNvPr>
          <p:cNvSpPr txBox="1"/>
          <p:nvPr/>
        </p:nvSpPr>
        <p:spPr>
          <a:xfrm>
            <a:off x="0" y="-36000"/>
            <a:ext cx="7301132"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地球以外の生命から分かること</a:t>
            </a:r>
          </a:p>
        </p:txBody>
      </p:sp>
      <p:sp>
        <p:nvSpPr>
          <p:cNvPr id="4" name="四角形: 角を丸くする 3">
            <a:extLst>
              <a:ext uri="{FF2B5EF4-FFF2-40B4-BE49-F238E27FC236}">
                <a16:creationId xmlns:a16="http://schemas.microsoft.com/office/drawing/2014/main" id="{6FFF7086-F35E-46EF-90D7-DCD7DFAAC1E3}"/>
              </a:ext>
            </a:extLst>
          </p:cNvPr>
          <p:cNvSpPr/>
          <p:nvPr/>
        </p:nvSpPr>
        <p:spPr>
          <a:xfrm>
            <a:off x="837027" y="1319878"/>
            <a:ext cx="3151163" cy="707886"/>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地球の生命と同起源</a:t>
            </a:r>
          </a:p>
        </p:txBody>
      </p:sp>
      <p:sp>
        <p:nvSpPr>
          <p:cNvPr id="5" name="四角形: 角を丸くする 4">
            <a:extLst>
              <a:ext uri="{FF2B5EF4-FFF2-40B4-BE49-F238E27FC236}">
                <a16:creationId xmlns:a16="http://schemas.microsoft.com/office/drawing/2014/main" id="{CCD64880-C338-4F7D-9CBA-765E260F1D23}"/>
              </a:ext>
            </a:extLst>
          </p:cNvPr>
          <p:cNvSpPr/>
          <p:nvPr/>
        </p:nvSpPr>
        <p:spPr>
          <a:xfrm>
            <a:off x="5155807" y="1319878"/>
            <a:ext cx="3151163" cy="707886"/>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地球の生命と別起源</a:t>
            </a:r>
          </a:p>
        </p:txBody>
      </p:sp>
      <p:sp>
        <p:nvSpPr>
          <p:cNvPr id="6" name="矢印: 下 5">
            <a:extLst>
              <a:ext uri="{FF2B5EF4-FFF2-40B4-BE49-F238E27FC236}">
                <a16:creationId xmlns:a16="http://schemas.microsoft.com/office/drawing/2014/main" id="{150181FB-41C8-4C3A-B4EA-5A4E14344EAC}"/>
              </a:ext>
            </a:extLst>
          </p:cNvPr>
          <p:cNvSpPr/>
          <p:nvPr/>
        </p:nvSpPr>
        <p:spPr>
          <a:xfrm>
            <a:off x="2184007" y="2468464"/>
            <a:ext cx="457201" cy="393895"/>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5EC728A0-7182-45DB-8647-5CCD0AD5E33D}"/>
              </a:ext>
            </a:extLst>
          </p:cNvPr>
          <p:cNvSpPr/>
          <p:nvPr/>
        </p:nvSpPr>
        <p:spPr>
          <a:xfrm>
            <a:off x="6502787" y="2468464"/>
            <a:ext cx="457201" cy="393895"/>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BC72C17-CE19-4CA8-A380-32007A4977B8}"/>
              </a:ext>
            </a:extLst>
          </p:cNvPr>
          <p:cNvSpPr txBox="1"/>
          <p:nvPr/>
        </p:nvSpPr>
        <p:spPr>
          <a:xfrm>
            <a:off x="386860" y="3197450"/>
            <a:ext cx="4051496"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latin typeface="ＭＳ ゴシック" panose="020B0609070205080204" pitchFamily="49" charset="-128"/>
                <a:ea typeface="ＭＳ ゴシック" panose="020B0609070205080204" pitchFamily="49" charset="-128"/>
              </a:rPr>
              <a:t>生命が惑星間伝播する条件は</a:t>
            </a:r>
            <a:r>
              <a:rPr kumimoji="1" lang="en-US" altLang="ja-JP" sz="20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endParaRPr kumimoji="1" lang="en-US" altLang="ja-JP" sz="20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000" dirty="0">
                <a:latin typeface="ＭＳ ゴシック" panose="020B0609070205080204" pitchFamily="49" charset="-128"/>
                <a:ea typeface="ＭＳ ゴシック" panose="020B0609070205080204" pitchFamily="49" charset="-128"/>
              </a:rPr>
              <a:t>いつ伝播した</a:t>
            </a:r>
            <a:r>
              <a:rPr kumimoji="1" lang="en-US" altLang="ja-JP" sz="20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endParaRPr kumimoji="1" lang="en-US" altLang="ja-JP" sz="20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000" dirty="0">
                <a:latin typeface="ＭＳ ゴシック" panose="020B0609070205080204" pitchFamily="49" charset="-128"/>
                <a:ea typeface="ＭＳ ゴシック" panose="020B0609070205080204" pitchFamily="49" charset="-128"/>
              </a:rPr>
              <a:t>太陽系環境の形成への影響は</a:t>
            </a:r>
            <a:r>
              <a:rPr kumimoji="1" lang="en-US" altLang="ja-JP" sz="2000" dirty="0">
                <a:latin typeface="ＭＳ ゴシック" panose="020B0609070205080204" pitchFamily="49" charset="-128"/>
                <a:ea typeface="ＭＳ ゴシック" panose="020B0609070205080204" pitchFamily="49" charset="-128"/>
              </a:rPr>
              <a:t>?</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F26328CA-16CA-4B4E-A306-EDD6AEBC19E4}"/>
              </a:ext>
            </a:extLst>
          </p:cNvPr>
          <p:cNvSpPr txBox="1"/>
          <p:nvPr/>
        </p:nvSpPr>
        <p:spPr>
          <a:xfrm>
            <a:off x="4815838" y="3197449"/>
            <a:ext cx="4051496"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latin typeface="ＭＳ ゴシック" panose="020B0609070205080204" pitchFamily="49" charset="-128"/>
                <a:ea typeface="ＭＳ ゴシック" panose="020B0609070205080204" pitchFamily="49" charset="-128"/>
              </a:rPr>
              <a:t>地球型生命は特殊</a:t>
            </a:r>
            <a:r>
              <a:rPr kumimoji="1" lang="en-US" altLang="ja-JP" sz="20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endParaRPr kumimoji="1" lang="en-US" altLang="ja-JP" sz="20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000" dirty="0">
                <a:latin typeface="ＭＳ ゴシック" panose="020B0609070205080204" pitchFamily="49" charset="-128"/>
                <a:ea typeface="ＭＳ ゴシック" panose="020B0609070205080204" pitchFamily="49" charset="-128"/>
              </a:rPr>
              <a:t>生命の誕生は多様</a:t>
            </a:r>
            <a:r>
              <a:rPr kumimoji="1" lang="en-US" altLang="ja-JP" sz="2000" dirty="0">
                <a:latin typeface="ＭＳ ゴシック" panose="020B0609070205080204" pitchFamily="49" charset="-128"/>
                <a:ea typeface="ＭＳ ゴシック" panose="020B0609070205080204" pitchFamily="49" charset="-128"/>
              </a:rPr>
              <a:t>?</a:t>
            </a:r>
          </a:p>
          <a:p>
            <a:pPr marL="285750" indent="-285750">
              <a:buFont typeface="Arial" panose="020B0604020202020204" pitchFamily="34" charset="0"/>
              <a:buChar char="•"/>
            </a:pPr>
            <a:endParaRPr kumimoji="1" lang="en-US" altLang="ja-JP" sz="2000" dirty="0">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全</a:t>
            </a:r>
            <a:r>
              <a:rPr kumimoji="1" lang="en-US" altLang="ja-JP" sz="2000" dirty="0">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生物に共通する特徴は</a:t>
            </a:r>
            <a:r>
              <a:rPr kumimoji="1" lang="en-US" altLang="ja-JP" sz="2000" dirty="0">
                <a:latin typeface="ＭＳ ゴシック" panose="020B0609070205080204" pitchFamily="49" charset="-128"/>
                <a:ea typeface="ＭＳ ゴシック" panose="020B0609070205080204" pitchFamily="49" charset="-128"/>
              </a:rPr>
              <a:t>?</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10" name="四角形: 角を丸くする 9">
            <a:extLst>
              <a:ext uri="{FF2B5EF4-FFF2-40B4-BE49-F238E27FC236}">
                <a16:creationId xmlns:a16="http://schemas.microsoft.com/office/drawing/2014/main" id="{3DD69D59-3D5D-438C-847F-CD6E1632E7E8}"/>
              </a:ext>
            </a:extLst>
          </p:cNvPr>
          <p:cNvSpPr/>
          <p:nvPr/>
        </p:nvSpPr>
        <p:spPr>
          <a:xfrm>
            <a:off x="854611" y="5446728"/>
            <a:ext cx="7434777" cy="745587"/>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生命</a:t>
            </a:r>
            <a:r>
              <a:rPr kumimoji="1" lang="en-US" altLang="ja-JP" sz="2800" dirty="0">
                <a:latin typeface="ＭＳ ゴシック" panose="020B0609070205080204" pitchFamily="49" charset="-128"/>
                <a:ea typeface="ＭＳ ゴシック" panose="020B0609070205080204" pitchFamily="49" charset="-128"/>
              </a:rPr>
              <a:t>”</a:t>
            </a:r>
            <a:r>
              <a:rPr kumimoji="1" lang="ja-JP" altLang="en-US" sz="2800" dirty="0">
                <a:latin typeface="ＭＳ ゴシック" panose="020B0609070205080204" pitchFamily="49" charset="-128"/>
                <a:ea typeface="ＭＳ ゴシック" panose="020B0609070205080204" pitchFamily="49" charset="-128"/>
              </a:rPr>
              <a:t>の定義に関する普遍的な議論が可能</a:t>
            </a:r>
          </a:p>
        </p:txBody>
      </p:sp>
    </p:spTree>
    <p:extLst>
      <p:ext uri="{BB962C8B-B14F-4D97-AF65-F5344CB8AC3E}">
        <p14:creationId xmlns:p14="http://schemas.microsoft.com/office/powerpoint/2010/main" val="27377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A37EB1F-DC1C-4215-96F1-1935597E56E4}"/>
              </a:ext>
            </a:extLst>
          </p:cNvPr>
          <p:cNvSpPr txBox="1"/>
          <p:nvPr/>
        </p:nvSpPr>
        <p:spPr>
          <a:xfrm>
            <a:off x="178904" y="2151727"/>
            <a:ext cx="8786192" cy="2554545"/>
          </a:xfrm>
          <a:prstGeom prst="rect">
            <a:avLst/>
          </a:prstGeom>
          <a:noFill/>
        </p:spPr>
        <p:txBody>
          <a:bodyPr wrap="square" rtlCol="0">
            <a:spAutoFit/>
          </a:bodyPr>
          <a:lstStyle/>
          <a:p>
            <a:pPr marL="342900" indent="-342900">
              <a:buFont typeface="+mj-lt"/>
              <a:buAutoNum type="arabicPeriod"/>
            </a:pPr>
            <a:r>
              <a:rPr kumimoji="1" lang="ja-JP" altLang="en-US" sz="3200" dirty="0">
                <a:latin typeface="ＭＳ ゴシック" panose="020B0609070205080204" pitchFamily="49" charset="-128"/>
                <a:ea typeface="ＭＳ ゴシック" panose="020B0609070205080204" pitchFamily="49" charset="-128"/>
              </a:rPr>
              <a:t>研究には目的</a:t>
            </a:r>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意義</a:t>
            </a:r>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がある</a:t>
            </a:r>
            <a:endParaRPr kumimoji="1" lang="en-US" altLang="ja-JP" sz="3200" dirty="0">
              <a:latin typeface="ＭＳ ゴシック" panose="020B0609070205080204" pitchFamily="49" charset="-128"/>
              <a:ea typeface="ＭＳ ゴシック" panose="020B0609070205080204" pitchFamily="49" charset="-128"/>
            </a:endParaRPr>
          </a:p>
          <a:p>
            <a:pPr marL="342900" indent="-342900">
              <a:buFont typeface="+mj-lt"/>
              <a:buAutoNum type="arabicPeriod"/>
            </a:pPr>
            <a:endParaRPr kumimoji="1" lang="en-US" altLang="ja-JP" sz="3200" dirty="0">
              <a:latin typeface="ＭＳ ゴシック" panose="020B0609070205080204" pitchFamily="49" charset="-128"/>
              <a:ea typeface="ＭＳ ゴシック" panose="020B0609070205080204" pitchFamily="49" charset="-128"/>
            </a:endParaRPr>
          </a:p>
          <a:p>
            <a:pPr marL="342900" indent="-342900">
              <a:buFont typeface="+mj-lt"/>
              <a:buAutoNum type="arabicPeriod"/>
            </a:pPr>
            <a:endParaRPr kumimoji="1" lang="en-US" altLang="ja-JP" sz="3200" dirty="0">
              <a:latin typeface="ＭＳ ゴシック" panose="020B0609070205080204" pitchFamily="49" charset="-128"/>
              <a:ea typeface="ＭＳ ゴシック" panose="020B0609070205080204" pitchFamily="49" charset="-128"/>
            </a:endParaRPr>
          </a:p>
          <a:p>
            <a:pPr marL="342900" indent="-342900">
              <a:buFont typeface="+mj-lt"/>
              <a:buAutoNum type="arabicPeriod"/>
            </a:pPr>
            <a:endParaRPr kumimoji="1" lang="en-US" altLang="ja-JP" sz="3200" dirty="0">
              <a:latin typeface="ＭＳ ゴシック" panose="020B0609070205080204" pitchFamily="49" charset="-128"/>
              <a:ea typeface="ＭＳ ゴシック" panose="020B0609070205080204" pitchFamily="49" charset="-128"/>
            </a:endParaRPr>
          </a:p>
          <a:p>
            <a:pPr marL="342900" indent="-342900">
              <a:buFont typeface="+mj-lt"/>
              <a:buAutoNum type="arabicPeriod"/>
            </a:pPr>
            <a:r>
              <a:rPr kumimoji="1" lang="ja-JP" altLang="en-US" sz="3200" dirty="0">
                <a:latin typeface="ＭＳ ゴシック" panose="020B0609070205080204" pitchFamily="49" charset="-128"/>
                <a:ea typeface="ＭＳ ゴシック" panose="020B0609070205080204" pitchFamily="49" charset="-128"/>
              </a:rPr>
              <a:t>大きな目標の達成には多くの人の理解が必要</a:t>
            </a:r>
          </a:p>
        </p:txBody>
      </p:sp>
      <p:sp>
        <p:nvSpPr>
          <p:cNvPr id="4" name="テキスト ボックス 3">
            <a:extLst>
              <a:ext uri="{FF2B5EF4-FFF2-40B4-BE49-F238E27FC236}">
                <a16:creationId xmlns:a16="http://schemas.microsoft.com/office/drawing/2014/main" id="{AD14FFC8-BDB8-4B44-80FB-6E45781CFE0F}"/>
              </a:ext>
            </a:extLst>
          </p:cNvPr>
          <p:cNvSpPr txBox="1"/>
          <p:nvPr/>
        </p:nvSpPr>
        <p:spPr>
          <a:xfrm>
            <a:off x="0" y="-36000"/>
            <a:ext cx="5618922"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動画から分かること</a:t>
            </a:r>
          </a:p>
        </p:txBody>
      </p:sp>
    </p:spTree>
    <p:extLst>
      <p:ext uri="{BB962C8B-B14F-4D97-AF65-F5344CB8AC3E}">
        <p14:creationId xmlns:p14="http://schemas.microsoft.com/office/powerpoint/2010/main" val="41334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CF1B7F-95A0-46A7-9904-03C1EB001315}"/>
              </a:ext>
            </a:extLst>
          </p:cNvPr>
          <p:cNvSpPr txBox="1"/>
          <p:nvPr/>
        </p:nvSpPr>
        <p:spPr>
          <a:xfrm>
            <a:off x="0" y="-36000"/>
            <a:ext cx="5936566"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地球以外の生命のまとめ</a:t>
            </a:r>
          </a:p>
        </p:txBody>
      </p:sp>
      <p:pic>
        <p:nvPicPr>
          <p:cNvPr id="3" name="図 2" descr="文字と写真のスクリーンショット&#10;&#10;自動的に生成された説明">
            <a:extLst>
              <a:ext uri="{FF2B5EF4-FFF2-40B4-BE49-F238E27FC236}">
                <a16:creationId xmlns:a16="http://schemas.microsoft.com/office/drawing/2014/main" id="{481F4776-2581-4D39-9D74-53768BFAA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7951"/>
            <a:ext cx="9144000" cy="5282097"/>
          </a:xfrm>
          <a:prstGeom prst="rect">
            <a:avLst/>
          </a:prstGeom>
        </p:spPr>
      </p:pic>
      <p:pic>
        <p:nvPicPr>
          <p:cNvPr id="4" name="図 3" descr="食品, 挿絵 が含まれている画像&#10;&#10;自動的に生成された説明">
            <a:extLst>
              <a:ext uri="{FF2B5EF4-FFF2-40B4-BE49-F238E27FC236}">
                <a16:creationId xmlns:a16="http://schemas.microsoft.com/office/drawing/2014/main" id="{886416D2-604D-44AE-B8BA-E84714DD5D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613" b="88710" l="26618" r="75294">
                        <a14:foregroundMark x1="49853" y1="45968" x2="58676" y2="42097"/>
                        <a14:foregroundMark x1="58676" y1="42097" x2="54706" y2="43387"/>
                        <a14:foregroundMark x1="51618" y1="44032" x2="51618" y2="40806"/>
                        <a14:foregroundMark x1="53676" y1="40645" x2="53676" y2="40645"/>
                        <a14:foregroundMark x1="49118" y1="41935" x2="49118" y2="41935"/>
                        <a14:foregroundMark x1="49118" y1="49355" x2="49118" y2="49355"/>
                        <a14:foregroundMark x1="49118" y1="43065" x2="49118" y2="43065"/>
                        <a14:foregroundMark x1="49412" y1="43065" x2="49412" y2="43065"/>
                        <a14:foregroundMark x1="49559" y1="42419" x2="41324" y2="52419"/>
                        <a14:foregroundMark x1="41324" y1="52419" x2="47206" y2="44194"/>
                        <a14:foregroundMark x1="47206" y1="44194" x2="51471" y2="48710"/>
                        <a14:foregroundMark x1="53529" y1="50323" x2="54706" y2="48548"/>
                        <a14:foregroundMark x1="53529" y1="63548" x2="47206" y2="70484"/>
                        <a14:foregroundMark x1="47206" y1="70484" x2="53382" y2="75323"/>
                        <a14:foregroundMark x1="53382" y1="75323" x2="58824" y2="69194"/>
                        <a14:foregroundMark x1="58824" y1="69194" x2="58824" y2="68226"/>
                        <a14:foregroundMark x1="58529" y1="66935" x2="51618" y2="63871"/>
                        <a14:foregroundMark x1="51618" y1="63871" x2="48971" y2="64032"/>
                        <a14:foregroundMark x1="65735" y1="56774" x2="66912" y2="79032"/>
                        <a14:foregroundMark x1="69265" y1="84194" x2="69265" y2="78065"/>
                        <a14:foregroundMark x1="62059" y1="71129" x2="62059" y2="71129"/>
                        <a14:foregroundMark x1="64265" y1="69355" x2="62500" y2="60000"/>
                        <a14:foregroundMark x1="62500" y1="60000" x2="68676" y2="54355"/>
                        <a14:foregroundMark x1="68676" y1="54355" x2="76029" y2="53710"/>
                        <a14:foregroundMark x1="63088" y1="87903" x2="63088" y2="87903"/>
                        <a14:foregroundMark x1="40441" y1="88226" x2="40441" y2="88226"/>
                        <a14:foregroundMark x1="36471" y1="77903" x2="43235" y2="61290"/>
                        <a14:foregroundMark x1="43088" y1="67097" x2="45000" y2="58871"/>
                        <a14:foregroundMark x1="45000" y1="58871" x2="33382" y2="54839"/>
                        <a14:foregroundMark x1="33382" y1="61774" x2="33382" y2="61774"/>
                        <a14:foregroundMark x1="31176" y1="48871" x2="31176" y2="48871"/>
                        <a14:foregroundMark x1="31176" y1="47581" x2="26618" y2="20000"/>
                        <a14:foregroundMark x1="41176" y1="20645" x2="56765" y2="16613"/>
                        <a14:foregroundMark x1="38676" y1="21290" x2="38676" y2="21290"/>
                        <a14:foregroundMark x1="40588" y1="21290" x2="40588" y2="21290"/>
                        <a14:foregroundMark x1="31618" y1="48710" x2="32059" y2="52903"/>
                        <a14:foregroundMark x1="62500" y1="88710" x2="62500" y2="88710"/>
                        <a14:foregroundMark x1="41618" y1="88710" x2="41618" y2="88710"/>
                      </a14:backgroundRemoval>
                    </a14:imgEffect>
                  </a14:imgLayer>
                </a14:imgProps>
              </a:ext>
              <a:ext uri="{28A0092B-C50C-407E-A947-70E740481C1C}">
                <a14:useLocalDpi xmlns:a14="http://schemas.microsoft.com/office/drawing/2010/main" val="0"/>
              </a:ext>
            </a:extLst>
          </a:blip>
          <a:srcRect l="24424" t="13253" r="22992" b="8878"/>
          <a:stretch/>
        </p:blipFill>
        <p:spPr>
          <a:xfrm>
            <a:off x="6914785" y="4401626"/>
            <a:ext cx="1694644" cy="2288098"/>
          </a:xfrm>
          <a:prstGeom prst="rect">
            <a:avLst/>
          </a:prstGeom>
        </p:spPr>
      </p:pic>
      <p:sp>
        <p:nvSpPr>
          <p:cNvPr id="5" name="テキスト ボックス 4">
            <a:extLst>
              <a:ext uri="{FF2B5EF4-FFF2-40B4-BE49-F238E27FC236}">
                <a16:creationId xmlns:a16="http://schemas.microsoft.com/office/drawing/2014/main" id="{835520F3-FB5E-4AFB-9C9B-46442F2C38BB}"/>
              </a:ext>
            </a:extLst>
          </p:cNvPr>
          <p:cNvSpPr txBox="1"/>
          <p:nvPr/>
        </p:nvSpPr>
        <p:spPr>
          <a:xfrm>
            <a:off x="668214" y="1548304"/>
            <a:ext cx="7807569" cy="304698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ハビタブルゾーンは生命の指標の</a:t>
            </a:r>
            <a:r>
              <a:rPr kumimoji="1" lang="en-US" altLang="ja-JP" sz="2400" dirty="0">
                <a:solidFill>
                  <a:schemeClr val="bg1"/>
                </a:solidFill>
                <a:latin typeface="ＭＳ ゴシック" panose="020B0609070205080204" pitchFamily="49" charset="-128"/>
                <a:ea typeface="ＭＳ ゴシック" panose="020B0609070205080204" pitchFamily="49" charset="-128"/>
              </a:rPr>
              <a:t>1</a:t>
            </a:r>
            <a:r>
              <a:rPr kumimoji="1" lang="ja-JP" altLang="en-US" sz="2400" dirty="0">
                <a:solidFill>
                  <a:schemeClr val="bg1"/>
                </a:solidFill>
                <a:latin typeface="ＭＳ ゴシック" panose="020B0609070205080204" pitchFamily="49" charset="-128"/>
                <a:ea typeface="ＭＳ ゴシック" panose="020B0609070205080204" pitchFamily="49" charset="-128"/>
              </a:rPr>
              <a:t>つ</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生命誕生の条件はこれまで考えられていたよりも複雑</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太古の地球やその進化の理解には宇宙の理解が不可欠</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宇宙の成り立ちを理解することで太陽系や地球型生命の特殊性を議論できる</a:t>
            </a:r>
          </a:p>
        </p:txBody>
      </p:sp>
    </p:spTree>
    <p:extLst>
      <p:ext uri="{BB962C8B-B14F-4D97-AF65-F5344CB8AC3E}">
        <p14:creationId xmlns:p14="http://schemas.microsoft.com/office/powerpoint/2010/main" val="41735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矢印: 右 39">
            <a:extLst>
              <a:ext uri="{FF2B5EF4-FFF2-40B4-BE49-F238E27FC236}">
                <a16:creationId xmlns:a16="http://schemas.microsoft.com/office/drawing/2014/main" id="{69DE886E-347D-490B-A4FA-AE9F13B09803}"/>
              </a:ext>
            </a:extLst>
          </p:cNvPr>
          <p:cNvSpPr/>
          <p:nvPr/>
        </p:nvSpPr>
        <p:spPr>
          <a:xfrm>
            <a:off x="2444491" y="5653191"/>
            <a:ext cx="3206745" cy="228932"/>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96F4FA46-79DD-4D92-940D-E604CD0C7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35" y="4751324"/>
            <a:ext cx="1564152" cy="1361824"/>
          </a:xfrm>
          <a:prstGeom prst="rect">
            <a:avLst/>
          </a:prstGeom>
        </p:spPr>
      </p:pic>
      <p:sp>
        <p:nvSpPr>
          <p:cNvPr id="34" name="矢印: 右 33">
            <a:extLst>
              <a:ext uri="{FF2B5EF4-FFF2-40B4-BE49-F238E27FC236}">
                <a16:creationId xmlns:a16="http://schemas.microsoft.com/office/drawing/2014/main" id="{D41E7554-CE04-498B-96F7-B008FE7C338C}"/>
              </a:ext>
            </a:extLst>
          </p:cNvPr>
          <p:cNvSpPr/>
          <p:nvPr/>
        </p:nvSpPr>
        <p:spPr>
          <a:xfrm>
            <a:off x="6552588" y="3152243"/>
            <a:ext cx="1494140" cy="228932"/>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904686F7-8F46-4512-B4B4-3AE9651DFCF6}"/>
              </a:ext>
            </a:extLst>
          </p:cNvPr>
          <p:cNvSpPr/>
          <p:nvPr/>
        </p:nvSpPr>
        <p:spPr>
          <a:xfrm>
            <a:off x="2079702" y="3152243"/>
            <a:ext cx="3510856" cy="228932"/>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CC4323F2-8378-41B0-B37E-C3C4D5A5B4A3}"/>
              </a:ext>
            </a:extLst>
          </p:cNvPr>
          <p:cNvSpPr/>
          <p:nvPr/>
        </p:nvSpPr>
        <p:spPr>
          <a:xfrm>
            <a:off x="7169382" y="2825752"/>
            <a:ext cx="493303" cy="1066388"/>
          </a:xfrm>
          <a:prstGeom prst="roundRect">
            <a:avLst/>
          </a:prstGeom>
          <a:ln w="28575"/>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28" name="四角形: 角を丸くする 27">
            <a:extLst>
              <a:ext uri="{FF2B5EF4-FFF2-40B4-BE49-F238E27FC236}">
                <a16:creationId xmlns:a16="http://schemas.microsoft.com/office/drawing/2014/main" id="{D5E6D547-1687-4A5C-BB5B-23EAAAEAA756}"/>
              </a:ext>
            </a:extLst>
          </p:cNvPr>
          <p:cNvSpPr/>
          <p:nvPr/>
        </p:nvSpPr>
        <p:spPr>
          <a:xfrm>
            <a:off x="7035275" y="2825752"/>
            <a:ext cx="493303" cy="1066388"/>
          </a:xfrm>
          <a:prstGeom prst="roundRect">
            <a:avLst/>
          </a:prstGeom>
          <a:ln w="28575"/>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2" name="テキスト ボックス 1">
            <a:extLst>
              <a:ext uri="{FF2B5EF4-FFF2-40B4-BE49-F238E27FC236}">
                <a16:creationId xmlns:a16="http://schemas.microsoft.com/office/drawing/2014/main" id="{0EE8D4A6-4BB9-4A7B-976E-474AD73D8F5E}"/>
              </a:ext>
            </a:extLst>
          </p:cNvPr>
          <p:cNvSpPr txBox="1"/>
          <p:nvPr/>
        </p:nvSpPr>
        <p:spPr>
          <a:xfrm>
            <a:off x="1" y="-36000"/>
            <a:ext cx="5822112"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生命を宇宙で考える意義</a:t>
            </a:r>
          </a:p>
        </p:txBody>
      </p:sp>
      <p:pic>
        <p:nvPicPr>
          <p:cNvPr id="3" name="図 2" descr="夜空の星と惑星の絵&#10;&#10;自動的に生成された説明">
            <a:extLst>
              <a:ext uri="{FF2B5EF4-FFF2-40B4-BE49-F238E27FC236}">
                <a16:creationId xmlns:a16="http://schemas.microsoft.com/office/drawing/2014/main" id="{B4790B9F-3159-4BC2-A82D-C7CC6BB2E2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094" b="54792" l="74850" r="81750">
                        <a14:foregroundMark x1="76067" y1="46248" x2="76450" y2="45887"/>
                        <a14:backgroundMark x1="77050" y1="41736" x2="77050" y2="41962"/>
                        <a14:backgroundMark x1="77900" y1="42642" x2="77900" y2="42642"/>
                        <a14:backgroundMark x1="78600" y1="41509" x2="78600" y2="41509"/>
                        <a14:backgroundMark x1="78350" y1="41509" x2="79950" y2="42415"/>
                        <a14:backgroundMark x1="75000" y1="46792" x2="75000" y2="46792"/>
                        <a14:backgroundMark x1="74700" y1="46566" x2="74700" y2="46566"/>
                        <a14:backgroundMark x1="74700" y1="46113" x2="74550" y2="49585"/>
                      </a14:backgroundRemoval>
                    </a14:imgEffect>
                  </a14:imgLayer>
                </a14:imgProps>
              </a:ext>
              <a:ext uri="{28A0092B-C50C-407E-A947-70E740481C1C}">
                <a14:useLocalDpi xmlns:a14="http://schemas.microsoft.com/office/drawing/2010/main" val="0"/>
              </a:ext>
            </a:extLst>
          </a:blip>
          <a:srcRect l="74348" t="37148" r="17391" b="43164"/>
          <a:stretch/>
        </p:blipFill>
        <p:spPr>
          <a:xfrm>
            <a:off x="1396172" y="2631589"/>
            <a:ext cx="755375" cy="1192696"/>
          </a:xfrm>
          <a:prstGeom prst="rect">
            <a:avLst/>
          </a:prstGeom>
        </p:spPr>
      </p:pic>
      <p:sp>
        <p:nvSpPr>
          <p:cNvPr id="4" name="楕円 3">
            <a:extLst>
              <a:ext uri="{FF2B5EF4-FFF2-40B4-BE49-F238E27FC236}">
                <a16:creationId xmlns:a16="http://schemas.microsoft.com/office/drawing/2014/main" id="{ACF7E6AB-5518-4314-B677-BC11D6A64358}"/>
              </a:ext>
            </a:extLst>
          </p:cNvPr>
          <p:cNvSpPr/>
          <p:nvPr/>
        </p:nvSpPr>
        <p:spPr>
          <a:xfrm>
            <a:off x="1443373" y="2839379"/>
            <a:ext cx="543339" cy="862743"/>
          </a:xfrm>
          <a:prstGeom prst="ellipse">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6" name="図 5" descr="夜空の星と惑星の絵&#10;&#10;自動的に生成された説明">
            <a:extLst>
              <a:ext uri="{FF2B5EF4-FFF2-40B4-BE49-F238E27FC236}">
                <a16:creationId xmlns:a16="http://schemas.microsoft.com/office/drawing/2014/main" id="{F0BCCAF6-2779-4609-8FAE-5B950AEBF802}"/>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151" b="59396" l="1350" r="17350">
                        <a14:foregroundMark x1="2250" y1="44755" x2="2250" y2="44755"/>
                        <a14:foregroundMark x1="1400" y1="44302" x2="1400" y2="44302"/>
                        <a14:foregroundMark x1="9900" y1="36226" x2="9900" y2="36226"/>
                        <a14:foregroundMark x1="17350" y1="45434" x2="17350" y2="45434"/>
                        <a14:foregroundMark x1="9750" y1="59396" x2="9750" y2="59396"/>
                      </a14:backgroundRemoval>
                    </a14:imgEffect>
                  </a14:imgLayer>
                </a14:imgProps>
              </a:ext>
              <a:ext uri="{28A0092B-C50C-407E-A947-70E740481C1C}">
                <a14:useLocalDpi xmlns:a14="http://schemas.microsoft.com/office/drawing/2010/main" val="0"/>
              </a:ext>
            </a:extLst>
          </a:blip>
          <a:srcRect t="33648" r="81015" b="37695"/>
          <a:stretch/>
        </p:blipFill>
        <p:spPr>
          <a:xfrm>
            <a:off x="604397" y="2402520"/>
            <a:ext cx="953847" cy="953847"/>
          </a:xfrm>
          <a:prstGeom prst="rect">
            <a:avLst/>
          </a:prstGeom>
        </p:spPr>
      </p:pic>
      <p:pic>
        <p:nvPicPr>
          <p:cNvPr id="7" name="図 6" descr="夜空の星と惑星の絵&#10;&#10;自動的に生成された説明">
            <a:extLst>
              <a:ext uri="{FF2B5EF4-FFF2-40B4-BE49-F238E27FC236}">
                <a16:creationId xmlns:a16="http://schemas.microsoft.com/office/drawing/2014/main" id="{6F96F8F5-884F-48A3-A0D3-D42D6C5906CA}"/>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4257" b="52133" l="18855" r="23609"/>
                    </a14:imgEffect>
                  </a14:imgLayer>
                </a14:imgProps>
              </a:ext>
              <a:ext uri="{28A0092B-C50C-407E-A947-70E740481C1C}">
                <a14:useLocalDpi xmlns:a14="http://schemas.microsoft.com/office/drawing/2010/main" val="0"/>
              </a:ext>
            </a:extLst>
          </a:blip>
          <a:srcRect l="18261" t="43273" r="75797" b="46883"/>
          <a:stretch/>
        </p:blipFill>
        <p:spPr>
          <a:xfrm>
            <a:off x="350956" y="2879444"/>
            <a:ext cx="543339" cy="596347"/>
          </a:xfrm>
          <a:prstGeom prst="rect">
            <a:avLst/>
          </a:prstGeom>
        </p:spPr>
      </p:pic>
      <p:pic>
        <p:nvPicPr>
          <p:cNvPr id="8" name="図 7" descr="夜空の星と惑星の絵&#10;&#10;自動的に生成された説明">
            <a:extLst>
              <a:ext uri="{FF2B5EF4-FFF2-40B4-BE49-F238E27FC236}">
                <a16:creationId xmlns:a16="http://schemas.microsoft.com/office/drawing/2014/main" id="{AAF2F700-661C-4D4B-90F3-AD7072862C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3472" b="52377" l="25950" r="31000">
                        <a14:foregroundMark x1="31000" y1="48075" x2="31000" y2="48075"/>
                        <a14:backgroundMark x1="29500" y1="44075" x2="29500" y2="44075"/>
                        <a14:backgroundMark x1="29500" y1="44075" x2="29500" y2="44075"/>
                        <a14:backgroundMark x1="29500" y1="44226" x2="29500" y2="44226"/>
                      </a14:backgroundRemoval>
                    </a14:imgEffect>
                  </a14:imgLayer>
                </a14:imgProps>
              </a:ext>
              <a:ext uri="{28A0092B-C50C-407E-A947-70E740481C1C}">
                <a14:useLocalDpi xmlns:a14="http://schemas.microsoft.com/office/drawing/2010/main" val="0"/>
              </a:ext>
            </a:extLst>
          </a:blip>
          <a:srcRect l="25362" t="42398" r="68406" b="46445"/>
          <a:stretch/>
        </p:blipFill>
        <p:spPr>
          <a:xfrm>
            <a:off x="207423" y="3098102"/>
            <a:ext cx="569844" cy="675862"/>
          </a:xfrm>
          <a:prstGeom prst="rect">
            <a:avLst/>
          </a:prstGeom>
        </p:spPr>
      </p:pic>
      <p:pic>
        <p:nvPicPr>
          <p:cNvPr id="9" name="図 8" descr="夜空の星と惑星の絵&#10;&#10;自動的に生成された説明">
            <a:extLst>
              <a:ext uri="{FF2B5EF4-FFF2-40B4-BE49-F238E27FC236}">
                <a16:creationId xmlns:a16="http://schemas.microsoft.com/office/drawing/2014/main" id="{E35719AF-3316-43E3-A942-1F04C497472C}"/>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42943" b="54642" l="31750" r="38600">
                        <a14:foregroundMark x1="31750" y1="48830" x2="31750" y2="48830"/>
                        <a14:foregroundMark x1="37550" y1="52151" x2="37550" y2="52151"/>
                        <a14:foregroundMark x1="36950" y1="52377" x2="36950" y2="52377"/>
                        <a14:foregroundMark x1="36950" y1="52755" x2="36950" y2="52755"/>
                        <a14:foregroundMark x1="37400" y1="52377" x2="37400" y2="52377"/>
                        <a14:foregroundMark x1="37250" y1="52604" x2="37250" y2="52604"/>
                        <a14:backgroundMark x1="37250" y1="52755" x2="37250" y2="52755"/>
                        <a14:backgroundMark x1="37400" y1="52604" x2="37400" y2="52604"/>
                        <a14:backgroundMark x1="37400" y1="52377" x2="37400" y2="52377"/>
                        <a14:backgroundMark x1="36950" y1="52755" x2="36950" y2="52755"/>
                      </a14:backgroundRemoval>
                    </a14:imgEffect>
                  </a14:imgLayer>
                </a14:imgProps>
              </a:ext>
              <a:ext uri="{28A0092B-C50C-407E-A947-70E740481C1C}">
                <a14:useLocalDpi xmlns:a14="http://schemas.microsoft.com/office/drawing/2010/main" val="0"/>
              </a:ext>
            </a:extLst>
          </a:blip>
          <a:srcRect l="31305" t="41523" r="60580" b="43820"/>
          <a:stretch/>
        </p:blipFill>
        <p:spPr>
          <a:xfrm>
            <a:off x="546100" y="3276696"/>
            <a:ext cx="742121" cy="887896"/>
          </a:xfrm>
          <a:prstGeom prst="rect">
            <a:avLst/>
          </a:prstGeom>
        </p:spPr>
      </p:pic>
      <p:pic>
        <p:nvPicPr>
          <p:cNvPr id="10" name="図 9" descr="夜空の星と惑星の絵&#10;&#10;自動的に生成された説明">
            <a:extLst>
              <a:ext uri="{FF2B5EF4-FFF2-40B4-BE49-F238E27FC236}">
                <a16:creationId xmlns:a16="http://schemas.microsoft.com/office/drawing/2014/main" id="{DACD2C1B-00D5-4DE9-9DFB-0AB5A838C52F}"/>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43382" b="53008" l="40087" r="46579"/>
                    </a14:imgEffect>
                  </a14:imgLayer>
                </a14:imgProps>
              </a:ext>
              <a:ext uri="{28A0092B-C50C-407E-A947-70E740481C1C}">
                <a14:useLocalDpi xmlns:a14="http://schemas.microsoft.com/office/drawing/2010/main" val="0"/>
              </a:ext>
            </a:extLst>
          </a:blip>
          <a:srcRect l="39275" t="42179" r="52609" b="45789"/>
          <a:stretch/>
        </p:blipFill>
        <p:spPr>
          <a:xfrm>
            <a:off x="1115944" y="3261995"/>
            <a:ext cx="742121" cy="728870"/>
          </a:xfrm>
          <a:prstGeom prst="rect">
            <a:avLst/>
          </a:prstGeom>
        </p:spPr>
      </p:pic>
      <p:pic>
        <p:nvPicPr>
          <p:cNvPr id="11" name="図 10" descr="夜空の星と惑星の絵&#10;&#10;自動的に生成された説明">
            <a:extLst>
              <a:ext uri="{FF2B5EF4-FFF2-40B4-BE49-F238E27FC236}">
                <a16:creationId xmlns:a16="http://schemas.microsoft.com/office/drawing/2014/main" id="{1F0B71EB-1A1E-42CC-8F11-9D79B7F37835}"/>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39623" b="52906" l="61450" r="73950">
                        <a14:foregroundMark x1="73750" y1="44151" x2="73750" y2="44151"/>
                        <a14:foregroundMark x1="61450" y1="51170" x2="61450" y2="51170"/>
                        <a14:foregroundMark x1="73950" y1="44755" x2="73950" y2="44755"/>
                        <a14:backgroundMark x1="73700" y1="44075" x2="73700" y2="44075"/>
                        <a14:backgroundMark x1="73800" y1="44151" x2="73800" y2="44151"/>
                        <a14:backgroundMark x1="73700" y1="44226" x2="73700" y2="44226"/>
                        <a14:backgroundMark x1="74050" y1="44755" x2="74050" y2="44755"/>
                      </a14:backgroundRemoval>
                    </a14:imgEffect>
                  </a14:imgLayer>
                </a14:imgProps>
              </a:ext>
              <a:ext uri="{28A0092B-C50C-407E-A947-70E740481C1C}">
                <a14:useLocalDpi xmlns:a14="http://schemas.microsoft.com/office/drawing/2010/main" val="0"/>
              </a:ext>
            </a:extLst>
          </a:blip>
          <a:srcRect l="60145" t="38023" r="25072" b="45351"/>
          <a:stretch/>
        </p:blipFill>
        <p:spPr>
          <a:xfrm>
            <a:off x="622625" y="3243722"/>
            <a:ext cx="1225523" cy="913136"/>
          </a:xfrm>
          <a:prstGeom prst="rect">
            <a:avLst/>
          </a:prstGeom>
        </p:spPr>
      </p:pic>
      <p:pic>
        <p:nvPicPr>
          <p:cNvPr id="12" name="図 11" descr="夜空の星と惑星の絵&#10;&#10;自動的に生成された説明">
            <a:extLst>
              <a:ext uri="{FF2B5EF4-FFF2-40B4-BE49-F238E27FC236}">
                <a16:creationId xmlns:a16="http://schemas.microsoft.com/office/drawing/2014/main" id="{B706CEBF-C5C5-4AC0-BFF8-F372574D8323}"/>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41434" b="54717" l="92700" r="98600">
                        <a14:foregroundMark x1="98600" y1="48755" x2="98600" y2="48755"/>
                        <a14:backgroundMark x1="98600" y1="48830" x2="98600" y2="48830"/>
                      </a14:backgroundRemoval>
                    </a14:imgEffect>
                  </a14:imgLayer>
                </a14:imgProps>
              </a:ext>
              <a:ext uri="{28A0092B-C50C-407E-A947-70E740481C1C}">
                <a14:useLocalDpi xmlns:a14="http://schemas.microsoft.com/office/drawing/2010/main" val="0"/>
              </a:ext>
            </a:extLst>
          </a:blip>
          <a:srcRect l="92029" t="39773" r="1159" b="43601"/>
          <a:stretch/>
        </p:blipFill>
        <p:spPr>
          <a:xfrm>
            <a:off x="703064" y="2703671"/>
            <a:ext cx="699178" cy="1130584"/>
          </a:xfrm>
          <a:prstGeom prst="rect">
            <a:avLst/>
          </a:prstGeom>
        </p:spPr>
      </p:pic>
      <p:pic>
        <p:nvPicPr>
          <p:cNvPr id="13" name="図 12" descr="夜空の星と惑星の絵&#10;&#10;自動的に生成された説明">
            <a:extLst>
              <a:ext uri="{FF2B5EF4-FFF2-40B4-BE49-F238E27FC236}">
                <a16:creationId xmlns:a16="http://schemas.microsoft.com/office/drawing/2014/main" id="{7B4A7778-9B26-455A-B2F3-87C7F39F504A}"/>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42573" b="54473" l="85898" r="91348"/>
                    </a14:imgEffect>
                  </a14:imgLayer>
                </a14:imgProps>
              </a:ext>
              <a:ext uri="{28A0092B-C50C-407E-A947-70E740481C1C}">
                <a14:useLocalDpi xmlns:a14="http://schemas.microsoft.com/office/drawing/2010/main" val="0"/>
              </a:ext>
            </a:extLst>
          </a:blip>
          <a:srcRect l="85217" t="41086" r="7971" b="44039"/>
          <a:stretch/>
        </p:blipFill>
        <p:spPr>
          <a:xfrm>
            <a:off x="1188831" y="2617453"/>
            <a:ext cx="622854" cy="901148"/>
          </a:xfrm>
          <a:prstGeom prst="rect">
            <a:avLst/>
          </a:prstGeom>
        </p:spPr>
      </p:pic>
      <p:pic>
        <p:nvPicPr>
          <p:cNvPr id="18" name="図 17" descr="写真, ブラック, ホワイト, 座る が含まれている画像&#10;&#10;自動的に生成された説明">
            <a:extLst>
              <a:ext uri="{FF2B5EF4-FFF2-40B4-BE49-F238E27FC236}">
                <a16:creationId xmlns:a16="http://schemas.microsoft.com/office/drawing/2014/main" id="{E9F348E0-C271-4333-A6C9-DA2A600826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2892" y="3381175"/>
            <a:ext cx="519625" cy="510965"/>
          </a:xfrm>
          <a:prstGeom prst="rect">
            <a:avLst/>
          </a:prstGeom>
        </p:spPr>
      </p:pic>
      <p:pic>
        <p:nvPicPr>
          <p:cNvPr id="20" name="図 19" descr="座る, ブルー, 背景, 水 が含まれている画像&#10;&#10;自動的に生成された説明">
            <a:extLst>
              <a:ext uri="{FF2B5EF4-FFF2-40B4-BE49-F238E27FC236}">
                <a16:creationId xmlns:a16="http://schemas.microsoft.com/office/drawing/2014/main" id="{1971FAE1-FF94-42F8-827F-E098459E40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6149" y="2508137"/>
            <a:ext cx="589964" cy="580131"/>
          </a:xfrm>
          <a:prstGeom prst="rect">
            <a:avLst/>
          </a:prstGeom>
        </p:spPr>
      </p:pic>
      <p:pic>
        <p:nvPicPr>
          <p:cNvPr id="22" name="図 21" descr="ブラック, 動物, 座る, 写真 が含まれている画像&#10;&#10;自動的に生成された説明">
            <a:extLst>
              <a:ext uri="{FF2B5EF4-FFF2-40B4-BE49-F238E27FC236}">
                <a16:creationId xmlns:a16="http://schemas.microsoft.com/office/drawing/2014/main" id="{DA8FF623-5A18-45AD-A744-2065703C70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5638" y="2548830"/>
            <a:ext cx="519625" cy="510965"/>
          </a:xfrm>
          <a:prstGeom prst="rect">
            <a:avLst/>
          </a:prstGeom>
        </p:spPr>
      </p:pic>
      <p:sp>
        <p:nvSpPr>
          <p:cNvPr id="24" name="四角形: 角を丸くする 23">
            <a:extLst>
              <a:ext uri="{FF2B5EF4-FFF2-40B4-BE49-F238E27FC236}">
                <a16:creationId xmlns:a16="http://schemas.microsoft.com/office/drawing/2014/main" id="{0C0BB416-D84C-44C2-989A-ED65171CFB41}"/>
              </a:ext>
            </a:extLst>
          </p:cNvPr>
          <p:cNvSpPr/>
          <p:nvPr/>
        </p:nvSpPr>
        <p:spPr>
          <a:xfrm>
            <a:off x="2560189" y="2186129"/>
            <a:ext cx="604911" cy="2083635"/>
          </a:xfrm>
          <a:prstGeom prst="roundRect">
            <a:avLst/>
          </a:prstGeom>
          <a:ln w="28575"/>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a:latin typeface="ＭＳ ゴシック" panose="020B0609070205080204" pitchFamily="49" charset="-128"/>
                <a:ea typeface="ＭＳ ゴシック" panose="020B0609070205080204" pitchFamily="49" charset="-128"/>
              </a:rPr>
              <a:t>ハビタブルゾーン</a:t>
            </a:r>
          </a:p>
        </p:txBody>
      </p:sp>
      <p:sp>
        <p:nvSpPr>
          <p:cNvPr id="25" name="四角形: 角を丸くする 24">
            <a:extLst>
              <a:ext uri="{FF2B5EF4-FFF2-40B4-BE49-F238E27FC236}">
                <a16:creationId xmlns:a16="http://schemas.microsoft.com/office/drawing/2014/main" id="{43970615-91B9-4EC4-993D-1651504C2E76}"/>
              </a:ext>
            </a:extLst>
          </p:cNvPr>
          <p:cNvSpPr/>
          <p:nvPr/>
        </p:nvSpPr>
        <p:spPr>
          <a:xfrm>
            <a:off x="4438534" y="2482593"/>
            <a:ext cx="604911" cy="1558804"/>
          </a:xfrm>
          <a:prstGeom prst="roundRect">
            <a:avLst/>
          </a:prstGeom>
          <a:ln w="28575"/>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a:latin typeface="ＭＳ ゴシック" panose="020B0609070205080204" pitchFamily="49" charset="-128"/>
                <a:ea typeface="ＭＳ ゴシック" panose="020B0609070205080204" pitchFamily="49" charset="-128"/>
              </a:rPr>
              <a:t>磁気がある</a:t>
            </a:r>
          </a:p>
        </p:txBody>
      </p:sp>
      <p:sp>
        <p:nvSpPr>
          <p:cNvPr id="26" name="四角形: 角を丸くする 25">
            <a:extLst>
              <a:ext uri="{FF2B5EF4-FFF2-40B4-BE49-F238E27FC236}">
                <a16:creationId xmlns:a16="http://schemas.microsoft.com/office/drawing/2014/main" id="{13B2003C-D897-436A-BCCE-B28613A80B76}"/>
              </a:ext>
            </a:extLst>
          </p:cNvPr>
          <p:cNvSpPr/>
          <p:nvPr/>
        </p:nvSpPr>
        <p:spPr>
          <a:xfrm>
            <a:off x="3508949" y="2604328"/>
            <a:ext cx="604911" cy="1283017"/>
          </a:xfrm>
          <a:prstGeom prst="roundRect">
            <a:avLst/>
          </a:prstGeom>
          <a:ln w="28575"/>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a:latin typeface="ＭＳ ゴシック" panose="020B0609070205080204" pitchFamily="49" charset="-128"/>
                <a:ea typeface="ＭＳ ゴシック" panose="020B0609070205080204" pitchFamily="49" charset="-128"/>
              </a:rPr>
              <a:t>適量の水</a:t>
            </a:r>
          </a:p>
        </p:txBody>
      </p:sp>
      <p:sp>
        <p:nvSpPr>
          <p:cNvPr id="27" name="四角形: 角を丸くする 26">
            <a:extLst>
              <a:ext uri="{FF2B5EF4-FFF2-40B4-BE49-F238E27FC236}">
                <a16:creationId xmlns:a16="http://schemas.microsoft.com/office/drawing/2014/main" id="{686C5636-63AD-4998-8D28-B7EB6E586EC9}"/>
              </a:ext>
            </a:extLst>
          </p:cNvPr>
          <p:cNvSpPr/>
          <p:nvPr/>
        </p:nvSpPr>
        <p:spPr>
          <a:xfrm>
            <a:off x="6908668" y="2825752"/>
            <a:ext cx="493303" cy="1066388"/>
          </a:xfrm>
          <a:prstGeom prst="roundRect">
            <a:avLst/>
          </a:prstGeom>
          <a:ln w="28575"/>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32" name="四角形: 角を丸くする 31">
            <a:extLst>
              <a:ext uri="{FF2B5EF4-FFF2-40B4-BE49-F238E27FC236}">
                <a16:creationId xmlns:a16="http://schemas.microsoft.com/office/drawing/2014/main" id="{096EAA0F-930E-4184-AE56-362CEEBF5624}"/>
              </a:ext>
            </a:extLst>
          </p:cNvPr>
          <p:cNvSpPr/>
          <p:nvPr/>
        </p:nvSpPr>
        <p:spPr>
          <a:xfrm>
            <a:off x="8288955" y="2048190"/>
            <a:ext cx="604911" cy="2518047"/>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a:latin typeface="ＭＳ ゴシック" panose="020B0609070205080204" pitchFamily="49" charset="-128"/>
                <a:ea typeface="ＭＳ ゴシック" panose="020B0609070205080204" pitchFamily="49" charset="-128"/>
              </a:rPr>
              <a:t>生命誕生の条件</a:t>
            </a:r>
          </a:p>
        </p:txBody>
      </p:sp>
      <p:pic>
        <p:nvPicPr>
          <p:cNvPr id="35" name="図 34" descr="夜空の星と惑星の絵&#10;&#10;自動的に生成された説明">
            <a:extLst>
              <a:ext uri="{FF2B5EF4-FFF2-40B4-BE49-F238E27FC236}">
                <a16:creationId xmlns:a16="http://schemas.microsoft.com/office/drawing/2014/main" id="{309FBEA2-3E3B-461E-B6C2-B9C08EC2C919}"/>
              </a:ext>
            </a:extLst>
          </p:cNvPr>
          <p:cNvPicPr>
            <a:picLocks noChangeAspect="1"/>
          </p:cNvPicPr>
          <p:nvPr/>
        </p:nvPicPr>
        <p:blipFill rotWithShape="1">
          <a:blip r:embed="rId16">
            <a:extLst>
              <a:ext uri="{BEBA8EAE-BF5A-486C-A8C5-ECC9F3942E4B}">
                <a14:imgProps xmlns:a14="http://schemas.microsoft.com/office/drawing/2010/main">
                  <a14:imgLayer r:embed="rId4">
                    <a14:imgEffect>
                      <a14:backgroundRemoval t="42943" b="54642" l="31750" r="38600">
                        <a14:foregroundMark x1="31750" y1="48830" x2="31750" y2="48830"/>
                        <a14:foregroundMark x1="37550" y1="52151" x2="37550" y2="52151"/>
                        <a14:foregroundMark x1="36950" y1="52377" x2="36950" y2="52377"/>
                        <a14:foregroundMark x1="36950" y1="52755" x2="36950" y2="52755"/>
                        <a14:foregroundMark x1="37400" y1="52377" x2="37400" y2="52377"/>
                        <a14:foregroundMark x1="37250" y1="52604" x2="37250" y2="52604"/>
                        <a14:backgroundMark x1="37250" y1="52755" x2="37250" y2="52755"/>
                        <a14:backgroundMark x1="37400" y1="52604" x2="37400" y2="52604"/>
                        <a14:backgroundMark x1="37400" y1="52377" x2="37400" y2="52377"/>
                        <a14:backgroundMark x1="36950" y1="52755" x2="36950" y2="52755"/>
                        <a14:backgroundMark x1="37250" y1="52604" x2="37250" y2="52604"/>
                        <a14:backgroundMark x1="37550" y1="52151" x2="37550" y2="52151"/>
                        <a14:backgroundMark x1="31750" y1="48830" x2="31750" y2="48830"/>
                      </a14:backgroundRemoval>
                    </a14:imgEffect>
                  </a14:imgLayer>
                </a14:imgProps>
              </a:ext>
              <a:ext uri="{28A0092B-C50C-407E-A947-70E740481C1C}">
                <a14:useLocalDpi xmlns:a14="http://schemas.microsoft.com/office/drawing/2010/main" val="0"/>
              </a:ext>
            </a:extLst>
          </a:blip>
          <a:srcRect l="31305" t="41523" r="60580" b="43820"/>
          <a:stretch/>
        </p:blipFill>
        <p:spPr>
          <a:xfrm>
            <a:off x="5679429" y="2604328"/>
            <a:ext cx="534417" cy="639393"/>
          </a:xfrm>
          <a:prstGeom prst="rect">
            <a:avLst/>
          </a:prstGeom>
        </p:spPr>
      </p:pic>
      <p:pic>
        <p:nvPicPr>
          <p:cNvPr id="36" name="図 35" descr="座る, ブルー, 背景, 水 が含まれている画像&#10;&#10;自動的に生成された説明">
            <a:extLst>
              <a:ext uri="{FF2B5EF4-FFF2-40B4-BE49-F238E27FC236}">
                <a16:creationId xmlns:a16="http://schemas.microsoft.com/office/drawing/2014/main" id="{6D5CCFEB-0BC8-46BC-8AEA-67015FD59D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2112" y="3307214"/>
            <a:ext cx="589964" cy="580131"/>
          </a:xfrm>
          <a:prstGeom prst="rect">
            <a:avLst/>
          </a:prstGeom>
        </p:spPr>
      </p:pic>
      <p:pic>
        <p:nvPicPr>
          <p:cNvPr id="39" name="図 38" descr="魚 が含まれている画像&#10;&#10;自動的に生成された説明">
            <a:extLst>
              <a:ext uri="{FF2B5EF4-FFF2-40B4-BE49-F238E27FC236}">
                <a16:creationId xmlns:a16="http://schemas.microsoft.com/office/drawing/2014/main" id="{DDA9389A-4295-4725-BC89-2474BCDA4CB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600" b="92000" l="2954" r="98312">
                        <a14:foregroundMark x1="18565" y1="47200" x2="18565" y2="47200"/>
                        <a14:foregroundMark x1="2954" y1="48800" x2="2954" y2="48800"/>
                        <a14:foregroundMark x1="50211" y1="52000" x2="50211" y2="52000"/>
                        <a14:foregroundMark x1="82700" y1="86400" x2="82700" y2="86400"/>
                        <a14:foregroundMark x1="95359" y1="89600" x2="95359" y2="89600"/>
                        <a14:foregroundMark x1="95781" y1="89600" x2="95781" y2="89600"/>
                        <a14:foregroundMark x1="95781" y1="92000" x2="95781" y2="92000"/>
                        <a14:foregroundMark x1="98312" y1="84800" x2="98312" y2="84800"/>
                        <a14:foregroundMark x1="84810" y1="84000" x2="84810" y2="84000"/>
                        <a14:foregroundMark x1="40506" y1="69600" x2="40506" y2="69600"/>
                        <a14:foregroundMark x1="28692" y1="76800" x2="28692" y2="76800"/>
                        <a14:foregroundMark x1="24051" y1="76000" x2="26582" y2="73600"/>
                        <a14:backgroundMark x1="81435" y1="26400" x2="81435" y2="26400"/>
                      </a14:backgroundRemoval>
                    </a14:imgEffect>
                  </a14:imgLayer>
                </a14:imgProps>
              </a:ext>
              <a:ext uri="{28A0092B-C50C-407E-A947-70E740481C1C}">
                <a14:useLocalDpi xmlns:a14="http://schemas.microsoft.com/office/drawing/2010/main" val="0"/>
              </a:ext>
            </a:extLst>
          </a:blip>
          <a:stretch>
            <a:fillRect/>
          </a:stretch>
        </p:blipFill>
        <p:spPr>
          <a:xfrm>
            <a:off x="524567" y="6108556"/>
            <a:ext cx="1278033" cy="674068"/>
          </a:xfrm>
          <a:prstGeom prst="rect">
            <a:avLst/>
          </a:prstGeom>
        </p:spPr>
      </p:pic>
      <p:pic>
        <p:nvPicPr>
          <p:cNvPr id="43" name="図 42" descr="食品, 鳥 が含まれている画像&#10;&#10;自動的に生成された説明">
            <a:extLst>
              <a:ext uri="{FF2B5EF4-FFF2-40B4-BE49-F238E27FC236}">
                <a16:creationId xmlns:a16="http://schemas.microsoft.com/office/drawing/2014/main" id="{F4B68BFF-62F8-44BC-AF98-023563669B5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8967" y="4847915"/>
            <a:ext cx="1605131" cy="920590"/>
          </a:xfrm>
          <a:prstGeom prst="rect">
            <a:avLst/>
          </a:prstGeom>
        </p:spPr>
      </p:pic>
      <p:pic>
        <p:nvPicPr>
          <p:cNvPr id="47" name="図 46" descr="おもちゃ, 人形, レゴ, 挿絵 が含まれている画像&#10;&#10;自動的に生成された説明">
            <a:extLst>
              <a:ext uri="{FF2B5EF4-FFF2-40B4-BE49-F238E27FC236}">
                <a16:creationId xmlns:a16="http://schemas.microsoft.com/office/drawing/2014/main" id="{BE8712C4-FE7E-4C6A-BB08-675912DDF20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174" b="98261" l="9856" r="89904">
                        <a14:foregroundMark x1="26923" y1="12609" x2="26923" y2="12609"/>
                        <a14:foregroundMark x1="45673" y1="8261" x2="45673" y2="8261"/>
                        <a14:foregroundMark x1="64423" y1="4783" x2="64423" y2="4783"/>
                        <a14:foregroundMark x1="65625" y1="2174" x2="65625" y2="2174"/>
                        <a14:foregroundMark x1="68510" y1="6522" x2="68510" y2="6522"/>
                        <a14:foregroundMark x1="59615" y1="22609" x2="59615" y2="22609"/>
                        <a14:foregroundMark x1="57212" y1="38261" x2="57212" y2="38261"/>
                        <a14:foregroundMark x1="25962" y1="86522" x2="25962" y2="86522"/>
                        <a14:foregroundMark x1="25721" y1="86957" x2="25721" y2="93478"/>
                        <a14:foregroundMark x1="31250" y1="80000" x2="31971" y2="89130"/>
                        <a14:foregroundMark x1="39183" y1="93478" x2="39183" y2="93478"/>
                        <a14:foregroundMark x1="37500" y1="92609" x2="37500" y2="92609"/>
                        <a14:foregroundMark x1="40865" y1="90435" x2="40865" y2="90435"/>
                        <a14:foregroundMark x1="53606" y1="94783" x2="53606" y2="94783"/>
                        <a14:foregroundMark x1="57933" y1="94783" x2="57933" y2="94783"/>
                        <a14:foregroundMark x1="66587" y1="96522" x2="66587" y2="96522"/>
                        <a14:foregroundMark x1="73798" y1="94783" x2="73798" y2="94783"/>
                        <a14:foregroundMark x1="73798" y1="93478" x2="73558" y2="92174"/>
                        <a14:foregroundMark x1="73077" y1="97391" x2="73077" y2="97391"/>
                        <a14:foregroundMark x1="74519" y1="97826" x2="74760" y2="93043"/>
                        <a14:foregroundMark x1="64423" y1="98261" x2="64423" y2="98261"/>
                        <a14:foregroundMark x1="60337" y1="88696" x2="60337" y2="88696"/>
                        <a14:backgroundMark x1="18510" y1="63478" x2="15144" y2="36087"/>
                        <a14:backgroundMark x1="20673" y1="45652" x2="20433" y2="55652"/>
                        <a14:backgroundMark x1="76202" y1="44348" x2="82212" y2="59130"/>
                        <a14:backgroundMark x1="82212" y1="59130" x2="86298" y2="63043"/>
                        <a14:backgroundMark x1="47115" y1="67826" x2="47115" y2="67826"/>
                        <a14:backgroundMark x1="47115" y1="67826" x2="46635" y2="73913"/>
                        <a14:backgroundMark x1="46635" y1="73913" x2="46154" y2="68261"/>
                        <a14:backgroundMark x1="22837" y1="70870" x2="18510" y2="70435"/>
                        <a14:backgroundMark x1="28846" y1="72609" x2="28846" y2="72609"/>
                        <a14:backgroundMark x1="33654" y1="71739" x2="33654" y2="71739"/>
                        <a14:backgroundMark x1="33654" y1="71739" x2="33173" y2="76087"/>
                        <a14:backgroundMark x1="33894" y1="73913" x2="33894" y2="70435"/>
                        <a14:backgroundMark x1="33173" y1="73478" x2="33173" y2="72174"/>
                        <a14:backgroundMark x1="46394" y1="68261" x2="46394" y2="65652"/>
                        <a14:backgroundMark x1="41106" y1="56957" x2="38942" y2="50000"/>
                        <a14:backgroundMark x1="78606" y1="41304" x2="77644" y2="54783"/>
                        <a14:backgroundMark x1="77644" y1="54783" x2="81731" y2="66522"/>
                        <a14:backgroundMark x1="81731" y1="66522" x2="87260" y2="68696"/>
                      </a14:backgroundRemoval>
                    </a14:imgEffect>
                  </a14:imgLayer>
                </a14:imgProps>
              </a:ext>
              <a:ext uri="{28A0092B-C50C-407E-A947-70E740481C1C}">
                <a14:useLocalDpi xmlns:a14="http://schemas.microsoft.com/office/drawing/2010/main" val="0"/>
              </a:ext>
            </a:extLst>
          </a:blip>
          <a:stretch>
            <a:fillRect/>
          </a:stretch>
        </p:blipFill>
        <p:spPr>
          <a:xfrm>
            <a:off x="320037" y="5449039"/>
            <a:ext cx="1455887" cy="804938"/>
          </a:xfrm>
          <a:prstGeom prst="rect">
            <a:avLst/>
          </a:prstGeom>
        </p:spPr>
      </p:pic>
      <p:pic>
        <p:nvPicPr>
          <p:cNvPr id="49" name="図 48" descr="ウニ, 海洋生物, 水 が含まれている画像&#10;&#10;自動的に生成された説明">
            <a:extLst>
              <a:ext uri="{FF2B5EF4-FFF2-40B4-BE49-F238E27FC236}">
                <a16:creationId xmlns:a16="http://schemas.microsoft.com/office/drawing/2014/main" id="{B3F852BA-D384-4551-9EFB-F2CD0E00F6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39682" y="5837397"/>
            <a:ext cx="978648" cy="804938"/>
          </a:xfrm>
          <a:prstGeom prst="rect">
            <a:avLst/>
          </a:prstGeom>
        </p:spPr>
      </p:pic>
      <p:pic>
        <p:nvPicPr>
          <p:cNvPr id="51" name="図 50">
            <a:extLst>
              <a:ext uri="{FF2B5EF4-FFF2-40B4-BE49-F238E27FC236}">
                <a16:creationId xmlns:a16="http://schemas.microsoft.com/office/drawing/2014/main" id="{063682E2-3849-4202-ADE1-1E030B034AF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2809" y="5767017"/>
            <a:ext cx="559191" cy="559191"/>
          </a:xfrm>
          <a:prstGeom prst="rect">
            <a:avLst/>
          </a:prstGeom>
        </p:spPr>
      </p:pic>
      <p:sp>
        <p:nvSpPr>
          <p:cNvPr id="52" name="四角形: 角を丸くする 51">
            <a:extLst>
              <a:ext uri="{FF2B5EF4-FFF2-40B4-BE49-F238E27FC236}">
                <a16:creationId xmlns:a16="http://schemas.microsoft.com/office/drawing/2014/main" id="{09EB9D32-54D0-4904-9D5D-F0FD7FA28E47}"/>
              </a:ext>
            </a:extLst>
          </p:cNvPr>
          <p:cNvSpPr/>
          <p:nvPr/>
        </p:nvSpPr>
        <p:spPr>
          <a:xfrm>
            <a:off x="2788595" y="4897994"/>
            <a:ext cx="604911" cy="1684392"/>
          </a:xfrm>
          <a:prstGeom prst="roundRect">
            <a:avLst/>
          </a:prstGeom>
          <a:ln w="28575"/>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a:latin typeface="ＭＳ ゴシック" panose="020B0609070205080204" pitchFamily="49" charset="-128"/>
                <a:ea typeface="ＭＳ ゴシック" panose="020B0609070205080204" pitchFamily="49" charset="-128"/>
              </a:rPr>
              <a:t>細胞膜の存在</a:t>
            </a:r>
          </a:p>
        </p:txBody>
      </p:sp>
      <p:sp>
        <p:nvSpPr>
          <p:cNvPr id="53" name="四角形: 角を丸くする 52">
            <a:extLst>
              <a:ext uri="{FF2B5EF4-FFF2-40B4-BE49-F238E27FC236}">
                <a16:creationId xmlns:a16="http://schemas.microsoft.com/office/drawing/2014/main" id="{BE6C91FE-2F77-4FA4-8276-B229E7CB6E20}"/>
              </a:ext>
            </a:extLst>
          </p:cNvPr>
          <p:cNvSpPr/>
          <p:nvPr/>
        </p:nvSpPr>
        <p:spPr>
          <a:xfrm>
            <a:off x="4749418" y="5293204"/>
            <a:ext cx="534092" cy="893973"/>
          </a:xfrm>
          <a:prstGeom prst="roundRect">
            <a:avLst/>
          </a:prstGeom>
          <a:ln w="28575"/>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a:latin typeface="ＭＳ ゴシック" panose="020B0609070205080204" pitchFamily="49" charset="-128"/>
                <a:ea typeface="ＭＳ ゴシック" panose="020B0609070205080204" pitchFamily="49" charset="-128"/>
              </a:rPr>
              <a:t>代謝</a:t>
            </a:r>
          </a:p>
        </p:txBody>
      </p:sp>
      <p:sp>
        <p:nvSpPr>
          <p:cNvPr id="54" name="四角形: 角を丸くする 53">
            <a:extLst>
              <a:ext uri="{FF2B5EF4-FFF2-40B4-BE49-F238E27FC236}">
                <a16:creationId xmlns:a16="http://schemas.microsoft.com/office/drawing/2014/main" id="{4884479B-A35C-4314-A181-E97E8CABC611}"/>
              </a:ext>
            </a:extLst>
          </p:cNvPr>
          <p:cNvSpPr/>
          <p:nvPr/>
        </p:nvSpPr>
        <p:spPr>
          <a:xfrm>
            <a:off x="3854353" y="5293204"/>
            <a:ext cx="534091" cy="893972"/>
          </a:xfrm>
          <a:prstGeom prst="roundRect">
            <a:avLst/>
          </a:prstGeom>
          <a:ln w="28575"/>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a:latin typeface="ＭＳ ゴシック" panose="020B0609070205080204" pitchFamily="49" charset="-128"/>
                <a:ea typeface="ＭＳ ゴシック" panose="020B0609070205080204" pitchFamily="49" charset="-128"/>
              </a:rPr>
              <a:t>複製</a:t>
            </a:r>
          </a:p>
        </p:txBody>
      </p:sp>
      <p:pic>
        <p:nvPicPr>
          <p:cNvPr id="55" name="図 54">
            <a:extLst>
              <a:ext uri="{FF2B5EF4-FFF2-40B4-BE49-F238E27FC236}">
                <a16:creationId xmlns:a16="http://schemas.microsoft.com/office/drawing/2014/main" id="{54284931-D07A-46D8-AD8F-F1455C455E8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60987" y="5247779"/>
            <a:ext cx="559191" cy="559191"/>
          </a:xfrm>
          <a:prstGeom prst="rect">
            <a:avLst/>
          </a:prstGeom>
        </p:spPr>
      </p:pic>
      <p:pic>
        <p:nvPicPr>
          <p:cNvPr id="56" name="図 55" descr="魚 が含まれている画像&#10;&#10;自動的に生成された説明">
            <a:extLst>
              <a:ext uri="{FF2B5EF4-FFF2-40B4-BE49-F238E27FC236}">
                <a16:creationId xmlns:a16="http://schemas.microsoft.com/office/drawing/2014/main" id="{2BAAB065-E595-43CC-A699-CE27E6CCD901}"/>
              </a:ext>
            </a:extLst>
          </p:cNvPr>
          <p:cNvPicPr>
            <a:picLocks noChangeAspect="1"/>
          </p:cNvPicPr>
          <p:nvPr/>
        </p:nvPicPr>
        <p:blipFill rotWithShape="1">
          <a:blip r:embed="rId24">
            <a:extLst>
              <a:ext uri="{BEBA8EAE-BF5A-486C-A8C5-ECC9F3942E4B}">
                <a14:imgProps xmlns:a14="http://schemas.microsoft.com/office/drawing/2010/main">
                  <a14:imgLayer r:embed="rId18">
                    <a14:imgEffect>
                      <a14:backgroundRemoval t="9600" b="92000" l="2954" r="98312">
                        <a14:foregroundMark x1="18565" y1="47200" x2="18565" y2="47200"/>
                        <a14:foregroundMark x1="2954" y1="48800" x2="2954" y2="48800"/>
                        <a14:foregroundMark x1="82700" y1="86400" x2="82700" y2="86400"/>
                        <a14:foregroundMark x1="95359" y1="89600" x2="95359" y2="89600"/>
                        <a14:foregroundMark x1="95781" y1="89600" x2="95781" y2="89600"/>
                        <a14:foregroundMark x1="95781" y1="92000" x2="95781" y2="92000"/>
                        <a14:foregroundMark x1="98312" y1="84800" x2="98312" y2="84800"/>
                        <a14:foregroundMark x1="84810" y1="84000" x2="84810" y2="84000"/>
                        <a14:foregroundMark x1="40506" y1="69600" x2="40506" y2="69600"/>
                        <a14:foregroundMark x1="28692" y1="76800" x2="28692" y2="76800"/>
                        <a14:foregroundMark x1="24051" y1="76000" x2="26582" y2="73600"/>
                        <a14:backgroundMark x1="81435" y1="26400" x2="81435" y2="26400"/>
                        <a14:backgroundMark x1="47679" y1="52000" x2="47679" y2="52000"/>
                        <a14:backgroundMark x1="71308" y1="80800" x2="71308" y2="80800"/>
                        <a14:backgroundMark x1="71308" y1="80800" x2="80591" y2="84000"/>
                      </a14:backgroundRemoval>
                    </a14:imgEffect>
                  </a14:imgLayer>
                </a14:imgProps>
              </a:ext>
              <a:ext uri="{28A0092B-C50C-407E-A947-70E740481C1C}">
                <a14:useLocalDpi xmlns:a14="http://schemas.microsoft.com/office/drawing/2010/main" val="0"/>
              </a:ext>
            </a:extLst>
          </a:blip>
          <a:srcRect r="37839"/>
          <a:stretch/>
        </p:blipFill>
        <p:spPr>
          <a:xfrm>
            <a:off x="5768910" y="5449204"/>
            <a:ext cx="1053620" cy="893974"/>
          </a:xfrm>
          <a:prstGeom prst="rect">
            <a:avLst/>
          </a:prstGeom>
        </p:spPr>
      </p:pic>
      <p:sp>
        <p:nvSpPr>
          <p:cNvPr id="57" name="四角形: 角を丸くする 56">
            <a:extLst>
              <a:ext uri="{FF2B5EF4-FFF2-40B4-BE49-F238E27FC236}">
                <a16:creationId xmlns:a16="http://schemas.microsoft.com/office/drawing/2014/main" id="{A36D9D6E-850E-413E-843B-F53324F31294}"/>
              </a:ext>
            </a:extLst>
          </p:cNvPr>
          <p:cNvSpPr/>
          <p:nvPr/>
        </p:nvSpPr>
        <p:spPr>
          <a:xfrm>
            <a:off x="8288955" y="4878587"/>
            <a:ext cx="604911" cy="1684392"/>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400" dirty="0">
                <a:latin typeface="ＭＳ ゴシック" panose="020B0609070205080204" pitchFamily="49" charset="-128"/>
                <a:ea typeface="ＭＳ ゴシック" panose="020B0609070205080204" pitchFamily="49" charset="-128"/>
              </a:rPr>
              <a:t>生命の条件</a:t>
            </a:r>
          </a:p>
        </p:txBody>
      </p:sp>
      <p:sp>
        <p:nvSpPr>
          <p:cNvPr id="41" name="矢印: 右 40">
            <a:extLst>
              <a:ext uri="{FF2B5EF4-FFF2-40B4-BE49-F238E27FC236}">
                <a16:creationId xmlns:a16="http://schemas.microsoft.com/office/drawing/2014/main" id="{E6C3E6A1-B16D-4BDE-9106-DEA2DB0F24C7}"/>
              </a:ext>
            </a:extLst>
          </p:cNvPr>
          <p:cNvSpPr/>
          <p:nvPr/>
        </p:nvSpPr>
        <p:spPr>
          <a:xfrm>
            <a:off x="6945866" y="5653191"/>
            <a:ext cx="1142143" cy="184206"/>
          </a:xfrm>
          <a:prstGeom prst="right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46013475-2054-4475-ADFF-73C97D872E0A}"/>
              </a:ext>
            </a:extLst>
          </p:cNvPr>
          <p:cNvSpPr/>
          <p:nvPr/>
        </p:nvSpPr>
        <p:spPr>
          <a:xfrm>
            <a:off x="7394887" y="5187589"/>
            <a:ext cx="493303" cy="1066388"/>
          </a:xfrm>
          <a:prstGeom prst="roundRect">
            <a:avLst/>
          </a:prstGeom>
          <a:ln w="28575"/>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44" name="四角形: 角を丸くする 43">
            <a:extLst>
              <a:ext uri="{FF2B5EF4-FFF2-40B4-BE49-F238E27FC236}">
                <a16:creationId xmlns:a16="http://schemas.microsoft.com/office/drawing/2014/main" id="{A9ED2F6E-BDBE-4216-B580-3ABCE1993F7E}"/>
              </a:ext>
            </a:extLst>
          </p:cNvPr>
          <p:cNvSpPr/>
          <p:nvPr/>
        </p:nvSpPr>
        <p:spPr>
          <a:xfrm>
            <a:off x="7260780" y="5187589"/>
            <a:ext cx="493303" cy="1066388"/>
          </a:xfrm>
          <a:prstGeom prst="roundRect">
            <a:avLst/>
          </a:prstGeom>
          <a:ln w="28575"/>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46" name="四角形: 角を丸くする 45">
            <a:extLst>
              <a:ext uri="{FF2B5EF4-FFF2-40B4-BE49-F238E27FC236}">
                <a16:creationId xmlns:a16="http://schemas.microsoft.com/office/drawing/2014/main" id="{1C49C5FD-4D33-48EE-BB3B-8EFD52B8B310}"/>
              </a:ext>
            </a:extLst>
          </p:cNvPr>
          <p:cNvSpPr/>
          <p:nvPr/>
        </p:nvSpPr>
        <p:spPr>
          <a:xfrm>
            <a:off x="7134173" y="5187589"/>
            <a:ext cx="493303" cy="1066388"/>
          </a:xfrm>
          <a:prstGeom prst="roundRect">
            <a:avLst/>
          </a:prstGeom>
          <a:ln w="28575"/>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2400" dirty="0">
                <a:latin typeface="ＭＳ ゴシック" panose="020B0609070205080204" pitchFamily="49" charset="-128"/>
                <a:ea typeface="ＭＳ ゴシック" panose="020B0609070205080204" pitchFamily="49" charset="-128"/>
              </a:rPr>
              <a:t>?</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4" name="矢印: 下 13">
            <a:extLst>
              <a:ext uri="{FF2B5EF4-FFF2-40B4-BE49-F238E27FC236}">
                <a16:creationId xmlns:a16="http://schemas.microsoft.com/office/drawing/2014/main" id="{B6FBC5B3-37C5-4A59-8A5C-E6430556D81E}"/>
              </a:ext>
            </a:extLst>
          </p:cNvPr>
          <p:cNvSpPr/>
          <p:nvPr/>
        </p:nvSpPr>
        <p:spPr>
          <a:xfrm>
            <a:off x="6838327" y="4400366"/>
            <a:ext cx="359196" cy="266597"/>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矢印: 下 47">
            <a:extLst>
              <a:ext uri="{FF2B5EF4-FFF2-40B4-BE49-F238E27FC236}">
                <a16:creationId xmlns:a16="http://schemas.microsoft.com/office/drawing/2014/main" id="{F726CBBE-A87D-48AE-8FBD-39486CA0C38E}"/>
              </a:ext>
            </a:extLst>
          </p:cNvPr>
          <p:cNvSpPr/>
          <p:nvPr/>
        </p:nvSpPr>
        <p:spPr>
          <a:xfrm flipV="1">
            <a:off x="7324130" y="4395451"/>
            <a:ext cx="359196" cy="266597"/>
          </a:xfrm>
          <a:prstGeom prst="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9FEE648A-E82E-4B61-8518-7F886FFC0074}"/>
              </a:ext>
            </a:extLst>
          </p:cNvPr>
          <p:cNvSpPr/>
          <p:nvPr/>
        </p:nvSpPr>
        <p:spPr>
          <a:xfrm>
            <a:off x="296036" y="912608"/>
            <a:ext cx="8551928" cy="872015"/>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latin typeface="ＭＳ ゴシック" panose="020B0609070205080204" pitchFamily="49" charset="-128"/>
                <a:ea typeface="ＭＳ ゴシック" panose="020B0609070205080204" pitchFamily="49" charset="-128"/>
              </a:rPr>
              <a:t>生命とは、人間とは何かという問いの答えは宇宙にしかない</a:t>
            </a:r>
          </a:p>
        </p:txBody>
      </p:sp>
    </p:spTree>
    <p:extLst>
      <p:ext uri="{BB962C8B-B14F-4D97-AF65-F5344CB8AC3E}">
        <p14:creationId xmlns:p14="http://schemas.microsoft.com/office/powerpoint/2010/main" val="19499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4" grpId="0" animBg="1"/>
      <p:bldP spid="33" grpId="0" animBg="1"/>
      <p:bldP spid="29" grpId="0" animBg="1"/>
      <p:bldP spid="28" grpId="0" animBg="1"/>
      <p:bldP spid="4" grpId="0" animBg="1"/>
      <p:bldP spid="24" grpId="0" animBg="1"/>
      <p:bldP spid="25" grpId="0" animBg="1"/>
      <p:bldP spid="26" grpId="0" animBg="1"/>
      <p:bldP spid="27" grpId="0" animBg="1"/>
      <p:bldP spid="32" grpId="0" animBg="1"/>
      <p:bldP spid="52" grpId="0" animBg="1"/>
      <p:bldP spid="53" grpId="0" animBg="1"/>
      <p:bldP spid="54" grpId="0" animBg="1"/>
      <p:bldP spid="57" grpId="0" animBg="1"/>
      <p:bldP spid="41" grpId="0" animBg="1"/>
      <p:bldP spid="42" grpId="0" animBg="1"/>
      <p:bldP spid="44" grpId="0" animBg="1"/>
      <p:bldP spid="46" grpId="0" animBg="1"/>
      <p:bldP spid="14" grpId="0" animBg="1"/>
      <p:bldP spid="48"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145C64-C19E-4CA0-89EA-0160DB185AA6}"/>
              </a:ext>
            </a:extLst>
          </p:cNvPr>
          <p:cNvSpPr txBox="1"/>
          <p:nvPr/>
        </p:nvSpPr>
        <p:spPr>
          <a:xfrm>
            <a:off x="0" y="-36000"/>
            <a:ext cx="7460974"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意義をみんなで考える</a:t>
            </a:r>
            <a:r>
              <a:rPr kumimoji="1" lang="en-US" altLang="ja-JP" sz="4000" dirty="0">
                <a:latin typeface="HGSｺﾞｼｯｸE" panose="020B0900000000000000" pitchFamily="50" charset="-128"/>
                <a:ea typeface="HGSｺﾞｼｯｸE" panose="020B0900000000000000" pitchFamily="50" charset="-128"/>
              </a:rPr>
              <a:t>(</a:t>
            </a:r>
            <a:r>
              <a:rPr kumimoji="1" lang="ja-JP" altLang="en-US" sz="4000" dirty="0">
                <a:latin typeface="HGSｺﾞｼｯｸE" panose="020B0900000000000000" pitchFamily="50" charset="-128"/>
                <a:ea typeface="HGSｺﾞｼｯｸE" panose="020B0900000000000000" pitchFamily="50" charset="-128"/>
              </a:rPr>
              <a:t>個別例</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pic>
        <p:nvPicPr>
          <p:cNvPr id="4" name="図 3" descr="食品, 挿絵 が含まれている画像&#10;&#10;自動的に生成された説明">
            <a:extLst>
              <a:ext uri="{FF2B5EF4-FFF2-40B4-BE49-F238E27FC236}">
                <a16:creationId xmlns:a16="http://schemas.microsoft.com/office/drawing/2014/main" id="{5AADDFB0-BDDA-4C13-80F2-B7A7F073AD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613" b="88710" l="26618" r="75294">
                        <a14:foregroundMark x1="49853" y1="45968" x2="58676" y2="42097"/>
                        <a14:foregroundMark x1="58676" y1="42097" x2="54706" y2="43387"/>
                        <a14:foregroundMark x1="51618" y1="44032" x2="51618" y2="40806"/>
                        <a14:foregroundMark x1="53676" y1="40645" x2="53676" y2="40645"/>
                        <a14:foregroundMark x1="49118" y1="41935" x2="49118" y2="41935"/>
                        <a14:foregroundMark x1="49118" y1="49355" x2="49118" y2="49355"/>
                        <a14:foregroundMark x1="49118" y1="43065" x2="49118" y2="43065"/>
                        <a14:foregroundMark x1="49412" y1="43065" x2="49412" y2="43065"/>
                        <a14:foregroundMark x1="49559" y1="42419" x2="41324" y2="52419"/>
                        <a14:foregroundMark x1="41324" y1="52419" x2="47206" y2="44194"/>
                        <a14:foregroundMark x1="47206" y1="44194" x2="51471" y2="48710"/>
                        <a14:foregroundMark x1="53529" y1="50323" x2="54706" y2="48548"/>
                        <a14:foregroundMark x1="53529" y1="63548" x2="47206" y2="70484"/>
                        <a14:foregroundMark x1="47206" y1="70484" x2="53382" y2="75323"/>
                        <a14:foregroundMark x1="53382" y1="75323" x2="58824" y2="69194"/>
                        <a14:foregroundMark x1="58824" y1="69194" x2="58824" y2="68226"/>
                        <a14:foregroundMark x1="58529" y1="66935" x2="51618" y2="63871"/>
                        <a14:foregroundMark x1="51618" y1="63871" x2="48971" y2="64032"/>
                        <a14:foregroundMark x1="65735" y1="56774" x2="66912" y2="79032"/>
                        <a14:foregroundMark x1="69265" y1="84194" x2="69265" y2="78065"/>
                        <a14:foregroundMark x1="62059" y1="71129" x2="62059" y2="71129"/>
                        <a14:foregroundMark x1="64265" y1="69355" x2="62500" y2="60000"/>
                        <a14:foregroundMark x1="62500" y1="60000" x2="68676" y2="54355"/>
                        <a14:foregroundMark x1="68676" y1="54355" x2="76029" y2="53710"/>
                        <a14:foregroundMark x1="63088" y1="87903" x2="63088" y2="87903"/>
                        <a14:foregroundMark x1="40441" y1="88226" x2="40441" y2="88226"/>
                        <a14:foregroundMark x1="36471" y1="77903" x2="43235" y2="61290"/>
                        <a14:foregroundMark x1="43088" y1="67097" x2="45000" y2="58871"/>
                        <a14:foregroundMark x1="45000" y1="58871" x2="33382" y2="54839"/>
                        <a14:foregroundMark x1="33382" y1="61774" x2="33382" y2="61774"/>
                        <a14:foregroundMark x1="31176" y1="48871" x2="31176" y2="48871"/>
                        <a14:foregroundMark x1="31176" y1="47581" x2="26618" y2="20000"/>
                        <a14:foregroundMark x1="41176" y1="20645" x2="56765" y2="16613"/>
                        <a14:foregroundMark x1="38676" y1="21290" x2="38676" y2="21290"/>
                        <a14:foregroundMark x1="40588" y1="21290" x2="40588" y2="21290"/>
                        <a14:foregroundMark x1="31618" y1="48710" x2="32059" y2="52903"/>
                        <a14:foregroundMark x1="62500" y1="88710" x2="62500" y2="88710"/>
                        <a14:foregroundMark x1="41618" y1="88710" x2="41618" y2="88710"/>
                      </a14:backgroundRemoval>
                    </a14:imgEffect>
                  </a14:imgLayer>
                </a14:imgProps>
              </a:ext>
              <a:ext uri="{28A0092B-C50C-407E-A947-70E740481C1C}">
                <a14:useLocalDpi xmlns:a14="http://schemas.microsoft.com/office/drawing/2010/main" val="0"/>
              </a:ext>
            </a:extLst>
          </a:blip>
          <a:srcRect l="24424" t="13253" r="22992" b="8878"/>
          <a:stretch/>
        </p:blipFill>
        <p:spPr>
          <a:xfrm>
            <a:off x="5430128" y="2163052"/>
            <a:ext cx="3354709" cy="4529508"/>
          </a:xfrm>
          <a:prstGeom prst="rect">
            <a:avLst/>
          </a:prstGeom>
        </p:spPr>
      </p:pic>
      <p:sp>
        <p:nvSpPr>
          <p:cNvPr id="6" name="吹き出し: 角を丸めた四角形 5">
            <a:extLst>
              <a:ext uri="{FF2B5EF4-FFF2-40B4-BE49-F238E27FC236}">
                <a16:creationId xmlns:a16="http://schemas.microsoft.com/office/drawing/2014/main" id="{69DD3A85-3B7F-4E0B-8A9C-2E4AD8159938}"/>
              </a:ext>
            </a:extLst>
          </p:cNvPr>
          <p:cNvSpPr/>
          <p:nvPr/>
        </p:nvSpPr>
        <p:spPr>
          <a:xfrm>
            <a:off x="1062110" y="1102627"/>
            <a:ext cx="4178105" cy="1308296"/>
          </a:xfrm>
          <a:prstGeom prst="wedgeRoundRectCallout">
            <a:avLst>
              <a:gd name="adj1" fmla="val 49055"/>
              <a:gd name="adj2" fmla="val 685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latin typeface="ＭＳ ゴシック" panose="020B0609070205080204" pitchFamily="49" charset="-128"/>
                <a:ea typeface="ＭＳ ゴシック" panose="020B0609070205080204" pitchFamily="49" charset="-128"/>
              </a:rPr>
              <a:t>ここからはみんなで作ったスライドだクマ</a:t>
            </a:r>
            <a:endParaRPr kumimoji="1" lang="en-US" altLang="ja-JP" sz="2400" dirty="0">
              <a:latin typeface="ＭＳ ゴシック" panose="020B0609070205080204" pitchFamily="49" charset="-128"/>
              <a:ea typeface="ＭＳ ゴシック" panose="020B0609070205080204" pitchFamily="49" charset="-128"/>
            </a:endParaRPr>
          </a:p>
        </p:txBody>
      </p:sp>
      <p:pic>
        <p:nvPicPr>
          <p:cNvPr id="8" name="図 7" descr="挿絵 が含まれている画像&#10;&#10;自動的に生成された説明">
            <a:extLst>
              <a:ext uri="{FF2B5EF4-FFF2-40B4-BE49-F238E27FC236}">
                <a16:creationId xmlns:a16="http://schemas.microsoft.com/office/drawing/2014/main" id="{F2A2F237-3A38-4743-B907-80D1BDC36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58" y="4628127"/>
            <a:ext cx="2286000" cy="2286000"/>
          </a:xfrm>
          <a:prstGeom prst="rect">
            <a:avLst/>
          </a:prstGeom>
        </p:spPr>
      </p:pic>
      <p:sp>
        <p:nvSpPr>
          <p:cNvPr id="9" name="吹き出し: 角を丸めた四角形 8">
            <a:extLst>
              <a:ext uri="{FF2B5EF4-FFF2-40B4-BE49-F238E27FC236}">
                <a16:creationId xmlns:a16="http://schemas.microsoft.com/office/drawing/2014/main" id="{872AF6D6-CABB-4664-863A-E278E805465A}"/>
              </a:ext>
            </a:extLst>
          </p:cNvPr>
          <p:cNvSpPr/>
          <p:nvPr/>
        </p:nvSpPr>
        <p:spPr>
          <a:xfrm>
            <a:off x="858128" y="3762964"/>
            <a:ext cx="4586068" cy="921434"/>
          </a:xfrm>
          <a:prstGeom prst="wedgeRoundRectCallout">
            <a:avLst>
              <a:gd name="adj1" fmla="val -37477"/>
              <a:gd name="adj2" fmla="val 6742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latin typeface="ＭＳ ゴシック" panose="020B0609070205080204" pitchFamily="49" charset="-128"/>
                <a:ea typeface="ＭＳ ゴシック" panose="020B0609070205080204" pitchFamily="49" charset="-128"/>
              </a:rPr>
              <a:t>ご協力ありがとうございました</a:t>
            </a:r>
            <a:endParaRPr kumimoji="1" lang="en-US" altLang="ja-JP" sz="2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86959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矢印: 右 5"/>
          <p:cNvSpPr/>
          <p:nvPr/>
        </p:nvSpPr>
        <p:spPr>
          <a:xfrm>
            <a:off x="262673" y="797944"/>
            <a:ext cx="2236510" cy="266356"/>
          </a:xfrm>
          <a:prstGeom prst="rightArrow">
            <a:avLst>
              <a:gd name="adj1" fmla="val 50000"/>
              <a:gd name="adj2" fmla="val 10545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262674" y="356414"/>
            <a:ext cx="2236510" cy="707886"/>
          </a:xfrm>
          <a:prstGeom prst="rect">
            <a:avLst/>
          </a:prstGeom>
          <a:noFill/>
        </p:spPr>
        <p:txBody>
          <a:bodyPr wrap="none" rtlCol="0">
            <a:spAutoFit/>
          </a:bodyPr>
          <a:lstStyle/>
          <a:p>
            <a:r>
              <a:rPr kumimoji="1" lang="ja-JP" altLang="en-US" sz="4000" dirty="0"/>
              <a:t>超弦理論</a:t>
            </a:r>
          </a:p>
        </p:txBody>
      </p:sp>
      <p:sp>
        <p:nvSpPr>
          <p:cNvPr id="3" name="テキスト ボックス 2">
            <a:extLst>
              <a:ext uri="{FF2B5EF4-FFF2-40B4-BE49-F238E27FC236}">
                <a16:creationId xmlns:a16="http://schemas.microsoft.com/office/drawing/2014/main" id="{4272321D-39BC-40F3-B0F0-6CC8B12A15FE}"/>
              </a:ext>
            </a:extLst>
          </p:cNvPr>
          <p:cNvSpPr txBox="1"/>
          <p:nvPr/>
        </p:nvSpPr>
        <p:spPr>
          <a:xfrm>
            <a:off x="262673" y="1303589"/>
            <a:ext cx="8644260" cy="830997"/>
          </a:xfrm>
          <a:prstGeom prst="rect">
            <a:avLst/>
          </a:prstGeom>
          <a:noFill/>
        </p:spPr>
        <p:txBody>
          <a:bodyPr wrap="square" rtlCol="0">
            <a:spAutoFit/>
          </a:bodyPr>
          <a:lstStyle/>
          <a:p>
            <a:r>
              <a:rPr kumimoji="1" lang="ja-JP" altLang="en-US" sz="2400" dirty="0"/>
              <a:t>素粒子を点粒子ではなく</a:t>
            </a:r>
            <a:r>
              <a:rPr kumimoji="1" lang="en-US" altLang="ja-JP" sz="2400" u="sng" dirty="0"/>
              <a:t>10</a:t>
            </a:r>
            <a:r>
              <a:rPr kumimoji="1" lang="ja-JP" altLang="en-US" sz="2400" u="sng" dirty="0"/>
              <a:t>次元</a:t>
            </a:r>
            <a:r>
              <a:rPr kumimoji="1" lang="ja-JP" altLang="en-US" sz="2400" dirty="0"/>
              <a:t>の</a:t>
            </a:r>
            <a:r>
              <a:rPr kumimoji="1" lang="ja-JP" altLang="en-US" sz="2400" u="sng" dirty="0"/>
              <a:t>振動するミクロな弦</a:t>
            </a:r>
            <a:r>
              <a:rPr kumimoji="1" lang="ja-JP" altLang="en-US" sz="2400" dirty="0"/>
              <a:t>（固定端を持つ開弦や閉弦）で記述する理論</a:t>
            </a:r>
          </a:p>
        </p:txBody>
      </p:sp>
      <p:grpSp>
        <p:nvGrpSpPr>
          <p:cNvPr id="10" name="グループ化 9">
            <a:extLst>
              <a:ext uri="{FF2B5EF4-FFF2-40B4-BE49-F238E27FC236}">
                <a16:creationId xmlns:a16="http://schemas.microsoft.com/office/drawing/2014/main" id="{69C1EF5F-231E-46DC-81E1-0240CA9B97DB}"/>
              </a:ext>
            </a:extLst>
          </p:cNvPr>
          <p:cNvGrpSpPr>
            <a:grpSpLocks noChangeAspect="1"/>
          </p:cNvGrpSpPr>
          <p:nvPr/>
        </p:nvGrpSpPr>
        <p:grpSpPr>
          <a:xfrm>
            <a:off x="2290887" y="2187539"/>
            <a:ext cx="1265031" cy="898894"/>
            <a:chOff x="688541" y="1784838"/>
            <a:chExt cx="1687105" cy="1198807"/>
          </a:xfrm>
        </p:grpSpPr>
        <p:sp>
          <p:nvSpPr>
            <p:cNvPr id="11" name="フリーフォーム 9">
              <a:extLst>
                <a:ext uri="{FF2B5EF4-FFF2-40B4-BE49-F238E27FC236}">
                  <a16:creationId xmlns:a16="http://schemas.microsoft.com/office/drawing/2014/main" id="{4B0DF4D2-B20C-447E-9DCA-ECBBC79550D1}"/>
                </a:ext>
              </a:extLst>
            </p:cNvPr>
            <p:cNvSpPr/>
            <p:nvPr/>
          </p:nvSpPr>
          <p:spPr>
            <a:xfrm>
              <a:off x="913665" y="1784838"/>
              <a:ext cx="1267997" cy="1198807"/>
            </a:xfrm>
            <a:custGeom>
              <a:avLst/>
              <a:gdLst>
                <a:gd name="connsiteX0" fmla="*/ 149236 w 1267997"/>
                <a:gd name="connsiteY0" fmla="*/ 282409 h 1198807"/>
                <a:gd name="connsiteX1" fmla="*/ 771536 w 1267997"/>
                <a:gd name="connsiteY1" fmla="*/ 15709 h 1198807"/>
                <a:gd name="connsiteX2" fmla="*/ 1266836 w 1267997"/>
                <a:gd name="connsiteY2" fmla="*/ 765009 h 1198807"/>
                <a:gd name="connsiteX3" fmla="*/ 631836 w 1267997"/>
                <a:gd name="connsiteY3" fmla="*/ 1196809 h 1198807"/>
                <a:gd name="connsiteX4" fmla="*/ 34936 w 1267997"/>
                <a:gd name="connsiteY4" fmla="*/ 599909 h 1198807"/>
                <a:gd name="connsiteX5" fmla="*/ 149236 w 1267997"/>
                <a:gd name="connsiteY5" fmla="*/ 282409 h 119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997" h="1198807">
                  <a:moveTo>
                    <a:pt x="149236" y="282409"/>
                  </a:moveTo>
                  <a:cubicBezTo>
                    <a:pt x="272003" y="185042"/>
                    <a:pt x="585269" y="-64724"/>
                    <a:pt x="771536" y="15709"/>
                  </a:cubicBezTo>
                  <a:cubicBezTo>
                    <a:pt x="957803" y="96142"/>
                    <a:pt x="1290119" y="568159"/>
                    <a:pt x="1266836" y="765009"/>
                  </a:cubicBezTo>
                  <a:cubicBezTo>
                    <a:pt x="1243553" y="961859"/>
                    <a:pt x="837153" y="1224326"/>
                    <a:pt x="631836" y="1196809"/>
                  </a:cubicBezTo>
                  <a:cubicBezTo>
                    <a:pt x="426519" y="1169292"/>
                    <a:pt x="117486" y="748076"/>
                    <a:pt x="34936" y="599909"/>
                  </a:cubicBezTo>
                  <a:cubicBezTo>
                    <a:pt x="-47614" y="451742"/>
                    <a:pt x="26469" y="379776"/>
                    <a:pt x="149236" y="282409"/>
                  </a:cubicBezTo>
                  <a:close/>
                </a:path>
              </a:pathLst>
            </a:custGeom>
            <a:no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a:extLst>
                <a:ext uri="{FF2B5EF4-FFF2-40B4-BE49-F238E27FC236}">
                  <a16:creationId xmlns:a16="http://schemas.microsoft.com/office/drawing/2014/main" id="{26B68550-8459-4831-B310-5D0121F89887}"/>
                </a:ext>
              </a:extLst>
            </p:cNvPr>
            <p:cNvSpPr/>
            <p:nvPr/>
          </p:nvSpPr>
          <p:spPr>
            <a:xfrm>
              <a:off x="784643" y="2070100"/>
              <a:ext cx="114949" cy="381000"/>
            </a:xfrm>
            <a:custGeom>
              <a:avLst/>
              <a:gdLst>
                <a:gd name="connsiteX0" fmla="*/ 114949 w 114949"/>
                <a:gd name="connsiteY0" fmla="*/ 0 h 381000"/>
                <a:gd name="connsiteX1" fmla="*/ 649 w 114949"/>
                <a:gd name="connsiteY1" fmla="*/ 177800 h 381000"/>
                <a:gd name="connsiteX2" fmla="*/ 76849 w 114949"/>
                <a:gd name="connsiteY2" fmla="*/ 381000 h 381000"/>
              </a:gdLst>
              <a:ahLst/>
              <a:cxnLst>
                <a:cxn ang="0">
                  <a:pos x="connsiteX0" y="connsiteY0"/>
                </a:cxn>
                <a:cxn ang="0">
                  <a:pos x="connsiteX1" y="connsiteY1"/>
                </a:cxn>
                <a:cxn ang="0">
                  <a:pos x="connsiteX2" y="connsiteY2"/>
                </a:cxn>
              </a:cxnLst>
              <a:rect l="l" t="t" r="r" b="b"/>
              <a:pathLst>
                <a:path w="114949" h="381000">
                  <a:moveTo>
                    <a:pt x="114949" y="0"/>
                  </a:moveTo>
                  <a:cubicBezTo>
                    <a:pt x="60974" y="57150"/>
                    <a:pt x="6999" y="114300"/>
                    <a:pt x="649" y="177800"/>
                  </a:cubicBezTo>
                  <a:cubicBezTo>
                    <a:pt x="-5701" y="241300"/>
                    <a:pt x="35574" y="311150"/>
                    <a:pt x="76849" y="381000"/>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a:extLst>
                <a:ext uri="{FF2B5EF4-FFF2-40B4-BE49-F238E27FC236}">
                  <a16:creationId xmlns:a16="http://schemas.microsoft.com/office/drawing/2014/main" id="{EEA0FE63-BF8A-442C-8C94-97C5FE5F6904}"/>
                </a:ext>
              </a:extLst>
            </p:cNvPr>
            <p:cNvSpPr/>
            <p:nvPr/>
          </p:nvSpPr>
          <p:spPr>
            <a:xfrm>
              <a:off x="688541" y="2032000"/>
              <a:ext cx="141127" cy="406400"/>
            </a:xfrm>
            <a:custGeom>
              <a:avLst/>
              <a:gdLst>
                <a:gd name="connsiteX0" fmla="*/ 141127 w 141127"/>
                <a:gd name="connsiteY0" fmla="*/ 0 h 406400"/>
                <a:gd name="connsiteX1" fmla="*/ 1427 w 141127"/>
                <a:gd name="connsiteY1" fmla="*/ 190500 h 406400"/>
                <a:gd name="connsiteX2" fmla="*/ 64927 w 141127"/>
                <a:gd name="connsiteY2" fmla="*/ 406400 h 406400"/>
              </a:gdLst>
              <a:ahLst/>
              <a:cxnLst>
                <a:cxn ang="0">
                  <a:pos x="connsiteX0" y="connsiteY0"/>
                </a:cxn>
                <a:cxn ang="0">
                  <a:pos x="connsiteX1" y="connsiteY1"/>
                </a:cxn>
                <a:cxn ang="0">
                  <a:pos x="connsiteX2" y="connsiteY2"/>
                </a:cxn>
              </a:cxnLst>
              <a:rect l="l" t="t" r="r" b="b"/>
              <a:pathLst>
                <a:path w="141127" h="406400">
                  <a:moveTo>
                    <a:pt x="141127" y="0"/>
                  </a:moveTo>
                  <a:cubicBezTo>
                    <a:pt x="77627" y="61383"/>
                    <a:pt x="14127" y="122767"/>
                    <a:pt x="1427" y="190500"/>
                  </a:cubicBezTo>
                  <a:cubicBezTo>
                    <a:pt x="-11273" y="258233"/>
                    <a:pt x="64927" y="406400"/>
                    <a:pt x="64927" y="406400"/>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a:extLst>
                <a:ext uri="{FF2B5EF4-FFF2-40B4-BE49-F238E27FC236}">
                  <a16:creationId xmlns:a16="http://schemas.microsoft.com/office/drawing/2014/main" id="{C9ECD112-808E-4533-8A21-196E91BF83A6}"/>
                </a:ext>
              </a:extLst>
            </p:cNvPr>
            <p:cNvSpPr/>
            <p:nvPr/>
          </p:nvSpPr>
          <p:spPr>
            <a:xfrm>
              <a:off x="2209800" y="2324100"/>
              <a:ext cx="88982" cy="393700"/>
            </a:xfrm>
            <a:custGeom>
              <a:avLst/>
              <a:gdLst>
                <a:gd name="connsiteX0" fmla="*/ 12700 w 88982"/>
                <a:gd name="connsiteY0" fmla="*/ 0 h 393700"/>
                <a:gd name="connsiteX1" fmla="*/ 88900 w 88982"/>
                <a:gd name="connsiteY1" fmla="*/ 165100 h 393700"/>
                <a:gd name="connsiteX2" fmla="*/ 0 w 88982"/>
                <a:gd name="connsiteY2" fmla="*/ 393700 h 393700"/>
              </a:gdLst>
              <a:ahLst/>
              <a:cxnLst>
                <a:cxn ang="0">
                  <a:pos x="connsiteX0" y="connsiteY0"/>
                </a:cxn>
                <a:cxn ang="0">
                  <a:pos x="connsiteX1" y="connsiteY1"/>
                </a:cxn>
                <a:cxn ang="0">
                  <a:pos x="connsiteX2" y="connsiteY2"/>
                </a:cxn>
              </a:cxnLst>
              <a:rect l="l" t="t" r="r" b="b"/>
              <a:pathLst>
                <a:path w="88982" h="393700">
                  <a:moveTo>
                    <a:pt x="12700" y="0"/>
                  </a:moveTo>
                  <a:cubicBezTo>
                    <a:pt x="51858" y="49741"/>
                    <a:pt x="91017" y="99483"/>
                    <a:pt x="88900" y="165100"/>
                  </a:cubicBezTo>
                  <a:cubicBezTo>
                    <a:pt x="86783" y="230717"/>
                    <a:pt x="43391" y="312208"/>
                    <a:pt x="0" y="393700"/>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6">
              <a:extLst>
                <a:ext uri="{FF2B5EF4-FFF2-40B4-BE49-F238E27FC236}">
                  <a16:creationId xmlns:a16="http://schemas.microsoft.com/office/drawing/2014/main" id="{1D79C118-429B-480D-A830-13BC78C9643A}"/>
                </a:ext>
              </a:extLst>
            </p:cNvPr>
            <p:cNvSpPr/>
            <p:nvPr/>
          </p:nvSpPr>
          <p:spPr>
            <a:xfrm>
              <a:off x="2298700" y="2260600"/>
              <a:ext cx="76946" cy="476273"/>
            </a:xfrm>
            <a:custGeom>
              <a:avLst/>
              <a:gdLst>
                <a:gd name="connsiteX0" fmla="*/ 0 w 76946"/>
                <a:gd name="connsiteY0" fmla="*/ 0 h 476273"/>
                <a:gd name="connsiteX1" fmla="*/ 76200 w 76946"/>
                <a:gd name="connsiteY1" fmla="*/ 114300 h 476273"/>
                <a:gd name="connsiteX2" fmla="*/ 38100 w 76946"/>
                <a:gd name="connsiteY2" fmla="*/ 444500 h 476273"/>
                <a:gd name="connsiteX3" fmla="*/ 25400 w 76946"/>
                <a:gd name="connsiteY3" fmla="*/ 444500 h 476273"/>
              </a:gdLst>
              <a:ahLst/>
              <a:cxnLst>
                <a:cxn ang="0">
                  <a:pos x="connsiteX0" y="connsiteY0"/>
                </a:cxn>
                <a:cxn ang="0">
                  <a:pos x="connsiteX1" y="connsiteY1"/>
                </a:cxn>
                <a:cxn ang="0">
                  <a:pos x="connsiteX2" y="connsiteY2"/>
                </a:cxn>
                <a:cxn ang="0">
                  <a:pos x="connsiteX3" y="connsiteY3"/>
                </a:cxn>
              </a:cxnLst>
              <a:rect l="l" t="t" r="r" b="b"/>
              <a:pathLst>
                <a:path w="76946" h="476273">
                  <a:moveTo>
                    <a:pt x="0" y="0"/>
                  </a:moveTo>
                  <a:cubicBezTo>
                    <a:pt x="34925" y="20108"/>
                    <a:pt x="69850" y="40217"/>
                    <a:pt x="76200" y="114300"/>
                  </a:cubicBezTo>
                  <a:cubicBezTo>
                    <a:pt x="82550" y="188383"/>
                    <a:pt x="46567" y="389467"/>
                    <a:pt x="38100" y="444500"/>
                  </a:cubicBezTo>
                  <a:cubicBezTo>
                    <a:pt x="29633" y="499533"/>
                    <a:pt x="27516" y="472016"/>
                    <a:pt x="25400" y="444500"/>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38CF0299-5BEB-4A33-B1DD-4A1D895A8BA1}"/>
              </a:ext>
            </a:extLst>
          </p:cNvPr>
          <p:cNvGrpSpPr>
            <a:grpSpLocks noChangeAspect="1"/>
          </p:cNvGrpSpPr>
          <p:nvPr/>
        </p:nvGrpSpPr>
        <p:grpSpPr>
          <a:xfrm>
            <a:off x="5222888" y="2235992"/>
            <a:ext cx="1472162" cy="720207"/>
            <a:chOff x="3328735" y="2087498"/>
            <a:chExt cx="1963345" cy="960502"/>
          </a:xfrm>
        </p:grpSpPr>
        <p:sp>
          <p:nvSpPr>
            <p:cNvPr id="20" name="フリーフォーム 19">
              <a:extLst>
                <a:ext uri="{FF2B5EF4-FFF2-40B4-BE49-F238E27FC236}">
                  <a16:creationId xmlns:a16="http://schemas.microsoft.com/office/drawing/2014/main" id="{CC0C99B4-AC2F-4C69-8F2E-87517ECC3977}"/>
                </a:ext>
              </a:extLst>
            </p:cNvPr>
            <p:cNvSpPr/>
            <p:nvPr/>
          </p:nvSpPr>
          <p:spPr>
            <a:xfrm>
              <a:off x="3567001" y="2153540"/>
              <a:ext cx="1488604" cy="894460"/>
            </a:xfrm>
            <a:custGeom>
              <a:avLst/>
              <a:gdLst>
                <a:gd name="connsiteX0" fmla="*/ 1699 w 1488604"/>
                <a:gd name="connsiteY0" fmla="*/ 856360 h 894460"/>
                <a:gd name="connsiteX1" fmla="*/ 115999 w 1488604"/>
                <a:gd name="connsiteY1" fmla="*/ 602360 h 894460"/>
                <a:gd name="connsiteX2" fmla="*/ 14399 w 1488604"/>
                <a:gd name="connsiteY2" fmla="*/ 157860 h 894460"/>
                <a:gd name="connsiteX3" fmla="*/ 496999 w 1488604"/>
                <a:gd name="connsiteY3" fmla="*/ 5460 h 894460"/>
                <a:gd name="connsiteX4" fmla="*/ 928799 w 1488604"/>
                <a:gd name="connsiteY4" fmla="*/ 322960 h 894460"/>
                <a:gd name="connsiteX5" fmla="*/ 1449499 w 1488604"/>
                <a:gd name="connsiteY5" fmla="*/ 411860 h 894460"/>
                <a:gd name="connsiteX6" fmla="*/ 1411399 w 1488604"/>
                <a:gd name="connsiteY6" fmla="*/ 894460 h 89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604" h="894460">
                  <a:moveTo>
                    <a:pt x="1699" y="856360"/>
                  </a:moveTo>
                  <a:cubicBezTo>
                    <a:pt x="57790" y="787568"/>
                    <a:pt x="113882" y="718777"/>
                    <a:pt x="115999" y="602360"/>
                  </a:cubicBezTo>
                  <a:cubicBezTo>
                    <a:pt x="118116" y="485943"/>
                    <a:pt x="-49101" y="257343"/>
                    <a:pt x="14399" y="157860"/>
                  </a:cubicBezTo>
                  <a:cubicBezTo>
                    <a:pt x="77899" y="58377"/>
                    <a:pt x="344599" y="-22057"/>
                    <a:pt x="496999" y="5460"/>
                  </a:cubicBezTo>
                  <a:cubicBezTo>
                    <a:pt x="649399" y="32977"/>
                    <a:pt x="770049" y="255227"/>
                    <a:pt x="928799" y="322960"/>
                  </a:cubicBezTo>
                  <a:cubicBezTo>
                    <a:pt x="1087549" y="390693"/>
                    <a:pt x="1369066" y="316610"/>
                    <a:pt x="1449499" y="411860"/>
                  </a:cubicBezTo>
                  <a:cubicBezTo>
                    <a:pt x="1529932" y="507110"/>
                    <a:pt x="1470665" y="700785"/>
                    <a:pt x="1411399" y="894460"/>
                  </a:cubicBezTo>
                </a:path>
              </a:pathLst>
            </a:custGeom>
            <a:no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4">
              <a:extLst>
                <a:ext uri="{FF2B5EF4-FFF2-40B4-BE49-F238E27FC236}">
                  <a16:creationId xmlns:a16="http://schemas.microsoft.com/office/drawing/2014/main" id="{A716497B-4EF4-4FED-8F1D-EA0F928D54E4}"/>
                </a:ext>
              </a:extLst>
            </p:cNvPr>
            <p:cNvSpPr/>
            <p:nvPr/>
          </p:nvSpPr>
          <p:spPr>
            <a:xfrm>
              <a:off x="3451022" y="2146300"/>
              <a:ext cx="270078" cy="368300"/>
            </a:xfrm>
            <a:custGeom>
              <a:avLst/>
              <a:gdLst>
                <a:gd name="connsiteX0" fmla="*/ 41478 w 270078"/>
                <a:gd name="connsiteY0" fmla="*/ 368300 h 368300"/>
                <a:gd name="connsiteX1" fmla="*/ 3378 w 270078"/>
                <a:gd name="connsiteY1" fmla="*/ 215900 h 368300"/>
                <a:gd name="connsiteX2" fmla="*/ 117678 w 270078"/>
                <a:gd name="connsiteY2" fmla="*/ 63500 h 368300"/>
                <a:gd name="connsiteX3" fmla="*/ 270078 w 270078"/>
                <a:gd name="connsiteY3" fmla="*/ 0 h 368300"/>
              </a:gdLst>
              <a:ahLst/>
              <a:cxnLst>
                <a:cxn ang="0">
                  <a:pos x="connsiteX0" y="connsiteY0"/>
                </a:cxn>
                <a:cxn ang="0">
                  <a:pos x="connsiteX1" y="connsiteY1"/>
                </a:cxn>
                <a:cxn ang="0">
                  <a:pos x="connsiteX2" y="connsiteY2"/>
                </a:cxn>
                <a:cxn ang="0">
                  <a:pos x="connsiteX3" y="connsiteY3"/>
                </a:cxn>
              </a:cxnLst>
              <a:rect l="l" t="t" r="r" b="b"/>
              <a:pathLst>
                <a:path w="270078" h="368300">
                  <a:moveTo>
                    <a:pt x="41478" y="368300"/>
                  </a:moveTo>
                  <a:cubicBezTo>
                    <a:pt x="16078" y="317500"/>
                    <a:pt x="-9322" y="266700"/>
                    <a:pt x="3378" y="215900"/>
                  </a:cubicBezTo>
                  <a:cubicBezTo>
                    <a:pt x="16078" y="165100"/>
                    <a:pt x="73228" y="99483"/>
                    <a:pt x="117678" y="63500"/>
                  </a:cubicBezTo>
                  <a:cubicBezTo>
                    <a:pt x="162128" y="27517"/>
                    <a:pt x="216103" y="13758"/>
                    <a:pt x="270078" y="0"/>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5">
              <a:extLst>
                <a:ext uri="{FF2B5EF4-FFF2-40B4-BE49-F238E27FC236}">
                  <a16:creationId xmlns:a16="http://schemas.microsoft.com/office/drawing/2014/main" id="{835A495F-2802-4E3A-AB18-AA2BB2778231}"/>
                </a:ext>
              </a:extLst>
            </p:cNvPr>
            <p:cNvSpPr/>
            <p:nvPr/>
          </p:nvSpPr>
          <p:spPr>
            <a:xfrm>
              <a:off x="4813300" y="2408211"/>
              <a:ext cx="336309" cy="385789"/>
            </a:xfrm>
            <a:custGeom>
              <a:avLst/>
              <a:gdLst>
                <a:gd name="connsiteX0" fmla="*/ 0 w 336309"/>
                <a:gd name="connsiteY0" fmla="*/ 17489 h 385789"/>
                <a:gd name="connsiteX1" fmla="*/ 266700 w 336309"/>
                <a:gd name="connsiteY1" fmla="*/ 30189 h 385789"/>
                <a:gd name="connsiteX2" fmla="*/ 330200 w 336309"/>
                <a:gd name="connsiteY2" fmla="*/ 296889 h 385789"/>
                <a:gd name="connsiteX3" fmla="*/ 330200 w 336309"/>
                <a:gd name="connsiteY3" fmla="*/ 385789 h 385789"/>
              </a:gdLst>
              <a:ahLst/>
              <a:cxnLst>
                <a:cxn ang="0">
                  <a:pos x="connsiteX0" y="connsiteY0"/>
                </a:cxn>
                <a:cxn ang="0">
                  <a:pos x="connsiteX1" y="connsiteY1"/>
                </a:cxn>
                <a:cxn ang="0">
                  <a:pos x="connsiteX2" y="connsiteY2"/>
                </a:cxn>
                <a:cxn ang="0">
                  <a:pos x="connsiteX3" y="connsiteY3"/>
                </a:cxn>
              </a:cxnLst>
              <a:rect l="l" t="t" r="r" b="b"/>
              <a:pathLst>
                <a:path w="336309" h="385789">
                  <a:moveTo>
                    <a:pt x="0" y="17489"/>
                  </a:moveTo>
                  <a:cubicBezTo>
                    <a:pt x="105833" y="555"/>
                    <a:pt x="211667" y="-16378"/>
                    <a:pt x="266700" y="30189"/>
                  </a:cubicBezTo>
                  <a:cubicBezTo>
                    <a:pt x="321733" y="76756"/>
                    <a:pt x="319617" y="237622"/>
                    <a:pt x="330200" y="296889"/>
                  </a:cubicBezTo>
                  <a:cubicBezTo>
                    <a:pt x="340783" y="356156"/>
                    <a:pt x="335491" y="370972"/>
                    <a:pt x="330200" y="385789"/>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6">
              <a:extLst>
                <a:ext uri="{FF2B5EF4-FFF2-40B4-BE49-F238E27FC236}">
                  <a16:creationId xmlns:a16="http://schemas.microsoft.com/office/drawing/2014/main" id="{8183A7DC-8492-42B1-935A-4E97B3AB98C5}"/>
                </a:ext>
              </a:extLst>
            </p:cNvPr>
            <p:cNvSpPr/>
            <p:nvPr/>
          </p:nvSpPr>
          <p:spPr>
            <a:xfrm>
              <a:off x="3328735" y="2087498"/>
              <a:ext cx="379665" cy="427102"/>
            </a:xfrm>
            <a:custGeom>
              <a:avLst/>
              <a:gdLst>
                <a:gd name="connsiteX0" fmla="*/ 49465 w 379665"/>
                <a:gd name="connsiteY0" fmla="*/ 427102 h 427102"/>
                <a:gd name="connsiteX1" fmla="*/ 11365 w 379665"/>
                <a:gd name="connsiteY1" fmla="*/ 274702 h 427102"/>
                <a:gd name="connsiteX2" fmla="*/ 227265 w 379665"/>
                <a:gd name="connsiteY2" fmla="*/ 33402 h 427102"/>
                <a:gd name="connsiteX3" fmla="*/ 379665 w 379665"/>
                <a:gd name="connsiteY3" fmla="*/ 8002 h 427102"/>
              </a:gdLst>
              <a:ahLst/>
              <a:cxnLst>
                <a:cxn ang="0">
                  <a:pos x="connsiteX0" y="connsiteY0"/>
                </a:cxn>
                <a:cxn ang="0">
                  <a:pos x="connsiteX1" y="connsiteY1"/>
                </a:cxn>
                <a:cxn ang="0">
                  <a:pos x="connsiteX2" y="connsiteY2"/>
                </a:cxn>
                <a:cxn ang="0">
                  <a:pos x="connsiteX3" y="connsiteY3"/>
                </a:cxn>
              </a:cxnLst>
              <a:rect l="l" t="t" r="r" b="b"/>
              <a:pathLst>
                <a:path w="379665" h="427102">
                  <a:moveTo>
                    <a:pt x="49465" y="427102"/>
                  </a:moveTo>
                  <a:cubicBezTo>
                    <a:pt x="15598" y="383710"/>
                    <a:pt x="-18268" y="340319"/>
                    <a:pt x="11365" y="274702"/>
                  </a:cubicBezTo>
                  <a:cubicBezTo>
                    <a:pt x="40998" y="209085"/>
                    <a:pt x="165882" y="77852"/>
                    <a:pt x="227265" y="33402"/>
                  </a:cubicBezTo>
                  <a:cubicBezTo>
                    <a:pt x="288648" y="-11048"/>
                    <a:pt x="334156" y="-1523"/>
                    <a:pt x="379665" y="8002"/>
                  </a:cubicBez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7">
              <a:extLst>
                <a:ext uri="{FF2B5EF4-FFF2-40B4-BE49-F238E27FC236}">
                  <a16:creationId xmlns:a16="http://schemas.microsoft.com/office/drawing/2014/main" id="{1DD972F7-5BB0-4403-B15A-4C42B8DB91DB}"/>
                </a:ext>
              </a:extLst>
            </p:cNvPr>
            <p:cNvSpPr/>
            <p:nvPr/>
          </p:nvSpPr>
          <p:spPr>
            <a:xfrm>
              <a:off x="4847580" y="2266711"/>
              <a:ext cx="444500" cy="476489"/>
            </a:xfrm>
            <a:custGeom>
              <a:avLst/>
              <a:gdLst>
                <a:gd name="connsiteX0" fmla="*/ 0 w 444500"/>
                <a:gd name="connsiteY0" fmla="*/ 70089 h 476489"/>
                <a:gd name="connsiteX1" fmla="*/ 279400 w 444500"/>
                <a:gd name="connsiteY1" fmla="*/ 31989 h 476489"/>
                <a:gd name="connsiteX2" fmla="*/ 444500 w 444500"/>
                <a:gd name="connsiteY2" fmla="*/ 476489 h 476489"/>
                <a:gd name="connsiteX3" fmla="*/ 444500 w 444500"/>
                <a:gd name="connsiteY3" fmla="*/ 476489 h 476489"/>
              </a:gdLst>
              <a:ahLst/>
              <a:cxnLst>
                <a:cxn ang="0">
                  <a:pos x="connsiteX0" y="connsiteY0"/>
                </a:cxn>
                <a:cxn ang="0">
                  <a:pos x="connsiteX1" y="connsiteY1"/>
                </a:cxn>
                <a:cxn ang="0">
                  <a:pos x="connsiteX2" y="connsiteY2"/>
                </a:cxn>
                <a:cxn ang="0">
                  <a:pos x="connsiteX3" y="connsiteY3"/>
                </a:cxn>
              </a:cxnLst>
              <a:rect l="l" t="t" r="r" b="b"/>
              <a:pathLst>
                <a:path w="444500" h="476489">
                  <a:moveTo>
                    <a:pt x="0" y="70089"/>
                  </a:moveTo>
                  <a:cubicBezTo>
                    <a:pt x="102658" y="17172"/>
                    <a:pt x="205317" y="-35744"/>
                    <a:pt x="279400" y="31989"/>
                  </a:cubicBezTo>
                  <a:cubicBezTo>
                    <a:pt x="353483" y="99722"/>
                    <a:pt x="444500" y="476489"/>
                    <a:pt x="444500" y="476489"/>
                  </a:cubicBezTo>
                  <a:lnTo>
                    <a:pt x="444500" y="476489"/>
                  </a:lnTo>
                </a:path>
              </a:pathLst>
            </a:custGeom>
            <a:noFill/>
            <a:ln w="9525">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7897EC9E-1C2B-4FBA-9C2C-1A1A73B72413}"/>
              </a:ext>
            </a:extLst>
          </p:cNvPr>
          <p:cNvSpPr txBox="1"/>
          <p:nvPr/>
        </p:nvSpPr>
        <p:spPr>
          <a:xfrm>
            <a:off x="262673" y="3190057"/>
            <a:ext cx="8644260" cy="830997"/>
          </a:xfrm>
          <a:prstGeom prst="rect">
            <a:avLst/>
          </a:prstGeom>
          <a:noFill/>
        </p:spPr>
        <p:txBody>
          <a:bodyPr wrap="square" rtlCol="0">
            <a:spAutoFit/>
          </a:bodyPr>
          <a:lstStyle/>
          <a:p>
            <a:r>
              <a:rPr kumimoji="1" lang="en-US" altLang="ja-JP" sz="2400" dirty="0">
                <a:latin typeface="源ノ角ゴシック Normal" panose="020B0400000000000000" pitchFamily="34" charset="-128"/>
                <a:ea typeface="源ノ角ゴシック Normal" panose="020B0400000000000000" pitchFamily="34" charset="-128"/>
                <a:cs typeface="源柔ゴシック Medium" panose="020B0402020203020207" pitchFamily="50" charset="-128"/>
              </a:rPr>
              <a:t>4</a:t>
            </a:r>
            <a:r>
              <a:rPr kumimoji="1" lang="ja-JP" altLang="en-US" sz="2400" dirty="0">
                <a:latin typeface="源ノ角ゴシック Normal" panose="020B0400000000000000" pitchFamily="34" charset="-128"/>
                <a:ea typeface="源ノ角ゴシック Normal" panose="020B0400000000000000" pitchFamily="34" charset="-128"/>
                <a:cs typeface="源柔ゴシック Medium" panose="020B0402020203020207" pitchFamily="50" charset="-128"/>
              </a:rPr>
              <a:t>次元時空に見えるのは，残りの</a:t>
            </a:r>
            <a:r>
              <a:rPr kumimoji="1" lang="en-US" altLang="ja-JP" sz="2400" dirty="0">
                <a:latin typeface="源ノ角ゴシック Normal" panose="020B0400000000000000" pitchFamily="34" charset="-128"/>
                <a:ea typeface="源ノ角ゴシック Normal" panose="020B0400000000000000" pitchFamily="34" charset="-128"/>
                <a:cs typeface="源柔ゴシック Medium" panose="020B0402020203020207" pitchFamily="50" charset="-128"/>
              </a:rPr>
              <a:t>6</a:t>
            </a:r>
            <a:r>
              <a:rPr kumimoji="1" lang="ja-JP" altLang="en-US" sz="2400" dirty="0">
                <a:latin typeface="源ノ角ゴシック Normal" panose="020B0400000000000000" pitchFamily="34" charset="-128"/>
                <a:ea typeface="源ノ角ゴシック Normal" panose="020B0400000000000000" pitchFamily="34" charset="-128"/>
                <a:cs typeface="源柔ゴシック Medium" panose="020B0402020203020207" pitchFamily="50" charset="-128"/>
              </a:rPr>
              <a:t>次元空間が</a:t>
            </a:r>
            <a:r>
              <a:rPr kumimoji="1" lang="ja-JP" altLang="en-US" sz="2400" dirty="0">
                <a:latin typeface="源柔ゴシック Medium" panose="020B0402020203020207" pitchFamily="50" charset="-128"/>
                <a:ea typeface="源柔ゴシック Medium" panose="020B0402020203020207" pitchFamily="50" charset="-128"/>
                <a:cs typeface="源柔ゴシック Medium" panose="020B0402020203020207" pitchFamily="50" charset="-128"/>
              </a:rPr>
              <a:t>余剰次元</a:t>
            </a:r>
            <a:r>
              <a:rPr kumimoji="1" lang="ja-JP" altLang="en-US" sz="2400" dirty="0">
                <a:latin typeface="源ノ角ゴシック Normal" panose="020B0400000000000000" pitchFamily="34" charset="-128"/>
                <a:ea typeface="源ノ角ゴシック Normal" panose="020B0400000000000000" pitchFamily="34" charset="-128"/>
                <a:cs typeface="源柔ゴシック Medium" panose="020B0402020203020207" pitchFamily="50" charset="-128"/>
              </a:rPr>
              <a:t>として小さく丸め込まれている（コンパクト化）ためとされている</a:t>
            </a:r>
            <a:endParaRPr kumimoji="1" lang="en-US" altLang="ja-JP" sz="2400" dirty="0"/>
          </a:p>
        </p:txBody>
      </p:sp>
      <p:grpSp>
        <p:nvGrpSpPr>
          <p:cNvPr id="2" name="グループ化 1">
            <a:extLst>
              <a:ext uri="{FF2B5EF4-FFF2-40B4-BE49-F238E27FC236}">
                <a16:creationId xmlns:a16="http://schemas.microsoft.com/office/drawing/2014/main" id="{4843B55B-047B-4922-9119-C97135E09EB1}"/>
              </a:ext>
            </a:extLst>
          </p:cNvPr>
          <p:cNvGrpSpPr/>
          <p:nvPr/>
        </p:nvGrpSpPr>
        <p:grpSpPr>
          <a:xfrm>
            <a:off x="1510508" y="4183817"/>
            <a:ext cx="6148589" cy="2500663"/>
            <a:chOff x="246279" y="3724646"/>
            <a:chExt cx="6148589" cy="2500663"/>
          </a:xfrm>
        </p:grpSpPr>
        <p:sp>
          <p:nvSpPr>
            <p:cNvPr id="26" name="四角形: 角を丸くする 25">
              <a:extLst>
                <a:ext uri="{FF2B5EF4-FFF2-40B4-BE49-F238E27FC236}">
                  <a16:creationId xmlns:a16="http://schemas.microsoft.com/office/drawing/2014/main" id="{33529D48-8C95-444A-8ABA-1681F0641AA9}"/>
                </a:ext>
              </a:extLst>
            </p:cNvPr>
            <p:cNvSpPr/>
            <p:nvPr/>
          </p:nvSpPr>
          <p:spPr>
            <a:xfrm>
              <a:off x="246279" y="3724646"/>
              <a:ext cx="6061275" cy="2500663"/>
            </a:xfrm>
            <a:prstGeom prst="roundRect">
              <a:avLst>
                <a:gd name="adj" fmla="val 1112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グループ化 28">
              <a:extLst>
                <a:ext uri="{FF2B5EF4-FFF2-40B4-BE49-F238E27FC236}">
                  <a16:creationId xmlns:a16="http://schemas.microsoft.com/office/drawing/2014/main" id="{029DF065-9BF3-4356-9E5C-4B451CF2A267}"/>
                </a:ext>
              </a:extLst>
            </p:cNvPr>
            <p:cNvGrpSpPr>
              <a:grpSpLocks noChangeAspect="1"/>
            </p:cNvGrpSpPr>
            <p:nvPr/>
          </p:nvGrpSpPr>
          <p:grpSpPr>
            <a:xfrm>
              <a:off x="681823" y="3925544"/>
              <a:ext cx="5118614" cy="1225791"/>
              <a:chOff x="508000" y="2419291"/>
              <a:chExt cx="7493775" cy="1794588"/>
            </a:xfrm>
          </p:grpSpPr>
          <p:sp>
            <p:nvSpPr>
              <p:cNvPr id="33" name="フリーフォーム: 図形 32">
                <a:extLst>
                  <a:ext uri="{FF2B5EF4-FFF2-40B4-BE49-F238E27FC236}">
                    <a16:creationId xmlns:a16="http://schemas.microsoft.com/office/drawing/2014/main" id="{5F055A09-161A-4711-AEA1-BD9FC1F39205}"/>
                  </a:ext>
                </a:extLst>
              </p:cNvPr>
              <p:cNvSpPr/>
              <p:nvPr/>
            </p:nvSpPr>
            <p:spPr>
              <a:xfrm>
                <a:off x="4899354" y="2447122"/>
                <a:ext cx="2967308" cy="668867"/>
              </a:xfrm>
              <a:custGeom>
                <a:avLst/>
                <a:gdLst>
                  <a:gd name="connsiteX0" fmla="*/ 0 w 1841501"/>
                  <a:gd name="connsiteY0" fmla="*/ 0 h 304800"/>
                  <a:gd name="connsiteX1" fmla="*/ 1744134 w 1841501"/>
                  <a:gd name="connsiteY1" fmla="*/ 0 h 304800"/>
                  <a:gd name="connsiteX2" fmla="*/ 1841501 w 1841501"/>
                  <a:gd name="connsiteY2" fmla="*/ 152400 h 304800"/>
                  <a:gd name="connsiteX3" fmla="*/ 1744134 w 1841501"/>
                  <a:gd name="connsiteY3" fmla="*/ 304800 h 304800"/>
                  <a:gd name="connsiteX4" fmla="*/ 0 w 1841501"/>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1" h="304800">
                    <a:moveTo>
                      <a:pt x="0" y="0"/>
                    </a:moveTo>
                    <a:lnTo>
                      <a:pt x="1744134" y="0"/>
                    </a:lnTo>
                    <a:cubicBezTo>
                      <a:pt x="1797908" y="0"/>
                      <a:pt x="1841501" y="68232"/>
                      <a:pt x="1841501" y="152400"/>
                    </a:cubicBezTo>
                    <a:cubicBezTo>
                      <a:pt x="1841501" y="236568"/>
                      <a:pt x="1797908" y="304800"/>
                      <a:pt x="1744134" y="304800"/>
                    </a:cubicBezTo>
                    <a:lnTo>
                      <a:pt x="0" y="304800"/>
                    </a:ln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15D62B07-7CD7-4005-AAAD-F51CE548C37E}"/>
                  </a:ext>
                </a:extLst>
              </p:cNvPr>
              <p:cNvSpPr/>
              <p:nvPr/>
            </p:nvSpPr>
            <p:spPr>
              <a:xfrm>
                <a:off x="4742461" y="2447122"/>
                <a:ext cx="313785" cy="66886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フリーフォーム: 図形 34">
                <a:extLst>
                  <a:ext uri="{FF2B5EF4-FFF2-40B4-BE49-F238E27FC236}">
                    <a16:creationId xmlns:a16="http://schemas.microsoft.com/office/drawing/2014/main" id="{917AF7A8-801D-48DE-8D3C-BDC2AA84D38C}"/>
                  </a:ext>
                </a:extLst>
              </p:cNvPr>
              <p:cNvSpPr/>
              <p:nvPr/>
            </p:nvSpPr>
            <p:spPr>
              <a:xfrm>
                <a:off x="508000" y="2781556"/>
                <a:ext cx="2861733" cy="229149"/>
              </a:xfrm>
              <a:custGeom>
                <a:avLst/>
                <a:gdLst>
                  <a:gd name="connsiteX0" fmla="*/ 0 w 2861733"/>
                  <a:gd name="connsiteY0" fmla="*/ 178336 h 229149"/>
                  <a:gd name="connsiteX1" fmla="*/ 990600 w 2861733"/>
                  <a:gd name="connsiteY1" fmla="*/ 536 h 229149"/>
                  <a:gd name="connsiteX2" fmla="*/ 1998133 w 2861733"/>
                  <a:gd name="connsiteY2" fmla="*/ 229136 h 229149"/>
                  <a:gd name="connsiteX3" fmla="*/ 2861733 w 2861733"/>
                  <a:gd name="connsiteY3" fmla="*/ 9003 h 229149"/>
                </a:gdLst>
                <a:ahLst/>
                <a:cxnLst>
                  <a:cxn ang="0">
                    <a:pos x="connsiteX0" y="connsiteY0"/>
                  </a:cxn>
                  <a:cxn ang="0">
                    <a:pos x="connsiteX1" y="connsiteY1"/>
                  </a:cxn>
                  <a:cxn ang="0">
                    <a:pos x="connsiteX2" y="connsiteY2"/>
                  </a:cxn>
                  <a:cxn ang="0">
                    <a:pos x="connsiteX3" y="connsiteY3"/>
                  </a:cxn>
                </a:cxnLst>
                <a:rect l="l" t="t" r="r" b="b"/>
                <a:pathLst>
                  <a:path w="2861733" h="229149">
                    <a:moveTo>
                      <a:pt x="0" y="178336"/>
                    </a:moveTo>
                    <a:cubicBezTo>
                      <a:pt x="328789" y="85202"/>
                      <a:pt x="657578" y="-7931"/>
                      <a:pt x="990600" y="536"/>
                    </a:cubicBezTo>
                    <a:cubicBezTo>
                      <a:pt x="1323622" y="9003"/>
                      <a:pt x="1686278" y="227725"/>
                      <a:pt x="1998133" y="229136"/>
                    </a:cubicBezTo>
                    <a:cubicBezTo>
                      <a:pt x="2309988" y="230547"/>
                      <a:pt x="2585860" y="119775"/>
                      <a:pt x="2861733" y="90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82534D1C-1C12-4D01-9669-7E316ABC20B9}"/>
                  </a:ext>
                </a:extLst>
              </p:cNvPr>
              <p:cNvSpPr/>
              <p:nvPr/>
            </p:nvSpPr>
            <p:spPr>
              <a:xfrm>
                <a:off x="2319867" y="2781556"/>
                <a:ext cx="448733" cy="461665"/>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矢印コネクタ 36">
                <a:extLst>
                  <a:ext uri="{FF2B5EF4-FFF2-40B4-BE49-F238E27FC236}">
                    <a16:creationId xmlns:a16="http://schemas.microsoft.com/office/drawing/2014/main" id="{2700DCF5-5620-4E8B-968E-E4EF72CE4F10}"/>
                  </a:ext>
                </a:extLst>
              </p:cNvPr>
              <p:cNvCxnSpPr/>
              <p:nvPr/>
            </p:nvCxnSpPr>
            <p:spPr>
              <a:xfrm flipV="1">
                <a:off x="2928044" y="2815716"/>
                <a:ext cx="1507066" cy="194989"/>
              </a:xfrm>
              <a:prstGeom prst="straightConnector1">
                <a:avLst/>
              </a:prstGeom>
              <a:ln w="25400">
                <a:solidFill>
                  <a:schemeClr val="accent2">
                    <a:lumMod val="7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8" name="楕円 37">
                <a:extLst>
                  <a:ext uri="{FF2B5EF4-FFF2-40B4-BE49-F238E27FC236}">
                    <a16:creationId xmlns:a16="http://schemas.microsoft.com/office/drawing/2014/main" id="{930E82C1-83B9-4DAC-9032-9114C26FC763}"/>
                  </a:ext>
                </a:extLst>
              </p:cNvPr>
              <p:cNvSpPr/>
              <p:nvPr/>
            </p:nvSpPr>
            <p:spPr>
              <a:xfrm>
                <a:off x="4435110" y="3545012"/>
                <a:ext cx="313785" cy="668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9" name="直線矢印コネクタ 38">
                <a:extLst>
                  <a:ext uri="{FF2B5EF4-FFF2-40B4-BE49-F238E27FC236}">
                    <a16:creationId xmlns:a16="http://schemas.microsoft.com/office/drawing/2014/main" id="{4477768F-F82E-41CB-AC7F-6A801771F4C5}"/>
                  </a:ext>
                </a:extLst>
              </p:cNvPr>
              <p:cNvCxnSpPr>
                <a:cxnSpLocks/>
              </p:cNvCxnSpPr>
              <p:nvPr/>
            </p:nvCxnSpPr>
            <p:spPr>
              <a:xfrm flipV="1">
                <a:off x="5024881" y="3762310"/>
                <a:ext cx="2976894" cy="1"/>
              </a:xfrm>
              <a:prstGeom prst="straightConnector1">
                <a:avLst/>
              </a:prstGeom>
              <a:ln w="1270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EA63A2A6-4CAC-451F-94DB-E2EF0C25F50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323567" y="2419291"/>
                <a:ext cx="260640" cy="259497"/>
              </a:xfrm>
              <a:prstGeom prst="rect">
                <a:avLst/>
              </a:prstGeom>
            </p:spPr>
          </p:pic>
          <p:pic>
            <p:nvPicPr>
              <p:cNvPr id="41" name="図 40">
                <a:extLst>
                  <a:ext uri="{FF2B5EF4-FFF2-40B4-BE49-F238E27FC236}">
                    <a16:creationId xmlns:a16="http://schemas.microsoft.com/office/drawing/2014/main" id="{5983903A-BB36-4221-9049-CB1E1635DEAC}"/>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6383008" y="3861527"/>
                <a:ext cx="260640" cy="259497"/>
              </a:xfrm>
              <a:prstGeom prst="rect">
                <a:avLst/>
              </a:prstGeom>
            </p:spPr>
          </p:pic>
          <p:pic>
            <p:nvPicPr>
              <p:cNvPr id="42" name="図 41">
                <a:extLst>
                  <a:ext uri="{FF2B5EF4-FFF2-40B4-BE49-F238E27FC236}">
                    <a16:creationId xmlns:a16="http://schemas.microsoft.com/office/drawing/2014/main" id="{3339900A-3BE0-4A88-8428-967BD12F4B42}"/>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4120018" y="3749696"/>
                <a:ext cx="228632" cy="259497"/>
              </a:xfrm>
              <a:prstGeom prst="rect">
                <a:avLst/>
              </a:prstGeom>
            </p:spPr>
          </p:pic>
        </p:grpSp>
        <p:pic>
          <p:nvPicPr>
            <p:cNvPr id="31" name="図 30">
              <a:extLst>
                <a:ext uri="{FF2B5EF4-FFF2-40B4-BE49-F238E27FC236}">
                  <a16:creationId xmlns:a16="http://schemas.microsoft.com/office/drawing/2014/main" id="{2D6DFECA-590B-43F6-9F02-8C221CEFD8B0}"/>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308562" y="5723956"/>
              <a:ext cx="1837057" cy="262927"/>
            </a:xfrm>
            <a:prstGeom prst="rect">
              <a:avLst/>
            </a:prstGeom>
          </p:spPr>
        </p:pic>
        <p:sp>
          <p:nvSpPr>
            <p:cNvPr id="32" name="テキスト ボックス 31">
              <a:extLst>
                <a:ext uri="{FF2B5EF4-FFF2-40B4-BE49-F238E27FC236}">
                  <a16:creationId xmlns:a16="http://schemas.microsoft.com/office/drawing/2014/main" id="{54D548B1-CDD1-4E7A-90E2-0487AD492D10}"/>
                </a:ext>
              </a:extLst>
            </p:cNvPr>
            <p:cNvSpPr txBox="1"/>
            <p:nvPr/>
          </p:nvSpPr>
          <p:spPr>
            <a:xfrm>
              <a:off x="333593" y="5210573"/>
              <a:ext cx="6061275" cy="461665"/>
            </a:xfrm>
            <a:prstGeom prst="rect">
              <a:avLst/>
            </a:prstGeom>
            <a:noFill/>
          </p:spPr>
          <p:txBody>
            <a:bodyPr wrap="none" rtlCol="0">
              <a:spAutoFit/>
            </a:bodyPr>
            <a:lstStyle/>
            <a:p>
              <a:r>
                <a:rPr kumimoji="1" lang="en-US" altLang="ja-JP" sz="2400" dirty="0"/>
                <a:t>2</a:t>
              </a:r>
              <a:r>
                <a:rPr kumimoji="1" lang="ja-JP" altLang="en-US" sz="2400" dirty="0"/>
                <a:t>次元から</a:t>
              </a:r>
              <a:r>
                <a:rPr kumimoji="1" lang="en-US" altLang="ja-JP" sz="2400" dirty="0"/>
                <a:t>1</a:t>
              </a:r>
              <a:r>
                <a:rPr kumimoji="1" lang="ja-JP" altLang="en-US" sz="2400" dirty="0"/>
                <a:t>次元へのコンパクト化の一例：</a:t>
              </a:r>
            </a:p>
          </p:txBody>
        </p:sp>
      </p:grpSp>
    </p:spTree>
    <p:extLst>
      <p:ext uri="{BB962C8B-B14F-4D97-AF65-F5344CB8AC3E}">
        <p14:creationId xmlns:p14="http://schemas.microsoft.com/office/powerpoint/2010/main" val="147435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AD402C5-1F5C-4E31-86DF-E785A96D683A}"/>
              </a:ext>
            </a:extLst>
          </p:cNvPr>
          <p:cNvPicPr>
            <a:picLocks noChangeAspect="1"/>
          </p:cNvPicPr>
          <p:nvPr/>
        </p:nvPicPr>
        <p:blipFill rotWithShape="1">
          <a:blip r:embed="rId2"/>
          <a:srcRect l="55555" t="24371" r="7778" b="14444"/>
          <a:stretch/>
        </p:blipFill>
        <p:spPr>
          <a:xfrm rot="5400000">
            <a:off x="5060366" y="2647867"/>
            <a:ext cx="3352800" cy="3496734"/>
          </a:xfrm>
          <a:prstGeom prst="rect">
            <a:avLst/>
          </a:prstGeom>
        </p:spPr>
      </p:pic>
      <p:sp>
        <p:nvSpPr>
          <p:cNvPr id="5" name="矢印: 右 4">
            <a:extLst>
              <a:ext uri="{FF2B5EF4-FFF2-40B4-BE49-F238E27FC236}">
                <a16:creationId xmlns:a16="http://schemas.microsoft.com/office/drawing/2014/main" id="{9319671C-1271-422B-B468-1BC34548CC9C}"/>
              </a:ext>
            </a:extLst>
          </p:cNvPr>
          <p:cNvSpPr/>
          <p:nvPr/>
        </p:nvSpPr>
        <p:spPr>
          <a:xfrm>
            <a:off x="262673" y="797944"/>
            <a:ext cx="4288353" cy="266356"/>
          </a:xfrm>
          <a:prstGeom prst="rightArrow">
            <a:avLst>
              <a:gd name="adj1" fmla="val 50000"/>
              <a:gd name="adj2" fmla="val 10545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5A4101E8-CED0-43B1-BD47-54E5C7ED8AE3}"/>
              </a:ext>
            </a:extLst>
          </p:cNvPr>
          <p:cNvSpPr txBox="1"/>
          <p:nvPr/>
        </p:nvSpPr>
        <p:spPr>
          <a:xfrm>
            <a:off x="262674" y="356414"/>
            <a:ext cx="4288353" cy="707886"/>
          </a:xfrm>
          <a:prstGeom prst="rect">
            <a:avLst/>
          </a:prstGeom>
          <a:noFill/>
        </p:spPr>
        <p:txBody>
          <a:bodyPr wrap="none" rtlCol="0">
            <a:spAutoFit/>
          </a:bodyPr>
          <a:lstStyle/>
          <a:p>
            <a:r>
              <a:rPr kumimoji="1" lang="ja-JP" altLang="en-US" sz="4000" dirty="0"/>
              <a:t>パラメータ決定性</a:t>
            </a:r>
          </a:p>
        </p:txBody>
      </p:sp>
      <p:sp>
        <p:nvSpPr>
          <p:cNvPr id="7" name="テキスト ボックス 6">
            <a:extLst>
              <a:ext uri="{FF2B5EF4-FFF2-40B4-BE49-F238E27FC236}">
                <a16:creationId xmlns:a16="http://schemas.microsoft.com/office/drawing/2014/main" id="{DC6C7EDF-497D-4BB6-9CD1-DFF9D94728AA}"/>
              </a:ext>
            </a:extLst>
          </p:cNvPr>
          <p:cNvSpPr txBox="1"/>
          <p:nvPr/>
        </p:nvSpPr>
        <p:spPr>
          <a:xfrm>
            <a:off x="254758" y="4409267"/>
            <a:ext cx="4317242" cy="1569660"/>
          </a:xfrm>
          <a:prstGeom prst="rect">
            <a:avLst/>
          </a:prstGeom>
          <a:noFill/>
        </p:spPr>
        <p:txBody>
          <a:bodyPr wrap="square" rtlCol="0">
            <a:spAutoFit/>
          </a:bodyPr>
          <a:lstStyle/>
          <a:p>
            <a:r>
              <a:rPr kumimoji="1" lang="ja-JP" altLang="en-US" sz="2400" dirty="0"/>
              <a:t>この宇宙の余剰次元を調べることで，生命存在可能な余剰次元の幾何・サイズを制約できる？</a:t>
            </a:r>
          </a:p>
        </p:txBody>
      </p:sp>
      <p:sp>
        <p:nvSpPr>
          <p:cNvPr id="2" name="正方形/長方形 1">
            <a:extLst>
              <a:ext uri="{FF2B5EF4-FFF2-40B4-BE49-F238E27FC236}">
                <a16:creationId xmlns:a16="http://schemas.microsoft.com/office/drawing/2014/main" id="{F352C017-40FE-4D5E-89E4-1F99B43337DC}"/>
              </a:ext>
            </a:extLst>
          </p:cNvPr>
          <p:cNvSpPr/>
          <p:nvPr/>
        </p:nvSpPr>
        <p:spPr>
          <a:xfrm>
            <a:off x="254758" y="1178428"/>
            <a:ext cx="4296268" cy="1569660"/>
          </a:xfrm>
          <a:prstGeom prst="rect">
            <a:avLst/>
          </a:prstGeom>
        </p:spPr>
        <p:txBody>
          <a:bodyPr wrap="square">
            <a:spAutoFit/>
          </a:bodyPr>
          <a:lstStyle/>
          <a:p>
            <a:r>
              <a:rPr kumimoji="1" lang="ja-JP" altLang="en-US"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余剰次元</a:t>
            </a:r>
            <a:r>
              <a:rPr kumimoji="1" lang="ja-JP" altLang="en-US" sz="2400" dirty="0"/>
              <a:t>の幾何（穴・特異点）・大きさは物理法則のパラメータが決める可能性が指摘されている</a:t>
            </a:r>
            <a:endParaRPr lang="ja-JP" altLang="en-US" sz="2400" dirty="0"/>
          </a:p>
        </p:txBody>
      </p:sp>
      <p:pic>
        <p:nvPicPr>
          <p:cNvPr id="8" name="図 7">
            <a:extLst>
              <a:ext uri="{FF2B5EF4-FFF2-40B4-BE49-F238E27FC236}">
                <a16:creationId xmlns:a16="http://schemas.microsoft.com/office/drawing/2014/main" id="{A52D1DFD-5075-4484-B7CE-C1AB6FA82E8A}"/>
              </a:ext>
            </a:extLst>
          </p:cNvPr>
          <p:cNvPicPr>
            <a:picLocks noChangeAspect="1"/>
          </p:cNvPicPr>
          <p:nvPr/>
        </p:nvPicPr>
        <p:blipFill rotWithShape="1">
          <a:blip r:embed="rId3"/>
          <a:srcRect l="14307" t="15323" r="10110" b="20540"/>
          <a:stretch/>
        </p:blipFill>
        <p:spPr>
          <a:xfrm>
            <a:off x="6080145" y="913323"/>
            <a:ext cx="1313243" cy="1197133"/>
          </a:xfrm>
          <a:prstGeom prst="rect">
            <a:avLst/>
          </a:prstGeom>
        </p:spPr>
      </p:pic>
      <p:pic>
        <p:nvPicPr>
          <p:cNvPr id="9" name="図 8">
            <a:extLst>
              <a:ext uri="{FF2B5EF4-FFF2-40B4-BE49-F238E27FC236}">
                <a16:creationId xmlns:a16="http://schemas.microsoft.com/office/drawing/2014/main" id="{063C65F1-33D3-4EAE-8D75-F4A74CAF3AC8}"/>
              </a:ext>
            </a:extLst>
          </p:cNvPr>
          <p:cNvPicPr>
            <a:picLocks noChangeAspect="1"/>
          </p:cNvPicPr>
          <p:nvPr/>
        </p:nvPicPr>
        <p:blipFill rotWithShape="1">
          <a:blip r:embed="rId4"/>
          <a:srcRect l="14861" t="19581" r="15139" b="22573"/>
          <a:stretch/>
        </p:blipFill>
        <p:spPr>
          <a:xfrm>
            <a:off x="7534070" y="913323"/>
            <a:ext cx="1300334" cy="1197133"/>
          </a:xfrm>
          <a:prstGeom prst="rect">
            <a:avLst/>
          </a:prstGeom>
        </p:spPr>
      </p:pic>
      <p:pic>
        <p:nvPicPr>
          <p:cNvPr id="10" name="図 9">
            <a:extLst>
              <a:ext uri="{FF2B5EF4-FFF2-40B4-BE49-F238E27FC236}">
                <a16:creationId xmlns:a16="http://schemas.microsoft.com/office/drawing/2014/main" id="{399FE639-DC7B-4C66-B444-DEBD865E8694}"/>
              </a:ext>
            </a:extLst>
          </p:cNvPr>
          <p:cNvPicPr>
            <a:picLocks noChangeAspect="1"/>
          </p:cNvPicPr>
          <p:nvPr/>
        </p:nvPicPr>
        <p:blipFill rotWithShape="1">
          <a:blip r:embed="rId5"/>
          <a:srcRect l="15864" t="16415" r="15859" b="21928"/>
          <a:stretch/>
        </p:blipFill>
        <p:spPr>
          <a:xfrm>
            <a:off x="4636880" y="989951"/>
            <a:ext cx="1313243" cy="1197133"/>
          </a:xfrm>
          <a:prstGeom prst="rect">
            <a:avLst/>
          </a:prstGeom>
        </p:spPr>
      </p:pic>
      <p:sp>
        <p:nvSpPr>
          <p:cNvPr id="11" name="正方形/長方形 10">
            <a:extLst>
              <a:ext uri="{FF2B5EF4-FFF2-40B4-BE49-F238E27FC236}">
                <a16:creationId xmlns:a16="http://schemas.microsoft.com/office/drawing/2014/main" id="{61208EA2-3B51-4918-BFD6-D9017178DB32}"/>
              </a:ext>
            </a:extLst>
          </p:cNvPr>
          <p:cNvSpPr/>
          <p:nvPr/>
        </p:nvSpPr>
        <p:spPr>
          <a:xfrm>
            <a:off x="254758" y="2839906"/>
            <a:ext cx="4317242" cy="830997"/>
          </a:xfrm>
          <a:prstGeom prst="rect">
            <a:avLst/>
          </a:prstGeom>
        </p:spPr>
        <p:txBody>
          <a:bodyPr wrap="square">
            <a:spAutoFit/>
          </a:bodyPr>
          <a:lstStyle/>
          <a:p>
            <a:pPr algn="ctr"/>
            <a:r>
              <a:rPr kumimoji="1" lang="ja-JP" altLang="en-US" sz="2400" dirty="0">
                <a:solidFill>
                  <a:srgbClr val="FF0000"/>
                </a:solidFill>
              </a:rPr>
              <a:t>余剰次元の幾何・サイズ</a:t>
            </a:r>
            <a:endParaRPr kumimoji="1" lang="en-US" altLang="ja-JP" sz="2400" dirty="0">
              <a:solidFill>
                <a:srgbClr val="FF0000"/>
              </a:solidFill>
            </a:endParaRPr>
          </a:p>
          <a:p>
            <a:pPr algn="ctr"/>
            <a:r>
              <a:rPr kumimoji="1" lang="ja-JP" altLang="en-US" sz="2400" dirty="0">
                <a:solidFill>
                  <a:srgbClr val="FF0000"/>
                </a:solidFill>
              </a:rPr>
              <a:t>⇔ 物理法則 ⇔ 宇宙</a:t>
            </a:r>
          </a:p>
        </p:txBody>
      </p:sp>
      <p:sp>
        <p:nvSpPr>
          <p:cNvPr id="13" name="テキスト ボックス 12">
            <a:extLst>
              <a:ext uri="{FF2B5EF4-FFF2-40B4-BE49-F238E27FC236}">
                <a16:creationId xmlns:a16="http://schemas.microsoft.com/office/drawing/2014/main" id="{30351731-B72A-4EF1-A264-0C7455A96007}"/>
              </a:ext>
            </a:extLst>
          </p:cNvPr>
          <p:cNvSpPr txBox="1"/>
          <p:nvPr/>
        </p:nvSpPr>
        <p:spPr>
          <a:xfrm>
            <a:off x="4592976" y="2187084"/>
            <a:ext cx="4197261" cy="400110"/>
          </a:xfrm>
          <a:prstGeom prst="rect">
            <a:avLst/>
          </a:prstGeom>
          <a:noFill/>
        </p:spPr>
        <p:txBody>
          <a:bodyPr wrap="square" rtlCol="0">
            <a:spAutoFit/>
          </a:bodyPr>
          <a:lstStyle/>
          <a:p>
            <a:pPr algn="ctr"/>
            <a:r>
              <a:rPr kumimoji="1" lang="ja-JP" altLang="en-US" sz="2000" dirty="0"/>
              <a:t>余剰次元の幾何の一例（</a:t>
            </a:r>
            <a:r>
              <a:rPr kumimoji="1" lang="en-US" altLang="ja-JP" sz="2000" dirty="0"/>
              <a:t>CY-3</a:t>
            </a:r>
            <a:r>
              <a:rPr kumimoji="1" lang="ja-JP" altLang="en-US" sz="2000" dirty="0"/>
              <a:t>）</a:t>
            </a:r>
            <a:endParaRPr kumimoji="1" lang="en-US" altLang="ja-JP" sz="2000" dirty="0"/>
          </a:p>
        </p:txBody>
      </p:sp>
      <p:sp>
        <p:nvSpPr>
          <p:cNvPr id="14" name="テキスト ボックス 13">
            <a:extLst>
              <a:ext uri="{FF2B5EF4-FFF2-40B4-BE49-F238E27FC236}">
                <a16:creationId xmlns:a16="http://schemas.microsoft.com/office/drawing/2014/main" id="{461C5CDC-02C4-4AD5-80A0-D6A6536AB316}"/>
              </a:ext>
            </a:extLst>
          </p:cNvPr>
          <p:cNvSpPr txBox="1"/>
          <p:nvPr/>
        </p:nvSpPr>
        <p:spPr>
          <a:xfrm>
            <a:off x="4636880" y="6125291"/>
            <a:ext cx="4197261" cy="400110"/>
          </a:xfrm>
          <a:prstGeom prst="rect">
            <a:avLst/>
          </a:prstGeom>
          <a:noFill/>
        </p:spPr>
        <p:txBody>
          <a:bodyPr wrap="square" rtlCol="0">
            <a:spAutoFit/>
          </a:bodyPr>
          <a:lstStyle/>
          <a:p>
            <a:pPr algn="ctr"/>
            <a:r>
              <a:rPr kumimoji="1" lang="ja-JP" altLang="en-US" sz="2000" dirty="0"/>
              <a:t>生命存在可能なパラメータ範囲</a:t>
            </a:r>
            <a:endParaRPr kumimoji="1" lang="en-US" altLang="ja-JP" sz="2000" dirty="0"/>
          </a:p>
        </p:txBody>
      </p:sp>
    </p:spTree>
    <p:extLst>
      <p:ext uri="{BB962C8B-B14F-4D97-AF65-F5344CB8AC3E}">
        <p14:creationId xmlns:p14="http://schemas.microsoft.com/office/powerpoint/2010/main" val="76788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矢印: 右 4">
            <a:extLst>
              <a:ext uri="{FF2B5EF4-FFF2-40B4-BE49-F238E27FC236}">
                <a16:creationId xmlns:a16="http://schemas.microsoft.com/office/drawing/2014/main" id="{9319671C-1271-422B-B468-1BC34548CC9C}"/>
              </a:ext>
            </a:extLst>
          </p:cNvPr>
          <p:cNvSpPr/>
          <p:nvPr/>
        </p:nvSpPr>
        <p:spPr>
          <a:xfrm>
            <a:off x="262673" y="797944"/>
            <a:ext cx="4801314" cy="266356"/>
          </a:xfrm>
          <a:prstGeom prst="rightArrow">
            <a:avLst>
              <a:gd name="adj1" fmla="val 50000"/>
              <a:gd name="adj2" fmla="val 10545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5A4101E8-CED0-43B1-BD47-54E5C7ED8AE3}"/>
              </a:ext>
            </a:extLst>
          </p:cNvPr>
          <p:cNvSpPr txBox="1"/>
          <p:nvPr/>
        </p:nvSpPr>
        <p:spPr>
          <a:xfrm>
            <a:off x="262674" y="356414"/>
            <a:ext cx="4801314" cy="707886"/>
          </a:xfrm>
          <a:prstGeom prst="rect">
            <a:avLst/>
          </a:prstGeom>
          <a:noFill/>
        </p:spPr>
        <p:txBody>
          <a:bodyPr wrap="none" rtlCol="0">
            <a:spAutoFit/>
          </a:bodyPr>
          <a:lstStyle/>
          <a:p>
            <a:r>
              <a:rPr kumimoji="1" lang="ja-JP" altLang="en-US" sz="4000" dirty="0"/>
              <a:t>余剰次元を検証する</a:t>
            </a:r>
          </a:p>
        </p:txBody>
      </p:sp>
      <p:sp>
        <p:nvSpPr>
          <p:cNvPr id="15" name="正方形/長方形 14">
            <a:extLst>
              <a:ext uri="{FF2B5EF4-FFF2-40B4-BE49-F238E27FC236}">
                <a16:creationId xmlns:a16="http://schemas.microsoft.com/office/drawing/2014/main" id="{1D80D8DC-6EE0-44B0-8960-19D32733A004}"/>
              </a:ext>
            </a:extLst>
          </p:cNvPr>
          <p:cNvSpPr/>
          <p:nvPr/>
        </p:nvSpPr>
        <p:spPr>
          <a:xfrm>
            <a:off x="254757" y="1178428"/>
            <a:ext cx="8621387" cy="1200329"/>
          </a:xfrm>
          <a:prstGeom prst="rect">
            <a:avLst/>
          </a:prstGeom>
        </p:spPr>
        <p:txBody>
          <a:bodyPr wrap="square">
            <a:spAutoFit/>
          </a:bodyPr>
          <a:lstStyle/>
          <a:p>
            <a:r>
              <a:rPr kumimoji="1" lang="ja-JP" altLang="en-US"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重力子は閉じた弦に対応するため，</a:t>
            </a:r>
            <a:r>
              <a:rPr kumimoji="1" lang="en-US" altLang="ja-JP"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4</a:t>
            </a:r>
            <a:r>
              <a:rPr kumimoji="1" lang="ja-JP" altLang="en-US"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次元時空に束縛されない</a:t>
            </a:r>
            <a:endParaRPr kumimoji="1" lang="en-US" altLang="ja-JP"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r>
              <a:rPr kumimoji="1" lang="ja-JP" altLang="en-US" sz="2400"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余剰次元の長さスケールでは余剰次元の幾何・サイズを反映する</a:t>
            </a:r>
            <a:endParaRPr lang="ja-JP" altLang="en-US" sz="2400" dirty="0"/>
          </a:p>
        </p:txBody>
      </p:sp>
      <p:sp>
        <p:nvSpPr>
          <p:cNvPr id="16" name="正方形/長方形 15">
            <a:extLst>
              <a:ext uri="{FF2B5EF4-FFF2-40B4-BE49-F238E27FC236}">
                <a16:creationId xmlns:a16="http://schemas.microsoft.com/office/drawing/2014/main" id="{71BED2D7-D9B9-409A-9330-9B99DA9B780F}"/>
              </a:ext>
            </a:extLst>
          </p:cNvPr>
          <p:cNvSpPr/>
          <p:nvPr/>
        </p:nvSpPr>
        <p:spPr>
          <a:xfrm>
            <a:off x="254757" y="2655734"/>
            <a:ext cx="4317243" cy="1200329"/>
          </a:xfrm>
          <a:prstGeom prst="rect">
            <a:avLst/>
          </a:prstGeom>
        </p:spPr>
        <p:txBody>
          <a:bodyPr wrap="square">
            <a:spAutoFit/>
          </a:bodyPr>
          <a:lstStyle/>
          <a:p>
            <a:r>
              <a:rPr lang="ja-JP" altLang="en-US" sz="2400" dirty="0"/>
              <a:t>素粒子スケールの重力相互作用として，現状，マイクロ</a:t>
            </a:r>
            <a:r>
              <a:rPr lang="en-US" altLang="ja-JP" sz="2400" dirty="0"/>
              <a:t>BH</a:t>
            </a:r>
            <a:r>
              <a:rPr lang="ja-JP" altLang="en-US" sz="2400" dirty="0"/>
              <a:t>の生成・崩壊過程が有力</a:t>
            </a:r>
          </a:p>
        </p:txBody>
      </p:sp>
      <p:grpSp>
        <p:nvGrpSpPr>
          <p:cNvPr id="22" name="グループ化 21">
            <a:extLst>
              <a:ext uri="{FF2B5EF4-FFF2-40B4-BE49-F238E27FC236}">
                <a16:creationId xmlns:a16="http://schemas.microsoft.com/office/drawing/2014/main" id="{1EA370AC-0B0A-447A-B773-3EF6E8E3781C}"/>
              </a:ext>
            </a:extLst>
          </p:cNvPr>
          <p:cNvGrpSpPr/>
          <p:nvPr/>
        </p:nvGrpSpPr>
        <p:grpSpPr>
          <a:xfrm>
            <a:off x="4895271" y="2757330"/>
            <a:ext cx="3980873" cy="3662332"/>
            <a:chOff x="4908370" y="2123553"/>
            <a:chExt cx="3980873" cy="3662332"/>
          </a:xfrm>
        </p:grpSpPr>
        <p:pic>
          <p:nvPicPr>
            <p:cNvPr id="20" name="図 19" descr="屋内, 建物, 電車, オレンジ が含まれている画像&#10;&#10;自動的に生成された説明">
              <a:extLst>
                <a:ext uri="{FF2B5EF4-FFF2-40B4-BE49-F238E27FC236}">
                  <a16:creationId xmlns:a16="http://schemas.microsoft.com/office/drawing/2014/main" id="{F81F74EF-9363-4E04-B0A4-15DCB2F4E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370" y="2123553"/>
              <a:ext cx="3980873" cy="2985655"/>
            </a:xfrm>
            <a:prstGeom prst="rect">
              <a:avLst/>
            </a:prstGeom>
          </p:spPr>
        </p:pic>
        <p:sp>
          <p:nvSpPr>
            <p:cNvPr id="21" name="テキスト ボックス 20">
              <a:extLst>
                <a:ext uri="{FF2B5EF4-FFF2-40B4-BE49-F238E27FC236}">
                  <a16:creationId xmlns:a16="http://schemas.microsoft.com/office/drawing/2014/main" id="{5907E005-A419-4725-AB33-58E67B7E9078}"/>
                </a:ext>
              </a:extLst>
            </p:cNvPr>
            <p:cNvSpPr txBox="1"/>
            <p:nvPr/>
          </p:nvSpPr>
          <p:spPr>
            <a:xfrm>
              <a:off x="4908370" y="5170332"/>
              <a:ext cx="3967774" cy="615553"/>
            </a:xfrm>
            <a:prstGeom prst="rect">
              <a:avLst/>
            </a:prstGeom>
            <a:noFill/>
          </p:spPr>
          <p:txBody>
            <a:bodyPr wrap="square" rtlCol="0">
              <a:spAutoFit/>
            </a:bodyPr>
            <a:lstStyle/>
            <a:p>
              <a:pPr algn="ctr"/>
              <a:r>
                <a:rPr kumimoji="1" lang="en-US" altLang="ja-JP" sz="2000" dirty="0"/>
                <a:t>LHC</a:t>
              </a:r>
              <a:r>
                <a:rPr kumimoji="1" lang="ja-JP" altLang="en-US" sz="2000" dirty="0"/>
                <a:t>ビームポイント電磁石</a:t>
              </a:r>
              <a:r>
                <a:rPr kumimoji="1" lang="en-US" altLang="ja-JP" sz="1400" dirty="0"/>
                <a:t>(Wikimedia)</a:t>
              </a:r>
              <a:endParaRPr kumimoji="1" lang="en-US" altLang="ja-JP" sz="2000" dirty="0"/>
            </a:p>
          </p:txBody>
        </p:sp>
      </p:grpSp>
      <p:sp>
        <p:nvSpPr>
          <p:cNvPr id="23" name="正方形/長方形 22">
            <a:extLst>
              <a:ext uri="{FF2B5EF4-FFF2-40B4-BE49-F238E27FC236}">
                <a16:creationId xmlns:a16="http://schemas.microsoft.com/office/drawing/2014/main" id="{A96E72BD-7E01-41E8-9D98-BD09AC0AFEB6}"/>
              </a:ext>
            </a:extLst>
          </p:cNvPr>
          <p:cNvSpPr/>
          <p:nvPr/>
        </p:nvSpPr>
        <p:spPr>
          <a:xfrm>
            <a:off x="262673" y="4198998"/>
            <a:ext cx="4798854" cy="1569660"/>
          </a:xfrm>
          <a:prstGeom prst="rect">
            <a:avLst/>
          </a:prstGeom>
        </p:spPr>
        <p:txBody>
          <a:bodyPr wrap="square">
            <a:spAutoFit/>
          </a:bodyPr>
          <a:lstStyle/>
          <a:p>
            <a:pPr marL="342900" indent="-342900">
              <a:buFont typeface="Arial" panose="020B0604020202020204" pitchFamily="34" charset="0"/>
              <a:buChar char="•"/>
            </a:pPr>
            <a:r>
              <a:rPr lang="ja-JP" altLang="en-US" sz="2400" dirty="0"/>
              <a:t>反応距離スケールの典型値：</a:t>
            </a:r>
            <a:endParaRPr lang="en-US" altLang="ja-JP" sz="2400" dirty="0"/>
          </a:p>
          <a:p>
            <a:pPr lvl="1"/>
            <a:r>
              <a:rPr lang="ja-JP" altLang="en-US" sz="2400" dirty="0"/>
              <a:t>余剰次元の長さスケール</a:t>
            </a:r>
            <a:endParaRPr lang="en-US" altLang="ja-JP" sz="2400" dirty="0"/>
          </a:p>
          <a:p>
            <a:pPr marL="342900" indent="-342900">
              <a:buFont typeface="Arial" panose="020B0604020202020204" pitchFamily="34" charset="0"/>
              <a:buChar char="•"/>
            </a:pPr>
            <a:r>
              <a:rPr lang="ja-JP" altLang="en-US" sz="2400" dirty="0"/>
              <a:t>反応距離スケールのばらつき：</a:t>
            </a:r>
            <a:endParaRPr lang="en-US" altLang="ja-JP" sz="2400" dirty="0"/>
          </a:p>
          <a:p>
            <a:pPr lvl="1"/>
            <a:r>
              <a:rPr lang="ja-JP" altLang="en-US" sz="2400" dirty="0"/>
              <a:t>余剰次元の幾何</a:t>
            </a:r>
          </a:p>
        </p:txBody>
      </p:sp>
    </p:spTree>
    <p:extLst>
      <p:ext uri="{BB962C8B-B14F-4D97-AF65-F5344CB8AC3E}">
        <p14:creationId xmlns:p14="http://schemas.microsoft.com/office/powerpoint/2010/main" val="122830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3DAF8-C1CA-4BB1-BF1A-FA38BB6C8134}"/>
              </a:ext>
            </a:extLst>
          </p:cNvPr>
          <p:cNvSpPr>
            <a:spLocks noGrp="1"/>
          </p:cNvSpPr>
          <p:nvPr>
            <p:ph type="title"/>
          </p:nvPr>
        </p:nvSpPr>
        <p:spPr>
          <a:xfrm>
            <a:off x="560507" y="136399"/>
            <a:ext cx="8022981" cy="805281"/>
          </a:xfrm>
        </p:spPr>
        <p:txBody>
          <a:bodyPr/>
          <a:lstStyle/>
          <a:p>
            <a:r>
              <a:rPr kumimoji="1" lang="ja-JP" altLang="en-US" dirty="0"/>
              <a:t>一般に恒星には寿命が存在する</a:t>
            </a:r>
          </a:p>
        </p:txBody>
      </p:sp>
      <p:sp>
        <p:nvSpPr>
          <p:cNvPr id="3" name="コンテンツ プレースホルダー 2">
            <a:extLst>
              <a:ext uri="{FF2B5EF4-FFF2-40B4-BE49-F238E27FC236}">
                <a16:creationId xmlns:a16="http://schemas.microsoft.com/office/drawing/2014/main" id="{42EDD20D-9064-41FD-8D60-2E1A7EA42732}"/>
              </a:ext>
            </a:extLst>
          </p:cNvPr>
          <p:cNvSpPr>
            <a:spLocks noGrp="1"/>
          </p:cNvSpPr>
          <p:nvPr>
            <p:ph idx="1"/>
          </p:nvPr>
        </p:nvSpPr>
        <p:spPr>
          <a:xfrm>
            <a:off x="330777" y="925181"/>
            <a:ext cx="4037428" cy="1347934"/>
          </a:xfrm>
        </p:spPr>
        <p:txBody>
          <a:bodyPr>
            <a:normAutofit/>
          </a:bodyPr>
          <a:lstStyle/>
          <a:p>
            <a:r>
              <a:rPr kumimoji="1" lang="ja-JP" altLang="en-US" sz="2400" dirty="0"/>
              <a:t>恒星は自身が持つ</a:t>
            </a:r>
            <a:endParaRPr kumimoji="1" lang="en-US" altLang="ja-JP" sz="2400" dirty="0"/>
          </a:p>
          <a:p>
            <a:pPr marL="0" indent="0">
              <a:buNone/>
            </a:pPr>
            <a:r>
              <a:rPr kumimoji="1" lang="ja-JP" altLang="en-US" sz="2400" dirty="0"/>
              <a:t>    </a:t>
            </a:r>
            <a:r>
              <a:rPr kumimoji="1" lang="en-US" altLang="ja-JP" sz="2400" dirty="0" err="1"/>
              <a:t>H,He</a:t>
            </a:r>
            <a:r>
              <a:rPr kumimoji="1" lang="ja-JP" altLang="en-US" sz="2400" dirty="0"/>
              <a:t>ガスの量に</a:t>
            </a:r>
            <a:endParaRPr kumimoji="1" lang="en-US" altLang="ja-JP" sz="2400" dirty="0"/>
          </a:p>
          <a:p>
            <a:pPr marL="0" indent="0">
              <a:buNone/>
            </a:pPr>
            <a:r>
              <a:rPr kumimoji="1" lang="ja-JP" altLang="en-US" sz="2400" dirty="0"/>
              <a:t>   よって示す性質が異なる</a:t>
            </a:r>
            <a:endParaRPr lang="en-US" altLang="ja-JP" sz="2400" dirty="0"/>
          </a:p>
        </p:txBody>
      </p:sp>
      <p:graphicFrame>
        <p:nvGraphicFramePr>
          <p:cNvPr id="4" name="表 4">
            <a:extLst>
              <a:ext uri="{FF2B5EF4-FFF2-40B4-BE49-F238E27FC236}">
                <a16:creationId xmlns:a16="http://schemas.microsoft.com/office/drawing/2014/main" id="{083F7B0C-746B-45A3-B58A-BCB0FE4A12F5}"/>
              </a:ext>
            </a:extLst>
          </p:cNvPr>
          <p:cNvGraphicFramePr>
            <a:graphicFrameLocks noGrp="1"/>
          </p:cNvGraphicFramePr>
          <p:nvPr>
            <p:extLst>
              <p:ext uri="{D42A27DB-BD31-4B8C-83A1-F6EECF244321}">
                <p14:modId xmlns:p14="http://schemas.microsoft.com/office/powerpoint/2010/main" val="1608685305"/>
              </p:ext>
            </p:extLst>
          </p:nvPr>
        </p:nvGraphicFramePr>
        <p:xfrm>
          <a:off x="2205202" y="2424501"/>
          <a:ext cx="4733592" cy="4281903"/>
        </p:xfrm>
        <a:graphic>
          <a:graphicData uri="http://schemas.openxmlformats.org/drawingml/2006/table">
            <a:tbl>
              <a:tblPr firstRow="1" bandRow="1">
                <a:tableStyleId>{5C22544A-7EE6-4342-B048-85BDC9FD1C3A}</a:tableStyleId>
              </a:tblPr>
              <a:tblGrid>
                <a:gridCol w="2637286">
                  <a:extLst>
                    <a:ext uri="{9D8B030D-6E8A-4147-A177-3AD203B41FA5}">
                      <a16:colId xmlns:a16="http://schemas.microsoft.com/office/drawing/2014/main" val="1984974843"/>
                    </a:ext>
                  </a:extLst>
                </a:gridCol>
                <a:gridCol w="2096306">
                  <a:extLst>
                    <a:ext uri="{9D8B030D-6E8A-4147-A177-3AD203B41FA5}">
                      <a16:colId xmlns:a16="http://schemas.microsoft.com/office/drawing/2014/main" val="1444239936"/>
                    </a:ext>
                  </a:extLst>
                </a:gridCol>
              </a:tblGrid>
              <a:tr h="660335">
                <a:tc>
                  <a:txBody>
                    <a:bodyPr/>
                    <a:lstStyle/>
                    <a:p>
                      <a:pPr algn="ctr"/>
                      <a:r>
                        <a:rPr lang="ja-JP" altLang="en-US" sz="2000" dirty="0"/>
                        <a:t>星の質量 </a:t>
                      </a:r>
                      <a:r>
                        <a:rPr lang="en-US" altLang="ja-JP" sz="2000" dirty="0"/>
                        <a:t>[</a:t>
                      </a:r>
                      <a:r>
                        <a:rPr lang="ja-JP" altLang="en-US" sz="2000" dirty="0"/>
                        <a:t>太陽質量</a:t>
                      </a:r>
                      <a:r>
                        <a:rPr lang="en-US" altLang="ja-JP" sz="2000" dirty="0"/>
                        <a:t>]</a:t>
                      </a:r>
                    </a:p>
                  </a:txBody>
                  <a:tcPr marL="0" marR="0" marT="0" marB="0" anchor="ctr"/>
                </a:tc>
                <a:tc>
                  <a:txBody>
                    <a:bodyPr/>
                    <a:lstStyle/>
                    <a:p>
                      <a:pPr algn="ctr"/>
                      <a:r>
                        <a:rPr lang="ja-JP" altLang="en-US" sz="2000" dirty="0"/>
                        <a:t>寿命 </a:t>
                      </a:r>
                      <a:r>
                        <a:rPr lang="en-US" altLang="ja-JP" sz="2000" dirty="0"/>
                        <a:t>[</a:t>
                      </a:r>
                      <a:r>
                        <a:rPr lang="ja-JP" altLang="en-US" sz="2000" dirty="0"/>
                        <a:t>年</a:t>
                      </a:r>
                      <a:r>
                        <a:rPr lang="en-US" altLang="ja-JP" sz="2000" dirty="0"/>
                        <a:t>]</a:t>
                      </a:r>
                    </a:p>
                  </a:txBody>
                  <a:tcPr marL="0" marR="0" marT="0" marB="0" anchor="ctr"/>
                </a:tc>
                <a:extLst>
                  <a:ext uri="{0D108BD9-81ED-4DB2-BD59-A6C34878D82A}">
                    <a16:rowId xmlns:a16="http://schemas.microsoft.com/office/drawing/2014/main" val="3276252779"/>
                  </a:ext>
                </a:extLst>
              </a:tr>
              <a:tr h="452696">
                <a:tc>
                  <a:txBody>
                    <a:bodyPr/>
                    <a:lstStyle/>
                    <a:p>
                      <a:pPr algn="ctr"/>
                      <a:r>
                        <a:rPr kumimoji="1" lang="en-US" altLang="ja-JP" sz="2000" dirty="0"/>
                        <a:t>100</a:t>
                      </a:r>
                    </a:p>
                  </a:txBody>
                  <a:tcPr marL="68580" marR="68580" marT="34290" marB="34290"/>
                </a:tc>
                <a:tc>
                  <a:txBody>
                    <a:bodyPr/>
                    <a:lstStyle/>
                    <a:p>
                      <a:pPr algn="ctr"/>
                      <a:r>
                        <a:rPr lang="en-US" sz="2000" dirty="0"/>
                        <a:t>2.7 x 10</a:t>
                      </a:r>
                      <a:r>
                        <a:rPr lang="en-US" sz="2000" baseline="30000" dirty="0"/>
                        <a:t>6</a:t>
                      </a:r>
                      <a:endParaRPr lang="en-US" sz="2000" dirty="0"/>
                    </a:p>
                  </a:txBody>
                  <a:tcPr marL="0" marR="0" marT="0" marB="0" anchor="ctr"/>
                </a:tc>
                <a:extLst>
                  <a:ext uri="{0D108BD9-81ED-4DB2-BD59-A6C34878D82A}">
                    <a16:rowId xmlns:a16="http://schemas.microsoft.com/office/drawing/2014/main" val="476533493"/>
                  </a:ext>
                </a:extLst>
              </a:tr>
              <a:tr h="452696">
                <a:tc>
                  <a:txBody>
                    <a:bodyPr/>
                    <a:lstStyle/>
                    <a:p>
                      <a:pPr algn="ctr"/>
                      <a:r>
                        <a:rPr kumimoji="1" lang="en-US" altLang="ja-JP" sz="2000" dirty="0"/>
                        <a:t>50</a:t>
                      </a:r>
                      <a:endParaRPr kumimoji="1" lang="ja-JP" altLang="en-US" sz="2000" dirty="0"/>
                    </a:p>
                  </a:txBody>
                  <a:tcPr marL="68580" marR="68580" marT="34290" marB="34290"/>
                </a:tc>
                <a:tc>
                  <a:txBody>
                    <a:bodyPr/>
                    <a:lstStyle/>
                    <a:p>
                      <a:pPr algn="ctr"/>
                      <a:r>
                        <a:rPr lang="en-US" sz="2000" dirty="0"/>
                        <a:t>5.9 x 10</a:t>
                      </a:r>
                      <a:r>
                        <a:rPr lang="en-US" sz="2000" baseline="30000" dirty="0"/>
                        <a:t>6</a:t>
                      </a:r>
                      <a:endParaRPr lang="en-US" sz="2000" dirty="0"/>
                    </a:p>
                  </a:txBody>
                  <a:tcPr marL="0" marR="0" marT="0" marB="0" anchor="ctr"/>
                </a:tc>
                <a:extLst>
                  <a:ext uri="{0D108BD9-81ED-4DB2-BD59-A6C34878D82A}">
                    <a16:rowId xmlns:a16="http://schemas.microsoft.com/office/drawing/2014/main" val="778539331"/>
                  </a:ext>
                </a:extLst>
              </a:tr>
              <a:tr h="452696">
                <a:tc>
                  <a:txBody>
                    <a:bodyPr/>
                    <a:lstStyle/>
                    <a:p>
                      <a:pPr algn="ctr"/>
                      <a:r>
                        <a:rPr kumimoji="1" lang="en-US" altLang="ja-JP" sz="2000" dirty="0"/>
                        <a:t>10</a:t>
                      </a:r>
                      <a:endParaRPr kumimoji="1" lang="ja-JP" altLang="en-US" sz="2000" dirty="0"/>
                    </a:p>
                  </a:txBody>
                  <a:tcPr marL="68580" marR="68580" marT="34290" marB="34290"/>
                </a:tc>
                <a:tc>
                  <a:txBody>
                    <a:bodyPr/>
                    <a:lstStyle/>
                    <a:p>
                      <a:pPr algn="ctr"/>
                      <a:r>
                        <a:rPr lang="en-US" sz="2000" dirty="0"/>
                        <a:t>2.6 x 10</a:t>
                      </a:r>
                      <a:r>
                        <a:rPr lang="en-US" sz="2000" baseline="30000" dirty="0"/>
                        <a:t>7</a:t>
                      </a:r>
                      <a:endParaRPr lang="en-US" sz="2000" dirty="0"/>
                    </a:p>
                  </a:txBody>
                  <a:tcPr marL="0" marR="0" marT="0" marB="0" anchor="ctr"/>
                </a:tc>
                <a:extLst>
                  <a:ext uri="{0D108BD9-81ED-4DB2-BD59-A6C34878D82A}">
                    <a16:rowId xmlns:a16="http://schemas.microsoft.com/office/drawing/2014/main" val="1702493907"/>
                  </a:ext>
                </a:extLst>
              </a:tr>
              <a:tr h="452696">
                <a:tc>
                  <a:txBody>
                    <a:bodyPr/>
                    <a:lstStyle/>
                    <a:p>
                      <a:pPr algn="ctr"/>
                      <a:r>
                        <a:rPr kumimoji="1" lang="en-US" altLang="ja-JP" sz="2000" dirty="0"/>
                        <a:t>5</a:t>
                      </a:r>
                      <a:endParaRPr kumimoji="1" lang="ja-JP" altLang="en-US" sz="2000" dirty="0"/>
                    </a:p>
                  </a:txBody>
                  <a:tcPr marL="68580" marR="68580" marT="34290" marB="34290"/>
                </a:tc>
                <a:tc>
                  <a:txBody>
                    <a:bodyPr/>
                    <a:lstStyle/>
                    <a:p>
                      <a:pPr algn="ctr"/>
                      <a:r>
                        <a:rPr lang="en-US" sz="2000" dirty="0"/>
                        <a:t>1.0 x 10</a:t>
                      </a:r>
                      <a:r>
                        <a:rPr lang="en-US" sz="2000" baseline="30000" dirty="0"/>
                        <a:t>8</a:t>
                      </a:r>
                      <a:endParaRPr lang="en-US" sz="2000" dirty="0"/>
                    </a:p>
                  </a:txBody>
                  <a:tcPr marL="0" marR="0" marT="0" marB="0" anchor="ctr"/>
                </a:tc>
                <a:extLst>
                  <a:ext uri="{0D108BD9-81ED-4DB2-BD59-A6C34878D82A}">
                    <a16:rowId xmlns:a16="http://schemas.microsoft.com/office/drawing/2014/main" val="4174541055"/>
                  </a:ext>
                </a:extLst>
              </a:tr>
              <a:tr h="452696">
                <a:tc>
                  <a:txBody>
                    <a:bodyPr/>
                    <a:lstStyle/>
                    <a:p>
                      <a:pPr algn="ctr"/>
                      <a:r>
                        <a:rPr kumimoji="1" lang="en-US" altLang="ja-JP" sz="2000" dirty="0"/>
                        <a:t>2</a:t>
                      </a:r>
                      <a:endParaRPr kumimoji="1" lang="ja-JP" altLang="en-US" sz="2000" dirty="0"/>
                    </a:p>
                  </a:txBody>
                  <a:tcPr marL="68580" marR="68580" marT="34290" marB="34290"/>
                </a:tc>
                <a:tc>
                  <a:txBody>
                    <a:bodyPr/>
                    <a:lstStyle/>
                    <a:p>
                      <a:pPr algn="ctr"/>
                      <a:r>
                        <a:rPr lang="en-US" sz="2000" dirty="0"/>
                        <a:t>1.3 x 10</a:t>
                      </a:r>
                      <a:r>
                        <a:rPr lang="en-US" sz="2000" baseline="30000" dirty="0"/>
                        <a:t>9</a:t>
                      </a:r>
                      <a:endParaRPr lang="en-US" sz="2000" dirty="0"/>
                    </a:p>
                  </a:txBody>
                  <a:tcPr marL="0" marR="0" marT="0" marB="0" anchor="ctr"/>
                </a:tc>
                <a:extLst>
                  <a:ext uri="{0D108BD9-81ED-4DB2-BD59-A6C34878D82A}">
                    <a16:rowId xmlns:a16="http://schemas.microsoft.com/office/drawing/2014/main" val="1998772818"/>
                  </a:ext>
                </a:extLst>
              </a:tr>
              <a:tr h="452696">
                <a:tc>
                  <a:txBody>
                    <a:bodyPr/>
                    <a:lstStyle/>
                    <a:p>
                      <a:pPr algn="ctr"/>
                      <a:r>
                        <a:rPr kumimoji="1" lang="en-US" altLang="ja-JP" sz="2000" dirty="0"/>
                        <a:t>1</a:t>
                      </a:r>
                      <a:endParaRPr kumimoji="1" lang="ja-JP" altLang="en-US" sz="2000" dirty="0"/>
                    </a:p>
                  </a:txBody>
                  <a:tcPr marL="68580" marR="68580" marT="34290" marB="34290"/>
                </a:tc>
                <a:tc>
                  <a:txBody>
                    <a:bodyPr/>
                    <a:lstStyle/>
                    <a:p>
                      <a:pPr algn="ctr"/>
                      <a:r>
                        <a:rPr lang="en-US" sz="2000" dirty="0"/>
                        <a:t>1.0 x 10</a:t>
                      </a:r>
                      <a:r>
                        <a:rPr lang="en-US" sz="2000" baseline="30000" dirty="0"/>
                        <a:t>10</a:t>
                      </a:r>
                      <a:endParaRPr lang="en-US" sz="2000" dirty="0"/>
                    </a:p>
                  </a:txBody>
                  <a:tcPr marL="0" marR="0" marT="0" marB="0" anchor="ctr"/>
                </a:tc>
                <a:extLst>
                  <a:ext uri="{0D108BD9-81ED-4DB2-BD59-A6C34878D82A}">
                    <a16:rowId xmlns:a16="http://schemas.microsoft.com/office/drawing/2014/main" val="4072065944"/>
                  </a:ext>
                </a:extLst>
              </a:tr>
              <a:tr h="452696">
                <a:tc>
                  <a:txBody>
                    <a:bodyPr/>
                    <a:lstStyle/>
                    <a:p>
                      <a:pPr algn="ctr"/>
                      <a:r>
                        <a:rPr kumimoji="1" lang="en-US" altLang="ja-JP" sz="2000" dirty="0"/>
                        <a:t>0,7</a:t>
                      </a:r>
                      <a:endParaRPr kumimoji="1" lang="ja-JP" altLang="en-US" sz="2000" dirty="0"/>
                    </a:p>
                  </a:txBody>
                  <a:tcPr marL="68580" marR="68580" marT="34290" marB="34290"/>
                </a:tc>
                <a:tc>
                  <a:txBody>
                    <a:bodyPr/>
                    <a:lstStyle/>
                    <a:p>
                      <a:pPr algn="ctr"/>
                      <a:r>
                        <a:rPr lang="en-US" sz="2000" dirty="0"/>
                        <a:t>4.9 x 10</a:t>
                      </a:r>
                      <a:r>
                        <a:rPr lang="en-US" sz="2000" baseline="30000" dirty="0"/>
                        <a:t>10</a:t>
                      </a:r>
                      <a:endParaRPr lang="en-US" sz="2000" dirty="0"/>
                    </a:p>
                  </a:txBody>
                  <a:tcPr marL="0" marR="0" marT="0" marB="0" anchor="ctr"/>
                </a:tc>
                <a:extLst>
                  <a:ext uri="{0D108BD9-81ED-4DB2-BD59-A6C34878D82A}">
                    <a16:rowId xmlns:a16="http://schemas.microsoft.com/office/drawing/2014/main" val="3060225173"/>
                  </a:ext>
                </a:extLst>
              </a:tr>
              <a:tr h="452696">
                <a:tc>
                  <a:txBody>
                    <a:bodyPr/>
                    <a:lstStyle/>
                    <a:p>
                      <a:pPr algn="ctr"/>
                      <a:r>
                        <a:rPr kumimoji="1" lang="en-US" altLang="ja-JP" sz="2000" dirty="0"/>
                        <a:t>0,5</a:t>
                      </a:r>
                      <a:endParaRPr kumimoji="1" lang="ja-JP" altLang="en-US" sz="2000" dirty="0"/>
                    </a:p>
                  </a:txBody>
                  <a:tcPr marL="68580" marR="68580" marT="34290" marB="34290"/>
                </a:tc>
                <a:tc>
                  <a:txBody>
                    <a:bodyPr/>
                    <a:lstStyle/>
                    <a:p>
                      <a:pPr algn="ctr"/>
                      <a:r>
                        <a:rPr lang="en-US" sz="2000" dirty="0"/>
                        <a:t>1.7 x 10</a:t>
                      </a:r>
                      <a:r>
                        <a:rPr lang="en-US" sz="2000" baseline="30000" dirty="0"/>
                        <a:t>11</a:t>
                      </a:r>
                      <a:endParaRPr lang="en-US" sz="2000" dirty="0"/>
                    </a:p>
                  </a:txBody>
                  <a:tcPr marL="0" marR="0" marT="0" marB="0" anchor="ctr"/>
                </a:tc>
                <a:extLst>
                  <a:ext uri="{0D108BD9-81ED-4DB2-BD59-A6C34878D82A}">
                    <a16:rowId xmlns:a16="http://schemas.microsoft.com/office/drawing/2014/main" val="3253208869"/>
                  </a:ext>
                </a:extLst>
              </a:tr>
            </a:tbl>
          </a:graphicData>
        </a:graphic>
      </p:graphicFrame>
      <p:sp>
        <p:nvSpPr>
          <p:cNvPr id="5" name="正方形/長方形 4">
            <a:extLst>
              <a:ext uri="{FF2B5EF4-FFF2-40B4-BE49-F238E27FC236}">
                <a16:creationId xmlns:a16="http://schemas.microsoft.com/office/drawing/2014/main" id="{7C8CA03C-4F8C-4580-A213-87CD0FB88547}"/>
              </a:ext>
            </a:extLst>
          </p:cNvPr>
          <p:cNvSpPr/>
          <p:nvPr/>
        </p:nvSpPr>
        <p:spPr>
          <a:xfrm>
            <a:off x="3927270" y="929122"/>
            <a:ext cx="5097155" cy="1384995"/>
          </a:xfrm>
          <a:prstGeom prst="rect">
            <a:avLst/>
          </a:prstGeom>
        </p:spPr>
        <p:txBody>
          <a:bodyPr wrap="square">
            <a:spAutoFit/>
          </a:bodyPr>
          <a:lstStyle/>
          <a:p>
            <a:pPr marL="285750" indent="-285750">
              <a:buFont typeface="Arial" panose="020B0604020202020204" pitchFamily="34" charset="0"/>
              <a:buChar char="•"/>
            </a:pPr>
            <a:r>
              <a:rPr lang="ja-JP" altLang="en-US" sz="2400" dirty="0"/>
              <a:t>宇宙の年齢を遥かに超える</a:t>
            </a:r>
            <a:endParaRPr lang="en-US" altLang="ja-JP" sz="2400" dirty="0"/>
          </a:p>
          <a:p>
            <a:endParaRPr lang="en-US" altLang="ja-JP" sz="600" dirty="0"/>
          </a:p>
          <a:p>
            <a:r>
              <a:rPr lang="ja-JP" altLang="en-US" sz="2400" dirty="0"/>
              <a:t>　寿命の矮星から、十万年単位</a:t>
            </a:r>
            <a:endParaRPr lang="en-US" altLang="ja-JP" sz="2400" dirty="0"/>
          </a:p>
          <a:p>
            <a:endParaRPr lang="en-US" altLang="ja-JP" sz="400" dirty="0"/>
          </a:p>
          <a:p>
            <a:r>
              <a:rPr lang="ja-JP" altLang="en-US" sz="2400" dirty="0"/>
              <a:t>　の寿命しか持たない恒星まで多様</a:t>
            </a:r>
            <a:endParaRPr kumimoji="1" lang="en-US" altLang="ja-JP" sz="2400" dirty="0"/>
          </a:p>
        </p:txBody>
      </p:sp>
    </p:spTree>
    <p:extLst>
      <p:ext uri="{BB962C8B-B14F-4D97-AF65-F5344CB8AC3E}">
        <p14:creationId xmlns:p14="http://schemas.microsoft.com/office/powerpoint/2010/main" val="416710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3DAF8-C1CA-4BB1-BF1A-FA38BB6C8134}"/>
              </a:ext>
            </a:extLst>
          </p:cNvPr>
          <p:cNvSpPr>
            <a:spLocks noGrp="1"/>
          </p:cNvSpPr>
          <p:nvPr>
            <p:ph type="title"/>
          </p:nvPr>
        </p:nvSpPr>
        <p:spPr>
          <a:xfrm>
            <a:off x="223903" y="153904"/>
            <a:ext cx="8684162" cy="1325563"/>
          </a:xfrm>
        </p:spPr>
        <p:txBody>
          <a:bodyPr/>
          <a:lstStyle/>
          <a:p>
            <a:r>
              <a:rPr kumimoji="1" lang="ja-JP" altLang="en-US" dirty="0"/>
              <a:t>生命の誕生・進化には時間が必要</a:t>
            </a:r>
          </a:p>
        </p:txBody>
      </p:sp>
      <p:sp>
        <p:nvSpPr>
          <p:cNvPr id="3" name="コンテンツ プレースホルダー 2">
            <a:extLst>
              <a:ext uri="{FF2B5EF4-FFF2-40B4-BE49-F238E27FC236}">
                <a16:creationId xmlns:a16="http://schemas.microsoft.com/office/drawing/2014/main" id="{42EDD20D-9064-41FD-8D60-2E1A7EA42732}"/>
              </a:ext>
            </a:extLst>
          </p:cNvPr>
          <p:cNvSpPr>
            <a:spLocks noGrp="1"/>
          </p:cNvSpPr>
          <p:nvPr>
            <p:ph idx="1"/>
          </p:nvPr>
        </p:nvSpPr>
        <p:spPr>
          <a:xfrm>
            <a:off x="96924" y="1710811"/>
            <a:ext cx="9061144" cy="1819150"/>
          </a:xfrm>
        </p:spPr>
        <p:txBody>
          <a:bodyPr>
            <a:normAutofit fontScale="85000" lnSpcReduction="10000"/>
          </a:bodyPr>
          <a:lstStyle/>
          <a:p>
            <a:r>
              <a:rPr kumimoji="1" lang="ja-JP" altLang="en-US" dirty="0"/>
              <a:t>地球誕生が</a:t>
            </a:r>
            <a:r>
              <a:rPr kumimoji="1" lang="en-US" altLang="ja-JP" dirty="0"/>
              <a:t>46</a:t>
            </a:r>
            <a:r>
              <a:rPr lang="ja-JP" altLang="en-US" dirty="0"/>
              <a:t>億年前に対し</a:t>
            </a:r>
            <a:r>
              <a:rPr kumimoji="1" lang="ja-JP" altLang="en-US" dirty="0"/>
              <a:t>海洋の発生は</a:t>
            </a:r>
            <a:r>
              <a:rPr kumimoji="1" lang="en-US" altLang="ja-JP" dirty="0"/>
              <a:t>40</a:t>
            </a:r>
            <a:r>
              <a:rPr kumimoji="1" lang="ja-JP" altLang="en-US" dirty="0"/>
              <a:t>億年前</a:t>
            </a:r>
            <a:endParaRPr kumimoji="1" lang="en-US" altLang="ja-JP" dirty="0"/>
          </a:p>
          <a:p>
            <a:endParaRPr kumimoji="1" lang="en-US" altLang="ja-JP" dirty="0"/>
          </a:p>
          <a:p>
            <a:r>
              <a:rPr kumimoji="1" lang="ja-JP" altLang="en-US" dirty="0"/>
              <a:t>生命の誕生は現在</a:t>
            </a:r>
            <a:r>
              <a:rPr kumimoji="1" lang="en-US" altLang="ja-JP" dirty="0"/>
              <a:t>37</a:t>
            </a:r>
            <a:r>
              <a:rPr kumimoji="1" lang="ja-JP" altLang="en-US" dirty="0"/>
              <a:t>～</a:t>
            </a:r>
            <a:r>
              <a:rPr kumimoji="1" lang="en-US" altLang="ja-JP" dirty="0"/>
              <a:t>38</a:t>
            </a:r>
            <a:r>
              <a:rPr lang="ja-JP" altLang="en-US" dirty="0"/>
              <a:t>億年前に遡る</a:t>
            </a:r>
            <a:endParaRPr lang="en-US" altLang="ja-JP" dirty="0"/>
          </a:p>
          <a:p>
            <a:r>
              <a:rPr lang="ja-JP" altLang="en-US" dirty="0"/>
              <a:t>真核生物の発生は</a:t>
            </a:r>
            <a:r>
              <a:rPr lang="en-US" altLang="ja-JP" dirty="0"/>
              <a:t>27</a:t>
            </a:r>
            <a:r>
              <a:rPr lang="ja-JP" altLang="en-US" dirty="0"/>
              <a:t>～</a:t>
            </a:r>
            <a:r>
              <a:rPr lang="en-US" altLang="ja-JP" dirty="0"/>
              <a:t>21</a:t>
            </a:r>
            <a:r>
              <a:rPr lang="ja-JP" altLang="en-US" dirty="0"/>
              <a:t>億年前、多細胞生物の発生が</a:t>
            </a:r>
            <a:r>
              <a:rPr lang="en-US" altLang="ja-JP" dirty="0"/>
              <a:t>10</a:t>
            </a:r>
            <a:r>
              <a:rPr lang="ja-JP" altLang="en-US" dirty="0"/>
              <a:t>億年前</a:t>
            </a:r>
            <a:endParaRPr lang="en-US" altLang="ja-JP" dirty="0"/>
          </a:p>
          <a:p>
            <a:endParaRPr kumimoji="1" lang="en-US" altLang="ja-JP" dirty="0"/>
          </a:p>
        </p:txBody>
      </p:sp>
      <p:sp>
        <p:nvSpPr>
          <p:cNvPr id="4" name="矢印: 下 3">
            <a:extLst>
              <a:ext uri="{FF2B5EF4-FFF2-40B4-BE49-F238E27FC236}">
                <a16:creationId xmlns:a16="http://schemas.microsoft.com/office/drawing/2014/main" id="{82640A74-E991-4781-8A15-0B00AC04064A}"/>
              </a:ext>
            </a:extLst>
          </p:cNvPr>
          <p:cNvSpPr/>
          <p:nvPr/>
        </p:nvSpPr>
        <p:spPr>
          <a:xfrm>
            <a:off x="3982452" y="3918639"/>
            <a:ext cx="1167063" cy="6136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テキスト ボックス 4">
            <a:extLst>
              <a:ext uri="{FF2B5EF4-FFF2-40B4-BE49-F238E27FC236}">
                <a16:creationId xmlns:a16="http://schemas.microsoft.com/office/drawing/2014/main" id="{10250F29-2BB8-4BBF-8589-6EC57F699C34}"/>
              </a:ext>
            </a:extLst>
          </p:cNvPr>
          <p:cNvSpPr txBox="1"/>
          <p:nvPr/>
        </p:nvSpPr>
        <p:spPr>
          <a:xfrm>
            <a:off x="172576" y="5147189"/>
            <a:ext cx="8786813" cy="415498"/>
          </a:xfrm>
          <a:prstGeom prst="rect">
            <a:avLst/>
          </a:prstGeom>
          <a:noFill/>
        </p:spPr>
        <p:txBody>
          <a:bodyPr wrap="square" rtlCol="0">
            <a:spAutoFit/>
          </a:bodyPr>
          <a:lstStyle/>
          <a:p>
            <a:pPr algn="ctr"/>
            <a:r>
              <a:rPr lang="ja-JP" altLang="en-US" sz="2100" dirty="0"/>
              <a:t>生命が醸され発展するにはある程度（数億年オーダー）の時間が必要</a:t>
            </a:r>
          </a:p>
        </p:txBody>
      </p:sp>
    </p:spTree>
    <p:extLst>
      <p:ext uri="{BB962C8B-B14F-4D97-AF65-F5344CB8AC3E}">
        <p14:creationId xmlns:p14="http://schemas.microsoft.com/office/powerpoint/2010/main" val="3235714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3DAF8-C1CA-4BB1-BF1A-FA38BB6C8134}"/>
              </a:ext>
            </a:extLst>
          </p:cNvPr>
          <p:cNvSpPr>
            <a:spLocks noGrp="1"/>
          </p:cNvSpPr>
          <p:nvPr>
            <p:ph type="title"/>
          </p:nvPr>
        </p:nvSpPr>
        <p:spPr>
          <a:xfrm>
            <a:off x="462036" y="660548"/>
            <a:ext cx="8219928" cy="1325563"/>
          </a:xfrm>
        </p:spPr>
        <p:txBody>
          <a:bodyPr/>
          <a:lstStyle/>
          <a:p>
            <a:r>
              <a:rPr kumimoji="1" lang="ja-JP" altLang="en-US" dirty="0"/>
              <a:t>生命の発生には一定の期間安定する恒星が必要</a:t>
            </a:r>
          </a:p>
        </p:txBody>
      </p:sp>
      <p:sp>
        <p:nvSpPr>
          <p:cNvPr id="3" name="コンテンツ プレースホルダー 2">
            <a:extLst>
              <a:ext uri="{FF2B5EF4-FFF2-40B4-BE49-F238E27FC236}">
                <a16:creationId xmlns:a16="http://schemas.microsoft.com/office/drawing/2014/main" id="{42EDD20D-9064-41FD-8D60-2E1A7EA42732}"/>
              </a:ext>
            </a:extLst>
          </p:cNvPr>
          <p:cNvSpPr>
            <a:spLocks noGrp="1"/>
          </p:cNvSpPr>
          <p:nvPr>
            <p:ph idx="1"/>
          </p:nvPr>
        </p:nvSpPr>
        <p:spPr>
          <a:xfrm>
            <a:off x="462036" y="2480953"/>
            <a:ext cx="8681964" cy="3716499"/>
          </a:xfrm>
        </p:spPr>
        <p:txBody>
          <a:bodyPr>
            <a:normAutofit/>
          </a:bodyPr>
          <a:lstStyle/>
          <a:p>
            <a:r>
              <a:rPr kumimoji="1" lang="ja-JP" altLang="en-US" sz="2400" dirty="0"/>
              <a:t>惑星で生命が誕生・進化するには地球の場合は十数億年</a:t>
            </a:r>
            <a:endParaRPr kumimoji="1" lang="en-US" altLang="ja-JP" sz="2400" dirty="0"/>
          </a:p>
          <a:p>
            <a:pPr marL="0" indent="0">
              <a:buNone/>
            </a:pPr>
            <a:r>
              <a:rPr kumimoji="1" lang="ja-JP" altLang="en-US" sz="2400" dirty="0"/>
              <a:t>   </a:t>
            </a:r>
            <a:r>
              <a:rPr kumimoji="1" lang="ja-JP" altLang="en-US" sz="100" dirty="0"/>
              <a:t>       </a:t>
            </a:r>
            <a:r>
              <a:rPr kumimoji="1" lang="ja-JP" altLang="en-US" sz="2400" dirty="0"/>
              <a:t>の時間が必要であった</a:t>
            </a:r>
            <a:endParaRPr lang="en-US" altLang="ja-JP" sz="2400" dirty="0"/>
          </a:p>
          <a:p>
            <a:r>
              <a:rPr kumimoji="1" lang="ja-JP" altLang="en-US" sz="2400" dirty="0"/>
              <a:t>地球型生命が誕生する為には惑星がハビタブルゾーンに</a:t>
            </a:r>
            <a:endParaRPr kumimoji="1" lang="en-US" altLang="ja-JP" sz="2400" dirty="0"/>
          </a:p>
          <a:p>
            <a:pPr marL="0" indent="0">
              <a:buNone/>
            </a:pPr>
            <a:r>
              <a:rPr lang="en-US" altLang="ja-JP" sz="2400" dirty="0"/>
              <a:t>   </a:t>
            </a:r>
            <a:r>
              <a:rPr lang="en-US" altLang="ja-JP" sz="100" dirty="0"/>
              <a:t>       </a:t>
            </a:r>
            <a:r>
              <a:rPr kumimoji="1" lang="ja-JP" altLang="en-US" sz="2400" dirty="0"/>
              <a:t>位置していたとしても、そこにエネルギーを与える恒星</a:t>
            </a:r>
            <a:endParaRPr kumimoji="1" lang="en-US" altLang="ja-JP" sz="2400" dirty="0"/>
          </a:p>
          <a:p>
            <a:pPr marL="0" indent="0">
              <a:buNone/>
            </a:pPr>
            <a:r>
              <a:rPr kumimoji="1" lang="ja-JP" altLang="en-US" sz="2400" dirty="0"/>
              <a:t>   が長期間存続する必要がある</a:t>
            </a:r>
            <a:endParaRPr lang="en-US" altLang="ja-JP" sz="2400" dirty="0"/>
          </a:p>
          <a:p>
            <a:r>
              <a:rPr kumimoji="1" lang="ja-JP" altLang="en-US" sz="2400" dirty="0"/>
              <a:t>生命</a:t>
            </a:r>
            <a:r>
              <a:rPr lang="ja-JP" altLang="en-US" sz="2400" dirty="0"/>
              <a:t>の発生</a:t>
            </a:r>
            <a:r>
              <a:rPr kumimoji="1" lang="ja-JP" altLang="en-US" sz="2400" dirty="0"/>
              <a:t>には、恒星が太陽と同等以上の寿命を持つ必要</a:t>
            </a:r>
            <a:endParaRPr kumimoji="1" lang="en-US" altLang="ja-JP" sz="2400" dirty="0"/>
          </a:p>
          <a:p>
            <a:pPr marL="0" indent="0">
              <a:buNone/>
            </a:pPr>
            <a:r>
              <a:rPr lang="en-US" altLang="ja-JP" sz="2400" dirty="0"/>
              <a:t>   </a:t>
            </a:r>
            <a:r>
              <a:rPr kumimoji="1" lang="ja-JP" altLang="en-US" sz="2400" dirty="0"/>
              <a:t>があり、恒星の持ちうる質量条件は自然に絞られる</a:t>
            </a:r>
            <a:endParaRPr kumimoji="1" lang="en-US" altLang="ja-JP" sz="2400" dirty="0"/>
          </a:p>
        </p:txBody>
      </p:sp>
    </p:spTree>
    <p:extLst>
      <p:ext uri="{BB962C8B-B14F-4D97-AF65-F5344CB8AC3E}">
        <p14:creationId xmlns:p14="http://schemas.microsoft.com/office/powerpoint/2010/main" val="2888805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02DB0A-75B6-43F5-8DDC-9C368BF0D9D9}"/>
              </a:ext>
            </a:extLst>
          </p:cNvPr>
          <p:cNvSpPr>
            <a:spLocks noGrp="1"/>
          </p:cNvSpPr>
          <p:nvPr>
            <p:ph type="title"/>
          </p:nvPr>
        </p:nvSpPr>
        <p:spPr>
          <a:xfrm>
            <a:off x="462036" y="402649"/>
            <a:ext cx="8219928" cy="1325563"/>
          </a:xfrm>
        </p:spPr>
        <p:txBody>
          <a:bodyPr/>
          <a:lstStyle/>
          <a:p>
            <a:r>
              <a:rPr kumimoji="1" lang="ja-JP" altLang="en-US" dirty="0"/>
              <a:t>金星はなぜ地球とはこんなにも違うのか</a:t>
            </a:r>
          </a:p>
        </p:txBody>
      </p:sp>
      <p:sp>
        <p:nvSpPr>
          <p:cNvPr id="3" name="コンテンツ プレースホルダー 2">
            <a:extLst>
              <a:ext uri="{FF2B5EF4-FFF2-40B4-BE49-F238E27FC236}">
                <a16:creationId xmlns:a16="http://schemas.microsoft.com/office/drawing/2014/main" id="{27D3816F-D357-4452-A851-5BBF5790A77D}"/>
              </a:ext>
            </a:extLst>
          </p:cNvPr>
          <p:cNvSpPr>
            <a:spLocks noGrp="1"/>
          </p:cNvSpPr>
          <p:nvPr>
            <p:ph idx="1"/>
          </p:nvPr>
        </p:nvSpPr>
        <p:spPr>
          <a:xfrm>
            <a:off x="363452" y="2104013"/>
            <a:ext cx="8653938" cy="3635605"/>
          </a:xfrm>
        </p:spPr>
        <p:txBody>
          <a:bodyPr>
            <a:normAutofit/>
          </a:bodyPr>
          <a:lstStyle/>
          <a:p>
            <a:r>
              <a:rPr kumimoji="1" lang="ja-JP" altLang="en-US" sz="2400" dirty="0"/>
              <a:t>金星の質量は地球の</a:t>
            </a:r>
            <a:r>
              <a:rPr kumimoji="1" lang="en-US" altLang="ja-JP" sz="2400" dirty="0"/>
              <a:t>0.8</a:t>
            </a:r>
            <a:r>
              <a:rPr kumimoji="1" lang="ja-JP" altLang="en-US" sz="2400" dirty="0"/>
              <a:t>倍、半径は</a:t>
            </a:r>
            <a:r>
              <a:rPr kumimoji="1" lang="en-US" altLang="ja-JP" sz="2400" dirty="0"/>
              <a:t>0.95</a:t>
            </a:r>
            <a:r>
              <a:rPr kumimoji="1" lang="ja-JP" altLang="en-US" sz="2400" dirty="0"/>
              <a:t>倍と地球と</a:t>
            </a:r>
            <a:r>
              <a:rPr lang="ja-JP" altLang="en-US" sz="2400" dirty="0"/>
              <a:t>ほぼ同じ</a:t>
            </a:r>
            <a:endParaRPr kumimoji="1" lang="en-US" altLang="ja-JP" sz="2400" dirty="0"/>
          </a:p>
          <a:p>
            <a:endParaRPr lang="en-US" altLang="ja-JP" sz="2400" dirty="0"/>
          </a:p>
          <a:p>
            <a:endParaRPr lang="en-US" altLang="ja-JP" sz="2400" dirty="0"/>
          </a:p>
          <a:p>
            <a:r>
              <a:rPr kumimoji="1" lang="ja-JP" altLang="en-US" sz="2400" dirty="0"/>
              <a:t>金星は平均気温</a:t>
            </a:r>
            <a:r>
              <a:rPr kumimoji="1" lang="en-US" altLang="ja-JP" sz="2400" dirty="0"/>
              <a:t>400</a:t>
            </a:r>
            <a:r>
              <a:rPr kumimoji="1" lang="ja-JP" altLang="en-US" sz="2400" dirty="0"/>
              <a:t>度で圧力は地球の約</a:t>
            </a:r>
            <a:r>
              <a:rPr kumimoji="1" lang="en-US" altLang="ja-JP" sz="2400" dirty="0"/>
              <a:t>90</a:t>
            </a:r>
            <a:r>
              <a:rPr kumimoji="1" lang="ja-JP" altLang="en-US" sz="2400" dirty="0"/>
              <a:t>倍にもなる</a:t>
            </a:r>
            <a:endParaRPr kumimoji="1" lang="en-US" altLang="ja-JP" sz="2400" dirty="0"/>
          </a:p>
          <a:p>
            <a:endParaRPr lang="en-US" altLang="ja-JP" sz="2400" dirty="0"/>
          </a:p>
          <a:p>
            <a:endParaRPr kumimoji="1" lang="en-US" altLang="ja-JP" sz="2400" dirty="0"/>
          </a:p>
          <a:p>
            <a:endParaRPr kumimoji="1" lang="en-US" altLang="ja-JP" sz="2400" dirty="0"/>
          </a:p>
          <a:p>
            <a:r>
              <a:rPr kumimoji="1" lang="ja-JP" altLang="en-US" sz="2400" dirty="0"/>
              <a:t>原因：二酸化炭素による温室効果</a:t>
            </a:r>
          </a:p>
        </p:txBody>
      </p:sp>
      <p:sp>
        <p:nvSpPr>
          <p:cNvPr id="4" name="矢印: 下 3">
            <a:extLst>
              <a:ext uri="{FF2B5EF4-FFF2-40B4-BE49-F238E27FC236}">
                <a16:creationId xmlns:a16="http://schemas.microsoft.com/office/drawing/2014/main" id="{FB24F076-FD56-4B99-9C92-BE6A3B88577E}"/>
              </a:ext>
            </a:extLst>
          </p:cNvPr>
          <p:cNvSpPr/>
          <p:nvPr/>
        </p:nvSpPr>
        <p:spPr>
          <a:xfrm>
            <a:off x="2232422" y="2693194"/>
            <a:ext cx="907256" cy="62865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350"/>
          </a:p>
        </p:txBody>
      </p:sp>
      <p:sp>
        <p:nvSpPr>
          <p:cNvPr id="5" name="テキスト ボックス 4">
            <a:extLst>
              <a:ext uri="{FF2B5EF4-FFF2-40B4-BE49-F238E27FC236}">
                <a16:creationId xmlns:a16="http://schemas.microsoft.com/office/drawing/2014/main" id="{9000CF8A-F39A-4136-BC31-A2A0E41C9B7E}"/>
              </a:ext>
            </a:extLst>
          </p:cNvPr>
          <p:cNvSpPr txBox="1"/>
          <p:nvPr/>
        </p:nvSpPr>
        <p:spPr>
          <a:xfrm>
            <a:off x="3193256" y="2807464"/>
            <a:ext cx="1378744" cy="400110"/>
          </a:xfrm>
          <a:prstGeom prst="rect">
            <a:avLst/>
          </a:prstGeom>
          <a:noFill/>
        </p:spPr>
        <p:txBody>
          <a:bodyPr wrap="square" rtlCol="0">
            <a:spAutoFit/>
          </a:bodyPr>
          <a:lstStyle/>
          <a:p>
            <a:r>
              <a:rPr kumimoji="1" lang="ja-JP" altLang="en-US" sz="2000" dirty="0"/>
              <a:t>だけど</a:t>
            </a:r>
            <a:r>
              <a:rPr kumimoji="1" lang="en-US" altLang="ja-JP" sz="2000" dirty="0"/>
              <a:t>…</a:t>
            </a:r>
            <a:endParaRPr kumimoji="1" lang="ja-JP" altLang="en-US" sz="2000" dirty="0"/>
          </a:p>
        </p:txBody>
      </p:sp>
      <p:sp>
        <p:nvSpPr>
          <p:cNvPr id="6" name="矢印: 下 5">
            <a:extLst>
              <a:ext uri="{FF2B5EF4-FFF2-40B4-BE49-F238E27FC236}">
                <a16:creationId xmlns:a16="http://schemas.microsoft.com/office/drawing/2014/main" id="{BC04C1E1-F7F3-4FC8-935C-1A5482E55E33}"/>
              </a:ext>
            </a:extLst>
          </p:cNvPr>
          <p:cNvSpPr/>
          <p:nvPr/>
        </p:nvSpPr>
        <p:spPr>
          <a:xfrm>
            <a:off x="2232422" y="4191403"/>
            <a:ext cx="907256" cy="6786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350"/>
          </a:p>
        </p:txBody>
      </p:sp>
      <p:sp>
        <p:nvSpPr>
          <p:cNvPr id="7" name="テキスト ボックス 6">
            <a:extLst>
              <a:ext uri="{FF2B5EF4-FFF2-40B4-BE49-F238E27FC236}">
                <a16:creationId xmlns:a16="http://schemas.microsoft.com/office/drawing/2014/main" id="{B24DEBA3-FB90-4DC2-8E8C-9730DF2464D4}"/>
              </a:ext>
            </a:extLst>
          </p:cNvPr>
          <p:cNvSpPr txBox="1"/>
          <p:nvPr/>
        </p:nvSpPr>
        <p:spPr>
          <a:xfrm>
            <a:off x="3193256" y="4330676"/>
            <a:ext cx="1589759" cy="400110"/>
          </a:xfrm>
          <a:prstGeom prst="rect">
            <a:avLst/>
          </a:prstGeom>
          <a:noFill/>
        </p:spPr>
        <p:txBody>
          <a:bodyPr wrap="square" rtlCol="0">
            <a:spAutoFit/>
          </a:bodyPr>
          <a:lstStyle/>
          <a:p>
            <a:r>
              <a:rPr kumimoji="1" lang="ja-JP" altLang="en-US" sz="2000" dirty="0"/>
              <a:t>なんで！？</a:t>
            </a:r>
          </a:p>
        </p:txBody>
      </p:sp>
    </p:spTree>
    <p:extLst>
      <p:ext uri="{BB962C8B-B14F-4D97-AF65-F5344CB8AC3E}">
        <p14:creationId xmlns:p14="http://schemas.microsoft.com/office/powerpoint/2010/main" val="3436847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男性たちの白黒写真&#10;&#10;自動的に生成された説明">
            <a:extLst>
              <a:ext uri="{FF2B5EF4-FFF2-40B4-BE49-F238E27FC236}">
                <a16:creationId xmlns:a16="http://schemas.microsoft.com/office/drawing/2014/main" id="{E7D59462-9F97-421D-AF48-4D2FD943906C}"/>
              </a:ext>
            </a:extLst>
          </p:cNvPr>
          <p:cNvPicPr>
            <a:picLocks noChangeAspect="1"/>
          </p:cNvPicPr>
          <p:nvPr/>
        </p:nvPicPr>
        <p:blipFill rotWithShape="1">
          <a:blip r:embed="rId2">
            <a:extLst>
              <a:ext uri="{28A0092B-C50C-407E-A947-70E740481C1C}">
                <a14:useLocalDpi xmlns:a14="http://schemas.microsoft.com/office/drawing/2010/main" val="0"/>
              </a:ext>
            </a:extLst>
          </a:blip>
          <a:srcRect l="7977" t="50000" r="5937" b="18261"/>
          <a:stretch/>
        </p:blipFill>
        <p:spPr>
          <a:xfrm>
            <a:off x="536714" y="673518"/>
            <a:ext cx="3498574" cy="2723417"/>
          </a:xfrm>
          <a:prstGeom prst="rect">
            <a:avLst/>
          </a:prstGeom>
        </p:spPr>
      </p:pic>
      <p:pic>
        <p:nvPicPr>
          <p:cNvPr id="6" name="図 5">
            <a:extLst>
              <a:ext uri="{FF2B5EF4-FFF2-40B4-BE49-F238E27FC236}">
                <a16:creationId xmlns:a16="http://schemas.microsoft.com/office/drawing/2014/main" id="{CC40B07C-045B-4658-8983-41D304885082}"/>
              </a:ext>
            </a:extLst>
          </p:cNvPr>
          <p:cNvPicPr>
            <a:picLocks noChangeAspect="1"/>
          </p:cNvPicPr>
          <p:nvPr/>
        </p:nvPicPr>
        <p:blipFill rotWithShape="1">
          <a:blip r:embed="rId3">
            <a:extLst>
              <a:ext uri="{28A0092B-C50C-407E-A947-70E740481C1C}">
                <a14:useLocalDpi xmlns:a14="http://schemas.microsoft.com/office/drawing/2010/main" val="0"/>
              </a:ext>
            </a:extLst>
          </a:blip>
          <a:srcRect l="4342" t="78348" r="4648" b="969"/>
          <a:stretch/>
        </p:blipFill>
        <p:spPr>
          <a:xfrm>
            <a:off x="4866482" y="683717"/>
            <a:ext cx="3979520" cy="2713218"/>
          </a:xfrm>
          <a:prstGeom prst="rect">
            <a:avLst/>
          </a:prstGeom>
        </p:spPr>
      </p:pic>
      <p:pic>
        <p:nvPicPr>
          <p:cNvPr id="8" name="図 7" descr="屋内, 写真, 座る, ホワイト が含まれている画像&#10;&#10;自動的に生成された説明">
            <a:extLst>
              <a:ext uri="{FF2B5EF4-FFF2-40B4-BE49-F238E27FC236}">
                <a16:creationId xmlns:a16="http://schemas.microsoft.com/office/drawing/2014/main" id="{90FC658E-8B91-41B1-A76D-CE32FD04D54B}"/>
              </a:ext>
            </a:extLst>
          </p:cNvPr>
          <p:cNvPicPr>
            <a:picLocks noChangeAspect="1"/>
          </p:cNvPicPr>
          <p:nvPr/>
        </p:nvPicPr>
        <p:blipFill rotWithShape="1">
          <a:blip r:embed="rId4">
            <a:extLst>
              <a:ext uri="{28A0092B-C50C-407E-A947-70E740481C1C}">
                <a14:useLocalDpi xmlns:a14="http://schemas.microsoft.com/office/drawing/2010/main" val="0"/>
              </a:ext>
            </a:extLst>
          </a:blip>
          <a:srcRect l="38885" t="60356" r="41068" b="19750"/>
          <a:stretch/>
        </p:blipFill>
        <p:spPr>
          <a:xfrm rot="5400000">
            <a:off x="916713" y="3281508"/>
            <a:ext cx="2649835" cy="3715967"/>
          </a:xfrm>
          <a:prstGeom prst="rect">
            <a:avLst/>
          </a:prstGeom>
        </p:spPr>
      </p:pic>
      <p:pic>
        <p:nvPicPr>
          <p:cNvPr id="10" name="図 9">
            <a:extLst>
              <a:ext uri="{FF2B5EF4-FFF2-40B4-BE49-F238E27FC236}">
                <a16:creationId xmlns:a16="http://schemas.microsoft.com/office/drawing/2014/main" id="{78954E2C-55BA-4EF6-84E8-DEE9E3AAA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206" y="3847960"/>
            <a:ext cx="3601588" cy="2616449"/>
          </a:xfrm>
          <a:prstGeom prst="rect">
            <a:avLst/>
          </a:prstGeom>
          <a:ln w="19050" cap="sq">
            <a:solidFill>
              <a:srgbClr val="000000"/>
            </a:solidFill>
            <a:miter lim="800000"/>
          </a:ln>
          <a:effectLst/>
        </p:spPr>
      </p:pic>
      <p:sp>
        <p:nvSpPr>
          <p:cNvPr id="11" name="テキスト ボックス 10">
            <a:extLst>
              <a:ext uri="{FF2B5EF4-FFF2-40B4-BE49-F238E27FC236}">
                <a16:creationId xmlns:a16="http://schemas.microsoft.com/office/drawing/2014/main" id="{9F9A98F8-F640-402F-8A50-9FF3F29D1D49}"/>
              </a:ext>
            </a:extLst>
          </p:cNvPr>
          <p:cNvSpPr txBox="1"/>
          <p:nvPr/>
        </p:nvSpPr>
        <p:spPr>
          <a:xfrm>
            <a:off x="770384" y="3291354"/>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自分の勉強のため</a:t>
            </a:r>
          </a:p>
        </p:txBody>
      </p:sp>
      <p:sp>
        <p:nvSpPr>
          <p:cNvPr id="12" name="正方形/長方形 11">
            <a:extLst>
              <a:ext uri="{FF2B5EF4-FFF2-40B4-BE49-F238E27FC236}">
                <a16:creationId xmlns:a16="http://schemas.microsoft.com/office/drawing/2014/main" id="{3E77E3FD-4215-412C-97EE-5486AE6781B8}"/>
              </a:ext>
            </a:extLst>
          </p:cNvPr>
          <p:cNvSpPr/>
          <p:nvPr/>
        </p:nvSpPr>
        <p:spPr>
          <a:xfrm>
            <a:off x="0" y="666000"/>
            <a:ext cx="4572000" cy="31063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E5ABB631-2090-46B3-A65D-63B201D185B9}"/>
              </a:ext>
            </a:extLst>
          </p:cNvPr>
          <p:cNvSpPr/>
          <p:nvPr/>
        </p:nvSpPr>
        <p:spPr>
          <a:xfrm>
            <a:off x="0" y="3765600"/>
            <a:ext cx="4572000" cy="30924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14" name="正方形/長方形 13">
            <a:extLst>
              <a:ext uri="{FF2B5EF4-FFF2-40B4-BE49-F238E27FC236}">
                <a16:creationId xmlns:a16="http://schemas.microsoft.com/office/drawing/2014/main" id="{DABD4C44-090B-4D09-8017-30D64D49E342}"/>
              </a:ext>
            </a:extLst>
          </p:cNvPr>
          <p:cNvSpPr/>
          <p:nvPr/>
        </p:nvSpPr>
        <p:spPr>
          <a:xfrm>
            <a:off x="4572000" y="666000"/>
            <a:ext cx="4572000" cy="3103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6D31DB5F-034D-441B-8E33-CB3B88E3688E}"/>
              </a:ext>
            </a:extLst>
          </p:cNvPr>
          <p:cNvSpPr/>
          <p:nvPr/>
        </p:nvSpPr>
        <p:spPr>
          <a:xfrm>
            <a:off x="4572000" y="3766465"/>
            <a:ext cx="4572000" cy="3096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16" name="テキスト ボックス 15">
            <a:extLst>
              <a:ext uri="{FF2B5EF4-FFF2-40B4-BE49-F238E27FC236}">
                <a16:creationId xmlns:a16="http://schemas.microsoft.com/office/drawing/2014/main" id="{C8A2E8EE-0BE1-4266-884C-5ED2151BCA59}"/>
              </a:ext>
            </a:extLst>
          </p:cNvPr>
          <p:cNvSpPr txBox="1"/>
          <p:nvPr/>
        </p:nvSpPr>
        <p:spPr>
          <a:xfrm>
            <a:off x="5338868" y="3297134"/>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先輩命令</a:t>
            </a:r>
          </a:p>
        </p:txBody>
      </p:sp>
      <p:sp>
        <p:nvSpPr>
          <p:cNvPr id="17" name="テキスト ボックス 16">
            <a:extLst>
              <a:ext uri="{FF2B5EF4-FFF2-40B4-BE49-F238E27FC236}">
                <a16:creationId xmlns:a16="http://schemas.microsoft.com/office/drawing/2014/main" id="{B9B9661D-B1B5-4A5C-B8EF-1A1D3A109C80}"/>
              </a:ext>
            </a:extLst>
          </p:cNvPr>
          <p:cNvSpPr txBox="1"/>
          <p:nvPr/>
        </p:nvSpPr>
        <p:spPr>
          <a:xfrm>
            <a:off x="833620" y="6376969"/>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後輩に教えるため</a:t>
            </a:r>
          </a:p>
        </p:txBody>
      </p:sp>
      <p:sp>
        <p:nvSpPr>
          <p:cNvPr id="18" name="テキスト ボックス 17">
            <a:extLst>
              <a:ext uri="{FF2B5EF4-FFF2-40B4-BE49-F238E27FC236}">
                <a16:creationId xmlns:a16="http://schemas.microsoft.com/office/drawing/2014/main" id="{ED86E1BE-6B92-43C1-B158-8F2E4D8646B1}"/>
              </a:ext>
            </a:extLst>
          </p:cNvPr>
          <p:cNvSpPr txBox="1"/>
          <p:nvPr/>
        </p:nvSpPr>
        <p:spPr>
          <a:xfrm>
            <a:off x="5338868" y="6376969"/>
            <a:ext cx="3034748"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天文が好きだから</a:t>
            </a:r>
          </a:p>
        </p:txBody>
      </p:sp>
      <p:sp>
        <p:nvSpPr>
          <p:cNvPr id="24" name="テキスト ボックス 23">
            <a:extLst>
              <a:ext uri="{FF2B5EF4-FFF2-40B4-BE49-F238E27FC236}">
                <a16:creationId xmlns:a16="http://schemas.microsoft.com/office/drawing/2014/main" id="{E6FAAF14-D0CF-4A82-B09D-28A87820E90F}"/>
              </a:ext>
            </a:extLst>
          </p:cNvPr>
          <p:cNvSpPr txBox="1"/>
          <p:nvPr/>
        </p:nvSpPr>
        <p:spPr>
          <a:xfrm>
            <a:off x="0" y="-36000"/>
            <a:ext cx="4274002"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研究の目的</a:t>
            </a:r>
            <a:r>
              <a:rPr kumimoji="1" lang="en-US" altLang="ja-JP" sz="4000" dirty="0">
                <a:latin typeface="HGSｺﾞｼｯｸE" panose="020B0900000000000000" pitchFamily="50" charset="-128"/>
                <a:ea typeface="HGSｺﾞｼｯｸE" panose="020B0900000000000000" pitchFamily="50" charset="-128"/>
              </a:rPr>
              <a:t>(</a:t>
            </a:r>
            <a:r>
              <a:rPr kumimoji="1" lang="ja-JP" altLang="en-US" sz="4000" dirty="0">
                <a:latin typeface="HGSｺﾞｼｯｸE" panose="020B0900000000000000" pitchFamily="50" charset="-128"/>
                <a:ea typeface="HGSｺﾞｼｯｸE" panose="020B0900000000000000" pitchFamily="50" charset="-128"/>
              </a:rPr>
              <a:t>意義</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sp>
        <p:nvSpPr>
          <p:cNvPr id="2" name="正方形/長方形 1">
            <a:extLst>
              <a:ext uri="{FF2B5EF4-FFF2-40B4-BE49-F238E27FC236}">
                <a16:creationId xmlns:a16="http://schemas.microsoft.com/office/drawing/2014/main" id="{60621F0B-53A5-4EDB-8945-6F91C2E9ABD3}"/>
              </a:ext>
            </a:extLst>
          </p:cNvPr>
          <p:cNvSpPr/>
          <p:nvPr/>
        </p:nvSpPr>
        <p:spPr>
          <a:xfrm>
            <a:off x="3923722" y="49666"/>
            <a:ext cx="2266967" cy="215444"/>
          </a:xfrm>
          <a:prstGeom prst="rect">
            <a:avLst/>
          </a:prstGeom>
        </p:spPr>
        <p:txBody>
          <a:bodyPr wrap="none">
            <a:spAutoFit/>
          </a:bodyPr>
          <a:lstStyle/>
          <a:p>
            <a:r>
              <a:rPr lang="ja-JP" altLang="en-US" sz="800" dirty="0"/>
              <a:t>左上</a:t>
            </a:r>
            <a:r>
              <a:rPr lang="en-US" altLang="ja-JP" sz="800" dirty="0"/>
              <a:t>:https://www.pixiv.net/artworks/70900169</a:t>
            </a:r>
            <a:endParaRPr lang="ja-JP" altLang="en-US" sz="800" dirty="0"/>
          </a:p>
        </p:txBody>
      </p:sp>
      <p:sp>
        <p:nvSpPr>
          <p:cNvPr id="5" name="正方形/長方形 4">
            <a:extLst>
              <a:ext uri="{FF2B5EF4-FFF2-40B4-BE49-F238E27FC236}">
                <a16:creationId xmlns:a16="http://schemas.microsoft.com/office/drawing/2014/main" id="{9279797F-48B2-4022-B725-86A8413BD636}"/>
              </a:ext>
            </a:extLst>
          </p:cNvPr>
          <p:cNvSpPr/>
          <p:nvPr/>
        </p:nvSpPr>
        <p:spPr>
          <a:xfrm>
            <a:off x="6037386" y="41785"/>
            <a:ext cx="3203532" cy="338554"/>
          </a:xfrm>
          <a:prstGeom prst="rect">
            <a:avLst/>
          </a:prstGeom>
        </p:spPr>
        <p:txBody>
          <a:bodyPr wrap="square">
            <a:spAutoFit/>
          </a:bodyPr>
          <a:lstStyle/>
          <a:p>
            <a:r>
              <a:rPr lang="ja-JP" altLang="en-US" sz="800" dirty="0"/>
              <a:t>右上</a:t>
            </a:r>
            <a:r>
              <a:rPr lang="en-US" altLang="ja-JP" sz="800" dirty="0"/>
              <a:t>:https://www.pinterest.jp/harukagrande_/%E3%83%9D%E3%</a:t>
            </a:r>
          </a:p>
          <a:p>
            <a:r>
              <a:rPr lang="en-US" altLang="ja-JP" sz="800" dirty="0"/>
              <a:t>83%97%E3%83%86%E3%83%94%E3%83%94%E3%83%83%E3%82%AF/</a:t>
            </a:r>
            <a:endParaRPr lang="ja-JP" altLang="en-US" sz="800" dirty="0"/>
          </a:p>
        </p:txBody>
      </p:sp>
      <p:sp>
        <p:nvSpPr>
          <p:cNvPr id="25" name="正方形/長方形 24">
            <a:extLst>
              <a:ext uri="{FF2B5EF4-FFF2-40B4-BE49-F238E27FC236}">
                <a16:creationId xmlns:a16="http://schemas.microsoft.com/office/drawing/2014/main" id="{7FAA3D90-C9B9-4E00-9520-ADB9765F11EC}"/>
              </a:ext>
            </a:extLst>
          </p:cNvPr>
          <p:cNvSpPr/>
          <p:nvPr/>
        </p:nvSpPr>
        <p:spPr>
          <a:xfrm>
            <a:off x="3944035" y="429462"/>
            <a:ext cx="862737" cy="215444"/>
          </a:xfrm>
          <a:prstGeom prst="rect">
            <a:avLst/>
          </a:prstGeom>
        </p:spPr>
        <p:txBody>
          <a:bodyPr wrap="none">
            <a:spAutoFit/>
          </a:bodyPr>
          <a:lstStyle/>
          <a:p>
            <a:r>
              <a:rPr lang="ja-JP" altLang="en-US" sz="800" dirty="0"/>
              <a:t>左下</a:t>
            </a:r>
            <a:r>
              <a:rPr lang="en-US" altLang="ja-JP" sz="800" dirty="0"/>
              <a:t>:Koi, (2015)</a:t>
            </a:r>
            <a:endParaRPr lang="ja-JP" altLang="en-US" sz="800" dirty="0"/>
          </a:p>
        </p:txBody>
      </p:sp>
      <p:sp>
        <p:nvSpPr>
          <p:cNvPr id="9" name="正方形/長方形 8">
            <a:extLst>
              <a:ext uri="{FF2B5EF4-FFF2-40B4-BE49-F238E27FC236}">
                <a16:creationId xmlns:a16="http://schemas.microsoft.com/office/drawing/2014/main" id="{00512930-E4AB-4523-AC0C-1A4780651B3A}"/>
              </a:ext>
            </a:extLst>
          </p:cNvPr>
          <p:cNvSpPr/>
          <p:nvPr/>
        </p:nvSpPr>
        <p:spPr>
          <a:xfrm>
            <a:off x="6037386" y="343870"/>
            <a:ext cx="3203532" cy="338554"/>
          </a:xfrm>
          <a:prstGeom prst="rect">
            <a:avLst/>
          </a:prstGeom>
        </p:spPr>
        <p:txBody>
          <a:bodyPr wrap="square">
            <a:spAutoFit/>
          </a:bodyPr>
          <a:lstStyle/>
          <a:p>
            <a:r>
              <a:rPr lang="ja-JP" altLang="en-US" sz="800" dirty="0"/>
              <a:t>右下</a:t>
            </a:r>
            <a:r>
              <a:rPr lang="en-US" altLang="ja-JP" sz="800" dirty="0"/>
              <a:t>:https://alu.jp/series/%E6%81%8B%E3%81%99%E3%82%8B%E5%</a:t>
            </a:r>
          </a:p>
          <a:p>
            <a:r>
              <a:rPr lang="en-US" altLang="ja-JP" sz="800" dirty="0"/>
              <a:t>B0%8F%E6%83%91%E6%98%9F/crop/re8WopqUNYEf7WdBcMzI</a:t>
            </a:r>
            <a:endParaRPr lang="ja-JP" altLang="en-US" sz="800" dirty="0"/>
          </a:p>
        </p:txBody>
      </p:sp>
    </p:spTree>
    <p:extLst>
      <p:ext uri="{BB962C8B-B14F-4D97-AF65-F5344CB8AC3E}">
        <p14:creationId xmlns:p14="http://schemas.microsoft.com/office/powerpoint/2010/main" val="106175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p:bldP spid="17" grpId="0"/>
      <p:bldP spid="18" grpId="0"/>
      <p:bldP spid="2" grpId="0"/>
      <p:bldP spid="5" grpId="0"/>
      <p:bldP spid="25"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19EB34-B790-485D-8021-F411D564B061}"/>
              </a:ext>
            </a:extLst>
          </p:cNvPr>
          <p:cNvSpPr>
            <a:spLocks noGrp="1"/>
          </p:cNvSpPr>
          <p:nvPr>
            <p:ph type="title"/>
          </p:nvPr>
        </p:nvSpPr>
        <p:spPr>
          <a:xfrm>
            <a:off x="628649" y="365126"/>
            <a:ext cx="8360605" cy="1325563"/>
          </a:xfrm>
        </p:spPr>
        <p:txBody>
          <a:bodyPr/>
          <a:lstStyle/>
          <a:p>
            <a:r>
              <a:rPr lang="ja-JP" altLang="en-US" dirty="0"/>
              <a:t>金星はなぜ地球とはこんなにも違うのか</a:t>
            </a:r>
            <a:endParaRPr kumimoji="1" lang="ja-JP" altLang="en-US" dirty="0"/>
          </a:p>
        </p:txBody>
      </p:sp>
      <p:sp>
        <p:nvSpPr>
          <p:cNvPr id="3" name="コンテンツ プレースホルダー 2">
            <a:extLst>
              <a:ext uri="{FF2B5EF4-FFF2-40B4-BE49-F238E27FC236}">
                <a16:creationId xmlns:a16="http://schemas.microsoft.com/office/drawing/2014/main" id="{BA96E5F2-37D9-4143-96D3-3587ECDA8A07}"/>
              </a:ext>
            </a:extLst>
          </p:cNvPr>
          <p:cNvSpPr>
            <a:spLocks noGrp="1"/>
          </p:cNvSpPr>
          <p:nvPr>
            <p:ph idx="1"/>
          </p:nvPr>
        </p:nvSpPr>
        <p:spPr>
          <a:xfrm>
            <a:off x="348393" y="1882239"/>
            <a:ext cx="8921116" cy="514049"/>
          </a:xfrm>
        </p:spPr>
        <p:txBody>
          <a:bodyPr>
            <a:normAutofit/>
          </a:bodyPr>
          <a:lstStyle/>
          <a:p>
            <a:pPr marL="0" indent="0" algn="ctr">
              <a:buNone/>
            </a:pPr>
            <a:r>
              <a:rPr lang="ja-JP" altLang="en-US" dirty="0"/>
              <a:t>ではなんで、金星の大気には二酸化炭素が多いのか？</a:t>
            </a:r>
            <a:endParaRPr lang="en-US" altLang="ja-JP" dirty="0"/>
          </a:p>
        </p:txBody>
      </p:sp>
      <p:grpSp>
        <p:nvGrpSpPr>
          <p:cNvPr id="23" name="グループ化 22">
            <a:extLst>
              <a:ext uri="{FF2B5EF4-FFF2-40B4-BE49-F238E27FC236}">
                <a16:creationId xmlns:a16="http://schemas.microsoft.com/office/drawing/2014/main" id="{04D4BC1B-4902-4DFE-9E69-40CD3D924B6D}"/>
              </a:ext>
            </a:extLst>
          </p:cNvPr>
          <p:cNvGrpSpPr/>
          <p:nvPr/>
        </p:nvGrpSpPr>
        <p:grpSpPr>
          <a:xfrm>
            <a:off x="490170" y="2634928"/>
            <a:ext cx="8571706" cy="2993750"/>
            <a:chOff x="1085850" y="2375805"/>
            <a:chExt cx="11428940" cy="3991663"/>
          </a:xfrm>
        </p:grpSpPr>
        <p:sp>
          <p:nvSpPr>
            <p:cNvPr id="5" name="フローチャート: 結合子 4">
              <a:extLst>
                <a:ext uri="{FF2B5EF4-FFF2-40B4-BE49-F238E27FC236}">
                  <a16:creationId xmlns:a16="http://schemas.microsoft.com/office/drawing/2014/main" id="{043EAAA1-756B-4BB9-913A-6BB7E2604A69}"/>
                </a:ext>
              </a:extLst>
            </p:cNvPr>
            <p:cNvSpPr/>
            <p:nvPr/>
          </p:nvSpPr>
          <p:spPr>
            <a:xfrm>
              <a:off x="1714207" y="3138278"/>
              <a:ext cx="714375" cy="733425"/>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6" name="フローチャート: 結合子 5">
              <a:extLst>
                <a:ext uri="{FF2B5EF4-FFF2-40B4-BE49-F238E27FC236}">
                  <a16:creationId xmlns:a16="http://schemas.microsoft.com/office/drawing/2014/main" id="{14C0F628-DB90-441F-9BB5-B971D50E6518}"/>
                </a:ext>
              </a:extLst>
            </p:cNvPr>
            <p:cNvSpPr/>
            <p:nvPr/>
          </p:nvSpPr>
          <p:spPr>
            <a:xfrm>
              <a:off x="1085850" y="4096543"/>
              <a:ext cx="714375" cy="733425"/>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mc:AlternateContent xmlns:mc="http://schemas.openxmlformats.org/markup-compatibility/2006" xmlns:a14="http://schemas.microsoft.com/office/drawing/2010/main">
          <mc:Choice Requires="a14">
            <p:sp>
              <p:nvSpPr>
                <p:cNvPr id="4" name="フローチャート: 結合子 3">
                  <a:extLst>
                    <a:ext uri="{FF2B5EF4-FFF2-40B4-BE49-F238E27FC236}">
                      <a16:creationId xmlns:a16="http://schemas.microsoft.com/office/drawing/2014/main" id="{B599EBB8-5B29-4525-B433-44EFD4DB0559}"/>
                    </a:ext>
                  </a:extLst>
                </p:cNvPr>
                <p:cNvSpPr/>
                <p:nvPr/>
              </p:nvSpPr>
              <p:spPr>
                <a:xfrm>
                  <a:off x="1266865" y="3429001"/>
                  <a:ext cx="1000087" cy="1035842"/>
                </a:xfrm>
                <a:prstGeom prst="flowChartConnector">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kumimoji="1" lang="en-US" altLang="ja-JP" sz="2400" i="1" smtClean="0">
                                <a:solidFill>
                                  <a:sysClr val="windowText" lastClr="000000"/>
                                </a:solidFill>
                                <a:latin typeface="Cambria Math" panose="02040503050406030204" pitchFamily="18" charset="0"/>
                              </a:rPr>
                            </m:ctrlPr>
                          </m:sSubPr>
                          <m:e>
                            <m:r>
                              <m:rPr>
                                <m:sty m:val="p"/>
                              </m:rPr>
                              <a:rPr kumimoji="1" lang="en-US" altLang="ja-JP" sz="2400" b="0" i="0" smtClean="0">
                                <a:solidFill>
                                  <a:sysClr val="windowText" lastClr="000000"/>
                                </a:solidFill>
                                <a:latin typeface="Cambria Math" panose="02040503050406030204" pitchFamily="18" charset="0"/>
                              </a:rPr>
                              <m:t>CO</m:t>
                            </m:r>
                          </m:e>
                          <m:sub>
                            <m:r>
                              <a:rPr kumimoji="1" lang="en-US" altLang="ja-JP" sz="2400" b="0" i="0" smtClean="0">
                                <a:solidFill>
                                  <a:sysClr val="windowText" lastClr="000000"/>
                                </a:solidFill>
                                <a:latin typeface="Cambria Math" panose="02040503050406030204" pitchFamily="18" charset="0"/>
                              </a:rPr>
                              <m:t>2</m:t>
                            </m:r>
                          </m:sub>
                        </m:sSub>
                      </m:oMath>
                    </m:oMathPara>
                  </a14:m>
                  <a:endParaRPr kumimoji="1" lang="ja-JP" altLang="en-US" sz="3200" dirty="0">
                    <a:solidFill>
                      <a:sysClr val="windowText" lastClr="000000"/>
                    </a:solidFill>
                  </a:endParaRPr>
                </a:p>
              </p:txBody>
            </p:sp>
          </mc:Choice>
          <mc:Fallback xmlns="">
            <p:sp>
              <p:nvSpPr>
                <p:cNvPr id="4" name="フローチャート: 結合子 3">
                  <a:extLst>
                    <a:ext uri="{FF2B5EF4-FFF2-40B4-BE49-F238E27FC236}">
                      <a16:creationId xmlns:a16="http://schemas.microsoft.com/office/drawing/2014/main" id="{B599EBB8-5B29-4525-B433-44EFD4DB0559}"/>
                    </a:ext>
                  </a:extLst>
                </p:cNvPr>
                <p:cNvSpPr>
                  <a:spLocks noRot="1" noChangeAspect="1" noMove="1" noResize="1" noEditPoints="1" noAdjustHandles="1" noChangeArrowheads="1" noChangeShapeType="1" noTextEdit="1"/>
                </p:cNvSpPr>
                <p:nvPr/>
              </p:nvSpPr>
              <p:spPr>
                <a:xfrm>
                  <a:off x="1266865" y="3429001"/>
                  <a:ext cx="1000087" cy="1035842"/>
                </a:xfrm>
                <a:prstGeom prst="flowChartConnector">
                  <a:avLst/>
                </a:prstGeom>
                <a:blipFill>
                  <a:blip r:embed="rId2"/>
                  <a:stretch>
                    <a:fillRect l="-2400"/>
                  </a:stretch>
                </a:blipFill>
                <a:ln>
                  <a:solidFill>
                    <a:schemeClr val="tx1"/>
                  </a:solidFill>
                </a:ln>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7DE89B64-4246-43B9-ADA3-5EF309A6FC8B}"/>
                </a:ext>
              </a:extLst>
            </p:cNvPr>
            <p:cNvSpPr txBox="1"/>
            <p:nvPr/>
          </p:nvSpPr>
          <p:spPr>
            <a:xfrm>
              <a:off x="2308970" y="2375805"/>
              <a:ext cx="2246285" cy="533480"/>
            </a:xfrm>
            <a:prstGeom prst="rect">
              <a:avLst/>
            </a:prstGeom>
            <a:noFill/>
          </p:spPr>
          <p:txBody>
            <a:bodyPr wrap="square" rtlCol="0">
              <a:spAutoFit/>
            </a:bodyPr>
            <a:lstStyle/>
            <a:p>
              <a:pPr algn="ctr"/>
              <a:r>
                <a:rPr kumimoji="1" lang="en-US" altLang="ja-JP" sz="2000" dirty="0"/>
                <a:t>〈in</a:t>
              </a:r>
              <a:r>
                <a:rPr kumimoji="1" lang="ja-JP" altLang="en-US" sz="2000" dirty="0"/>
                <a:t>地球</a:t>
              </a:r>
              <a:r>
                <a:rPr kumimoji="1" lang="en-US" altLang="ja-JP" sz="2000" dirty="0"/>
                <a:t>〉</a:t>
              </a:r>
              <a:endParaRPr kumimoji="1" lang="ja-JP" altLang="en-US" sz="2000" dirty="0"/>
            </a:p>
          </p:txBody>
        </p:sp>
        <p:sp>
          <p:nvSpPr>
            <p:cNvPr id="8" name="涙形 7">
              <a:extLst>
                <a:ext uri="{FF2B5EF4-FFF2-40B4-BE49-F238E27FC236}">
                  <a16:creationId xmlns:a16="http://schemas.microsoft.com/office/drawing/2014/main" id="{A49E8493-68FC-49E0-A448-15768AABC9C6}"/>
                </a:ext>
              </a:extLst>
            </p:cNvPr>
            <p:cNvSpPr/>
            <p:nvPr/>
          </p:nvSpPr>
          <p:spPr>
            <a:xfrm rot="19036403">
              <a:off x="4748927" y="3126200"/>
              <a:ext cx="665555" cy="627156"/>
            </a:xfrm>
            <a:prstGeom prst="teardrop">
              <a:avLst>
                <a:gd name="adj" fmla="val 16271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cxnSp>
          <p:nvCxnSpPr>
            <p:cNvPr id="10" name="直線矢印コネクタ 9">
              <a:extLst>
                <a:ext uri="{FF2B5EF4-FFF2-40B4-BE49-F238E27FC236}">
                  <a16:creationId xmlns:a16="http://schemas.microsoft.com/office/drawing/2014/main" id="{12442FA2-F26F-4C8B-8454-F955ED40D65C}"/>
                </a:ext>
              </a:extLst>
            </p:cNvPr>
            <p:cNvCxnSpPr/>
            <p:nvPr/>
          </p:nvCxnSpPr>
          <p:spPr>
            <a:xfrm flipV="1">
              <a:off x="2628900" y="3429000"/>
              <a:ext cx="1857375" cy="480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3CDC7793-F892-4CB6-B9C1-E892016E034D}"/>
                </a:ext>
              </a:extLst>
            </p:cNvPr>
            <p:cNvSpPr txBox="1"/>
            <p:nvPr/>
          </p:nvSpPr>
          <p:spPr>
            <a:xfrm rot="20833398">
              <a:off x="2536742" y="2920533"/>
              <a:ext cx="2004960" cy="533480"/>
            </a:xfrm>
            <a:prstGeom prst="rect">
              <a:avLst/>
            </a:prstGeom>
            <a:noFill/>
          </p:spPr>
          <p:txBody>
            <a:bodyPr wrap="square" rtlCol="0">
              <a:spAutoFit/>
            </a:bodyPr>
            <a:lstStyle/>
            <a:p>
              <a:r>
                <a:rPr kumimoji="1" lang="ja-JP" altLang="en-US" sz="2000" dirty="0"/>
                <a:t>水に溶ける</a:t>
              </a:r>
            </a:p>
          </p:txBody>
        </p:sp>
        <p:sp>
          <p:nvSpPr>
            <p:cNvPr id="12" name="矢印: 右 11">
              <a:extLst>
                <a:ext uri="{FF2B5EF4-FFF2-40B4-BE49-F238E27FC236}">
                  <a16:creationId xmlns:a16="http://schemas.microsoft.com/office/drawing/2014/main" id="{868815D8-906C-4C8C-BAB4-FC367372CB31}"/>
                </a:ext>
              </a:extLst>
            </p:cNvPr>
            <p:cNvSpPr/>
            <p:nvPr/>
          </p:nvSpPr>
          <p:spPr>
            <a:xfrm>
              <a:off x="5845211" y="2955016"/>
              <a:ext cx="1285872" cy="71409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350"/>
            </a:p>
          </p:txBody>
        </p:sp>
        <p:sp>
          <p:nvSpPr>
            <p:cNvPr id="13" name="テキスト ボックス 12">
              <a:extLst>
                <a:ext uri="{FF2B5EF4-FFF2-40B4-BE49-F238E27FC236}">
                  <a16:creationId xmlns:a16="http://schemas.microsoft.com/office/drawing/2014/main" id="{46FE75B7-6761-491E-95FD-843A1E7047DC}"/>
                </a:ext>
              </a:extLst>
            </p:cNvPr>
            <p:cNvSpPr txBox="1"/>
            <p:nvPr/>
          </p:nvSpPr>
          <p:spPr>
            <a:xfrm>
              <a:off x="7392688" y="3045322"/>
              <a:ext cx="5122102" cy="533480"/>
            </a:xfrm>
            <a:prstGeom prst="rect">
              <a:avLst/>
            </a:prstGeom>
            <a:noFill/>
          </p:spPr>
          <p:txBody>
            <a:bodyPr wrap="square" rtlCol="0">
              <a:spAutoFit/>
            </a:bodyPr>
            <a:lstStyle/>
            <a:p>
              <a:r>
                <a:rPr kumimoji="1" lang="ja-JP" altLang="en-US" sz="2000" dirty="0"/>
                <a:t>地球は二酸化炭素濃度が低い！</a:t>
              </a:r>
            </a:p>
          </p:txBody>
        </p:sp>
        <p:sp>
          <p:nvSpPr>
            <p:cNvPr id="14" name="涙形 13">
              <a:extLst>
                <a:ext uri="{FF2B5EF4-FFF2-40B4-BE49-F238E27FC236}">
                  <a16:creationId xmlns:a16="http://schemas.microsoft.com/office/drawing/2014/main" id="{BF859D4A-8FDB-4011-829D-BA97293398D0}"/>
                </a:ext>
              </a:extLst>
            </p:cNvPr>
            <p:cNvSpPr/>
            <p:nvPr/>
          </p:nvSpPr>
          <p:spPr>
            <a:xfrm rot="19036403">
              <a:off x="4751032" y="4847789"/>
              <a:ext cx="665555" cy="627156"/>
            </a:xfrm>
            <a:prstGeom prst="teardrop">
              <a:avLst>
                <a:gd name="adj" fmla="val 16271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5" name="テキスト ボックス 14">
              <a:extLst>
                <a:ext uri="{FF2B5EF4-FFF2-40B4-BE49-F238E27FC236}">
                  <a16:creationId xmlns:a16="http://schemas.microsoft.com/office/drawing/2014/main" id="{ACD646A2-1174-483C-8CE8-8C3372743764}"/>
                </a:ext>
              </a:extLst>
            </p:cNvPr>
            <p:cNvSpPr txBox="1"/>
            <p:nvPr/>
          </p:nvSpPr>
          <p:spPr>
            <a:xfrm>
              <a:off x="2412790" y="5833989"/>
              <a:ext cx="2038644" cy="533479"/>
            </a:xfrm>
            <a:prstGeom prst="rect">
              <a:avLst/>
            </a:prstGeom>
            <a:noFill/>
          </p:spPr>
          <p:txBody>
            <a:bodyPr wrap="square" rtlCol="0">
              <a:spAutoFit/>
            </a:bodyPr>
            <a:lstStyle/>
            <a:p>
              <a:pPr algn="ctr"/>
              <a:r>
                <a:rPr kumimoji="1" lang="en-US" altLang="ja-JP" sz="2000" dirty="0"/>
                <a:t>〈in</a:t>
              </a:r>
              <a:r>
                <a:rPr kumimoji="1" lang="ja-JP" altLang="en-US" sz="2000" dirty="0"/>
                <a:t>金星</a:t>
              </a:r>
              <a:r>
                <a:rPr kumimoji="1" lang="en-US" altLang="ja-JP" sz="2000" dirty="0"/>
                <a:t>〉</a:t>
              </a:r>
              <a:endParaRPr kumimoji="1" lang="ja-JP" altLang="en-US" sz="2000" dirty="0"/>
            </a:p>
          </p:txBody>
        </p:sp>
        <p:sp>
          <p:nvSpPr>
            <p:cNvPr id="16" name="十字形 15">
              <a:extLst>
                <a:ext uri="{FF2B5EF4-FFF2-40B4-BE49-F238E27FC236}">
                  <a16:creationId xmlns:a16="http://schemas.microsoft.com/office/drawing/2014/main" id="{AB527E0E-7FC8-4C09-97D3-37F11AE61D35}"/>
                </a:ext>
              </a:extLst>
            </p:cNvPr>
            <p:cNvSpPr/>
            <p:nvPr/>
          </p:nvSpPr>
          <p:spPr>
            <a:xfrm rot="18951790">
              <a:off x="4555438" y="4580080"/>
              <a:ext cx="1052535" cy="1055841"/>
            </a:xfrm>
            <a:prstGeom prst="plus">
              <a:avLst>
                <a:gd name="adj" fmla="val 476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9" name="十字形 18">
              <a:extLst>
                <a:ext uri="{FF2B5EF4-FFF2-40B4-BE49-F238E27FC236}">
                  <a16:creationId xmlns:a16="http://schemas.microsoft.com/office/drawing/2014/main" id="{7E778655-B26F-45F0-8842-2C8E09171D90}"/>
                </a:ext>
              </a:extLst>
            </p:cNvPr>
            <p:cNvSpPr/>
            <p:nvPr/>
          </p:nvSpPr>
          <p:spPr>
            <a:xfrm rot="18967462">
              <a:off x="3258235" y="4445024"/>
              <a:ext cx="561975" cy="547033"/>
            </a:xfrm>
            <a:prstGeom prst="plus">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0" name="テキスト ボックス 19">
              <a:extLst>
                <a:ext uri="{FF2B5EF4-FFF2-40B4-BE49-F238E27FC236}">
                  <a16:creationId xmlns:a16="http://schemas.microsoft.com/office/drawing/2014/main" id="{926DD07B-DE7F-4B02-BEDE-85A08168E61D}"/>
                </a:ext>
              </a:extLst>
            </p:cNvPr>
            <p:cNvSpPr txBox="1"/>
            <p:nvPr/>
          </p:nvSpPr>
          <p:spPr>
            <a:xfrm rot="894807">
              <a:off x="1889150" y="5117815"/>
              <a:ext cx="3300145" cy="533479"/>
            </a:xfrm>
            <a:prstGeom prst="rect">
              <a:avLst/>
            </a:prstGeom>
            <a:noFill/>
          </p:spPr>
          <p:txBody>
            <a:bodyPr wrap="square" rtlCol="0">
              <a:spAutoFit/>
            </a:bodyPr>
            <a:lstStyle/>
            <a:p>
              <a:r>
                <a:rPr kumimoji="1" lang="ja-JP" altLang="en-US" sz="2000" dirty="0"/>
                <a:t>水に溶けられない</a:t>
              </a:r>
              <a:r>
                <a:rPr kumimoji="1" lang="en-US" altLang="ja-JP" sz="2000" dirty="0"/>
                <a:t>…</a:t>
              </a:r>
              <a:endParaRPr kumimoji="1" lang="ja-JP" altLang="en-US" sz="2000" dirty="0"/>
            </a:p>
          </p:txBody>
        </p:sp>
        <p:sp>
          <p:nvSpPr>
            <p:cNvPr id="22" name="テキスト ボックス 21">
              <a:extLst>
                <a:ext uri="{FF2B5EF4-FFF2-40B4-BE49-F238E27FC236}">
                  <a16:creationId xmlns:a16="http://schemas.microsoft.com/office/drawing/2014/main" id="{5DA6823A-F3F2-4BCF-AE5A-F92ADA58D4BD}"/>
                </a:ext>
              </a:extLst>
            </p:cNvPr>
            <p:cNvSpPr txBox="1"/>
            <p:nvPr/>
          </p:nvSpPr>
          <p:spPr>
            <a:xfrm>
              <a:off x="7392688" y="4851075"/>
              <a:ext cx="4875883" cy="533480"/>
            </a:xfrm>
            <a:prstGeom prst="rect">
              <a:avLst/>
            </a:prstGeom>
            <a:noFill/>
          </p:spPr>
          <p:txBody>
            <a:bodyPr wrap="square" rtlCol="0">
              <a:spAutoFit/>
            </a:bodyPr>
            <a:lstStyle/>
            <a:p>
              <a:r>
                <a:rPr kumimoji="1" lang="ja-JP" altLang="en-US" sz="2000" dirty="0"/>
                <a:t>金星は二酸化炭素が多い！！</a:t>
              </a:r>
            </a:p>
          </p:txBody>
        </p:sp>
      </p:grpSp>
      <p:cxnSp>
        <p:nvCxnSpPr>
          <p:cNvPr id="24" name="直線矢印コネクタ 23">
            <a:extLst>
              <a:ext uri="{FF2B5EF4-FFF2-40B4-BE49-F238E27FC236}">
                <a16:creationId xmlns:a16="http://schemas.microsoft.com/office/drawing/2014/main" id="{D87177DD-2199-4BAF-9920-F6FF959D7494}"/>
              </a:ext>
            </a:extLst>
          </p:cNvPr>
          <p:cNvCxnSpPr>
            <a:cxnSpLocks/>
          </p:cNvCxnSpPr>
          <p:nvPr/>
        </p:nvCxnSpPr>
        <p:spPr>
          <a:xfrm>
            <a:off x="1647207" y="4223863"/>
            <a:ext cx="1393031" cy="360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矢印: 右 24">
            <a:extLst>
              <a:ext uri="{FF2B5EF4-FFF2-40B4-BE49-F238E27FC236}">
                <a16:creationId xmlns:a16="http://schemas.microsoft.com/office/drawing/2014/main" id="{B641B1A5-6B29-467C-B7E9-954AC0CB327C}"/>
              </a:ext>
            </a:extLst>
          </p:cNvPr>
          <p:cNvSpPr/>
          <p:nvPr/>
        </p:nvSpPr>
        <p:spPr>
          <a:xfrm>
            <a:off x="4075730" y="4403115"/>
            <a:ext cx="964404" cy="5355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350"/>
          </a:p>
        </p:txBody>
      </p:sp>
      <p:sp>
        <p:nvSpPr>
          <p:cNvPr id="17" name="正方形/長方形 16">
            <a:extLst>
              <a:ext uri="{FF2B5EF4-FFF2-40B4-BE49-F238E27FC236}">
                <a16:creationId xmlns:a16="http://schemas.microsoft.com/office/drawing/2014/main" id="{758B4FD9-B68E-49A1-AC3D-92C36E6C37BB}"/>
              </a:ext>
            </a:extLst>
          </p:cNvPr>
          <p:cNvSpPr/>
          <p:nvPr/>
        </p:nvSpPr>
        <p:spPr>
          <a:xfrm>
            <a:off x="364994" y="5930013"/>
            <a:ext cx="8636895" cy="523220"/>
          </a:xfrm>
          <a:prstGeom prst="rect">
            <a:avLst/>
          </a:prstGeom>
        </p:spPr>
        <p:txBody>
          <a:bodyPr wrap="square">
            <a:spAutoFit/>
          </a:bodyPr>
          <a:lstStyle/>
          <a:p>
            <a:pPr algn="ctr"/>
            <a:r>
              <a:rPr lang="ja-JP" altLang="en-US" sz="2800" dirty="0"/>
              <a:t>金星には水がほとんどなく</a:t>
            </a:r>
            <a:r>
              <a:rPr lang="en-US" altLang="ja-JP" sz="2800" dirty="0"/>
              <a:t>CO2</a:t>
            </a:r>
            <a:r>
              <a:rPr lang="ja-JP" altLang="en-US" sz="2800" dirty="0"/>
              <a:t>が溶けられないから！</a:t>
            </a:r>
          </a:p>
        </p:txBody>
      </p:sp>
    </p:spTree>
    <p:extLst>
      <p:ext uri="{BB962C8B-B14F-4D97-AF65-F5344CB8AC3E}">
        <p14:creationId xmlns:p14="http://schemas.microsoft.com/office/powerpoint/2010/main" val="3502601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45651-188D-43CF-9793-6484A7A7EF1F}"/>
              </a:ext>
            </a:extLst>
          </p:cNvPr>
          <p:cNvSpPr>
            <a:spLocks noGrp="1"/>
          </p:cNvSpPr>
          <p:nvPr>
            <p:ph type="title"/>
          </p:nvPr>
        </p:nvSpPr>
        <p:spPr>
          <a:xfrm>
            <a:off x="628650" y="365126"/>
            <a:ext cx="8416876" cy="1325563"/>
          </a:xfrm>
        </p:spPr>
        <p:txBody>
          <a:bodyPr/>
          <a:lstStyle/>
          <a:p>
            <a:r>
              <a:rPr lang="ja-JP" altLang="en-US" dirty="0"/>
              <a:t>金星はなぜ地球とはこんなにも違うのか</a:t>
            </a:r>
            <a:endParaRPr kumimoji="1" lang="ja-JP" altLang="en-US" dirty="0"/>
          </a:p>
        </p:txBody>
      </p:sp>
      <p:sp>
        <p:nvSpPr>
          <p:cNvPr id="3" name="コンテンツ プレースホルダー 2">
            <a:extLst>
              <a:ext uri="{FF2B5EF4-FFF2-40B4-BE49-F238E27FC236}">
                <a16:creationId xmlns:a16="http://schemas.microsoft.com/office/drawing/2014/main" id="{EEB7EF9D-AEC0-46E4-AAF7-9553E5C1B0E2}"/>
              </a:ext>
            </a:extLst>
          </p:cNvPr>
          <p:cNvSpPr>
            <a:spLocks noGrp="1"/>
          </p:cNvSpPr>
          <p:nvPr>
            <p:ph idx="1"/>
          </p:nvPr>
        </p:nvSpPr>
        <p:spPr>
          <a:xfrm>
            <a:off x="236952" y="1947415"/>
            <a:ext cx="8670095" cy="1384995"/>
          </a:xfrm>
        </p:spPr>
        <p:txBody>
          <a:bodyPr/>
          <a:lstStyle/>
          <a:p>
            <a:r>
              <a:rPr kumimoji="1" lang="ja-JP" altLang="en-US" dirty="0"/>
              <a:t>二酸化炭素が多いととても過酷な状況になる</a:t>
            </a:r>
            <a:endParaRPr kumimoji="1" lang="en-US" altLang="ja-JP" dirty="0"/>
          </a:p>
          <a:p>
            <a:r>
              <a:rPr kumimoji="1" lang="ja-JP" altLang="en-US" dirty="0"/>
              <a:t>二酸化炭素が多いのは溶媒としての水が存在しないからである</a:t>
            </a:r>
            <a:endParaRPr kumimoji="1" lang="en-US" altLang="ja-JP" dirty="0"/>
          </a:p>
        </p:txBody>
      </p:sp>
      <p:sp>
        <p:nvSpPr>
          <p:cNvPr id="4" name="矢印: 下 3">
            <a:extLst>
              <a:ext uri="{FF2B5EF4-FFF2-40B4-BE49-F238E27FC236}">
                <a16:creationId xmlns:a16="http://schemas.microsoft.com/office/drawing/2014/main" id="{337FFB21-3ECE-46BA-B08D-D692F0EFDACB}"/>
              </a:ext>
            </a:extLst>
          </p:cNvPr>
          <p:cNvSpPr/>
          <p:nvPr/>
        </p:nvSpPr>
        <p:spPr>
          <a:xfrm>
            <a:off x="3682602" y="3429000"/>
            <a:ext cx="1778794" cy="62865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sz="1350"/>
          </a:p>
        </p:txBody>
      </p:sp>
      <p:sp>
        <p:nvSpPr>
          <p:cNvPr id="5" name="正方形/長方形 4">
            <a:extLst>
              <a:ext uri="{FF2B5EF4-FFF2-40B4-BE49-F238E27FC236}">
                <a16:creationId xmlns:a16="http://schemas.microsoft.com/office/drawing/2014/main" id="{2A06F69F-6FD6-4527-98E9-5BC2D9D5205E}"/>
              </a:ext>
            </a:extLst>
          </p:cNvPr>
          <p:cNvSpPr/>
          <p:nvPr/>
        </p:nvSpPr>
        <p:spPr>
          <a:xfrm>
            <a:off x="236952" y="4489900"/>
            <a:ext cx="8405001" cy="523220"/>
          </a:xfrm>
          <a:prstGeom prst="rect">
            <a:avLst/>
          </a:prstGeom>
        </p:spPr>
        <p:txBody>
          <a:bodyPr wrap="square">
            <a:spAutoFit/>
          </a:bodyPr>
          <a:lstStyle/>
          <a:p>
            <a:pPr marL="285750" indent="-285750">
              <a:buFont typeface="Arial" panose="020B0604020202020204" pitchFamily="34" charset="0"/>
              <a:buChar char="•"/>
            </a:pPr>
            <a:r>
              <a:rPr lang="ja-JP" altLang="en-US" sz="2800" dirty="0"/>
              <a:t>化学反応の場・疎水性相互作用以外の観点からも</a:t>
            </a:r>
            <a:endParaRPr lang="en-US" altLang="ja-JP" sz="3200" dirty="0"/>
          </a:p>
        </p:txBody>
      </p:sp>
      <p:sp>
        <p:nvSpPr>
          <p:cNvPr id="6" name="正方形/長方形 5">
            <a:extLst>
              <a:ext uri="{FF2B5EF4-FFF2-40B4-BE49-F238E27FC236}">
                <a16:creationId xmlns:a16="http://schemas.microsoft.com/office/drawing/2014/main" id="{B9AC64AD-E681-4BBB-A864-D2628EF252EF}"/>
              </a:ext>
            </a:extLst>
          </p:cNvPr>
          <p:cNvSpPr/>
          <p:nvPr/>
        </p:nvSpPr>
        <p:spPr>
          <a:xfrm>
            <a:off x="581163" y="5585835"/>
            <a:ext cx="7981672" cy="584775"/>
          </a:xfrm>
          <a:prstGeom prst="rect">
            <a:avLst/>
          </a:prstGeom>
        </p:spPr>
        <p:txBody>
          <a:bodyPr wrap="none">
            <a:spAutoFit/>
          </a:bodyPr>
          <a:lstStyle/>
          <a:p>
            <a:pPr algn="ctr"/>
            <a:r>
              <a:rPr lang="ja-JP" altLang="en-US" sz="3200" dirty="0"/>
              <a:t>やはり生命には水が必要な可能性が高い！</a:t>
            </a:r>
          </a:p>
        </p:txBody>
      </p:sp>
    </p:spTree>
    <p:extLst>
      <p:ext uri="{BB962C8B-B14F-4D97-AF65-F5344CB8AC3E}">
        <p14:creationId xmlns:p14="http://schemas.microsoft.com/office/powerpoint/2010/main" val="78844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5C88B5-30E7-4273-B0F3-68E81094055A}"/>
              </a:ext>
            </a:extLst>
          </p:cNvPr>
          <p:cNvSpPr>
            <a:spLocks noGrp="1"/>
          </p:cNvSpPr>
          <p:nvPr>
            <p:ph type="title"/>
          </p:nvPr>
        </p:nvSpPr>
        <p:spPr>
          <a:xfrm>
            <a:off x="3289642" y="333431"/>
            <a:ext cx="2564716" cy="902898"/>
          </a:xfrm>
        </p:spPr>
        <p:txBody>
          <a:bodyPr>
            <a:normAutofit/>
          </a:bodyPr>
          <a:lstStyle/>
          <a:p>
            <a:pPr algn="ctr"/>
            <a:r>
              <a:rPr lang="ja-JP" altLang="en-US" sz="3600" dirty="0"/>
              <a:t>水星</a:t>
            </a:r>
          </a:p>
        </p:txBody>
      </p:sp>
      <p:pic>
        <p:nvPicPr>
          <p:cNvPr id="4" name="図 3">
            <a:extLst>
              <a:ext uri="{FF2B5EF4-FFF2-40B4-BE49-F238E27FC236}">
                <a16:creationId xmlns:a16="http://schemas.microsoft.com/office/drawing/2014/main" id="{37BFB586-11B8-4F6F-B449-0D5B44191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16" y="1577894"/>
            <a:ext cx="3422342" cy="3422342"/>
          </a:xfrm>
          <a:prstGeom prst="rect">
            <a:avLst/>
          </a:prstGeom>
        </p:spPr>
      </p:pic>
      <p:sp>
        <p:nvSpPr>
          <p:cNvPr id="5" name="テキスト ボックス 4">
            <a:extLst>
              <a:ext uri="{FF2B5EF4-FFF2-40B4-BE49-F238E27FC236}">
                <a16:creationId xmlns:a16="http://schemas.microsoft.com/office/drawing/2014/main" id="{3D57DE32-54DC-4B34-8168-BCE3611D2B97}"/>
              </a:ext>
            </a:extLst>
          </p:cNvPr>
          <p:cNvSpPr txBox="1"/>
          <p:nvPr/>
        </p:nvSpPr>
        <p:spPr>
          <a:xfrm>
            <a:off x="4459458" y="2625190"/>
            <a:ext cx="4467688" cy="1323439"/>
          </a:xfrm>
          <a:prstGeom prst="rect">
            <a:avLst/>
          </a:prstGeom>
          <a:noFill/>
        </p:spPr>
        <p:txBody>
          <a:bodyPr wrap="square" rtlCol="0">
            <a:spAutoFit/>
          </a:bodyPr>
          <a:lstStyle/>
          <a:p>
            <a:r>
              <a:rPr kumimoji="1" lang="ja-JP" altLang="en-US" sz="1500" dirty="0"/>
              <a:t>・</a:t>
            </a:r>
            <a:r>
              <a:rPr kumimoji="1" lang="ja-JP" altLang="en-US" sz="2000" dirty="0"/>
              <a:t>“水”のない惑星</a:t>
            </a:r>
            <a:r>
              <a:rPr kumimoji="1" lang="en-US" altLang="ja-JP" sz="2000" dirty="0"/>
              <a:t>…</a:t>
            </a:r>
            <a:r>
              <a:rPr kumimoji="1" lang="ja-JP" altLang="en-US" sz="2000" dirty="0"/>
              <a:t>水星</a:t>
            </a:r>
            <a:endParaRPr kumimoji="1" lang="en-US" altLang="ja-JP" sz="2000" dirty="0"/>
          </a:p>
          <a:p>
            <a:endParaRPr lang="en-US" altLang="ja-JP" sz="2000" dirty="0"/>
          </a:p>
          <a:p>
            <a:r>
              <a:rPr lang="ja-JP" altLang="en-US" sz="2000" dirty="0"/>
              <a:t>・生命のいる可能性がとても低いと</a:t>
            </a:r>
            <a:endParaRPr lang="en-US" altLang="ja-JP" sz="2000" dirty="0"/>
          </a:p>
          <a:p>
            <a:r>
              <a:rPr lang="ja-JP" altLang="en-US" sz="2000" dirty="0"/>
              <a:t>　言われている</a:t>
            </a:r>
            <a:endParaRPr kumimoji="1" lang="ja-JP" altLang="en-US" sz="2000" dirty="0"/>
          </a:p>
        </p:txBody>
      </p:sp>
      <p:sp>
        <p:nvSpPr>
          <p:cNvPr id="6" name="テキスト ボックス 5">
            <a:extLst>
              <a:ext uri="{FF2B5EF4-FFF2-40B4-BE49-F238E27FC236}">
                <a16:creationId xmlns:a16="http://schemas.microsoft.com/office/drawing/2014/main" id="{4A66AEC0-60DE-4899-BFD2-0EAA6828BC69}"/>
              </a:ext>
            </a:extLst>
          </p:cNvPr>
          <p:cNvSpPr txBox="1"/>
          <p:nvPr/>
        </p:nvSpPr>
        <p:spPr>
          <a:xfrm>
            <a:off x="1052939" y="5846621"/>
            <a:ext cx="7038122" cy="461665"/>
          </a:xfrm>
          <a:prstGeom prst="rect">
            <a:avLst/>
          </a:prstGeom>
          <a:noFill/>
        </p:spPr>
        <p:txBody>
          <a:bodyPr wrap="square" rtlCol="0">
            <a:spAutoFit/>
          </a:bodyPr>
          <a:lstStyle/>
          <a:p>
            <a:pPr algn="ctr"/>
            <a:r>
              <a:rPr kumimoji="1" lang="ja-JP" altLang="en-US" sz="2400" dirty="0">
                <a:solidFill>
                  <a:srgbClr val="FF0000"/>
                </a:solidFill>
              </a:rPr>
              <a:t>水がないと言ってもなぜ可能性が低いのだろうか</a:t>
            </a:r>
          </a:p>
        </p:txBody>
      </p:sp>
      <p:sp>
        <p:nvSpPr>
          <p:cNvPr id="3" name="正方形/長方形 2">
            <a:extLst>
              <a:ext uri="{FF2B5EF4-FFF2-40B4-BE49-F238E27FC236}">
                <a16:creationId xmlns:a16="http://schemas.microsoft.com/office/drawing/2014/main" id="{19A249CA-A1F6-4761-B6E1-118582695D68}"/>
              </a:ext>
            </a:extLst>
          </p:cNvPr>
          <p:cNvSpPr/>
          <p:nvPr/>
        </p:nvSpPr>
        <p:spPr>
          <a:xfrm>
            <a:off x="2171761" y="4969458"/>
            <a:ext cx="1949573" cy="215444"/>
          </a:xfrm>
          <a:prstGeom prst="rect">
            <a:avLst/>
          </a:prstGeom>
        </p:spPr>
        <p:txBody>
          <a:bodyPr wrap="none">
            <a:spAutoFit/>
          </a:bodyPr>
          <a:lstStyle/>
          <a:p>
            <a:r>
              <a:rPr lang="en-US" altLang="ja-JP" sz="800" dirty="0"/>
              <a:t>(https://uchutankentai.com/2016/12/19/)</a:t>
            </a:r>
            <a:endParaRPr lang="ja-JP" altLang="en-US" sz="800" dirty="0"/>
          </a:p>
        </p:txBody>
      </p:sp>
    </p:spTree>
    <p:extLst>
      <p:ext uri="{BB962C8B-B14F-4D97-AF65-F5344CB8AC3E}">
        <p14:creationId xmlns:p14="http://schemas.microsoft.com/office/powerpoint/2010/main" val="2549980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90A2C3-8705-4459-9220-25DD68738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91" y="859094"/>
            <a:ext cx="3256593" cy="5606419"/>
          </a:xfrm>
          <a:prstGeom prst="rect">
            <a:avLst/>
          </a:prstGeom>
        </p:spPr>
      </p:pic>
      <p:sp>
        <p:nvSpPr>
          <p:cNvPr id="2" name="タイトル 1">
            <a:extLst>
              <a:ext uri="{FF2B5EF4-FFF2-40B4-BE49-F238E27FC236}">
                <a16:creationId xmlns:a16="http://schemas.microsoft.com/office/drawing/2014/main" id="{F5EBD256-BEE4-4533-AD3A-EC2AE21A6FD5}"/>
              </a:ext>
            </a:extLst>
          </p:cNvPr>
          <p:cNvSpPr>
            <a:spLocks noGrp="1"/>
          </p:cNvSpPr>
          <p:nvPr>
            <p:ph type="title"/>
          </p:nvPr>
        </p:nvSpPr>
        <p:spPr>
          <a:xfrm>
            <a:off x="628650" y="196313"/>
            <a:ext cx="7886700" cy="1325563"/>
          </a:xfrm>
        </p:spPr>
        <p:txBody>
          <a:bodyPr>
            <a:normAutofit/>
          </a:bodyPr>
          <a:lstStyle/>
          <a:p>
            <a:pPr algn="ctr"/>
            <a:r>
              <a:rPr lang="ja-JP" altLang="en-US" sz="3600" dirty="0"/>
              <a:t>水星の生命の可能性</a:t>
            </a:r>
          </a:p>
        </p:txBody>
      </p:sp>
      <p:sp>
        <p:nvSpPr>
          <p:cNvPr id="5" name="テキスト ボックス 4">
            <a:extLst>
              <a:ext uri="{FF2B5EF4-FFF2-40B4-BE49-F238E27FC236}">
                <a16:creationId xmlns:a16="http://schemas.microsoft.com/office/drawing/2014/main" id="{FB0825E0-35C0-48E5-A5AB-9E94A7CA02A0}"/>
              </a:ext>
            </a:extLst>
          </p:cNvPr>
          <p:cNvSpPr txBox="1"/>
          <p:nvPr/>
        </p:nvSpPr>
        <p:spPr>
          <a:xfrm>
            <a:off x="3581584" y="2846695"/>
            <a:ext cx="5421739" cy="1631216"/>
          </a:xfrm>
          <a:prstGeom prst="rect">
            <a:avLst/>
          </a:prstGeom>
          <a:noFill/>
        </p:spPr>
        <p:txBody>
          <a:bodyPr wrap="square" rtlCol="0">
            <a:spAutoFit/>
          </a:bodyPr>
          <a:lstStyle/>
          <a:p>
            <a:r>
              <a:rPr kumimoji="1" lang="ja-JP" altLang="en-US" dirty="0"/>
              <a:t>・</a:t>
            </a:r>
            <a:r>
              <a:rPr kumimoji="1" lang="ja-JP" altLang="en-US" sz="2000" dirty="0"/>
              <a:t>太陽に近いからとことん熱くなる</a:t>
            </a:r>
            <a:endParaRPr kumimoji="1" lang="en-US" altLang="ja-JP" sz="2000" dirty="0"/>
          </a:p>
          <a:p>
            <a:endParaRPr lang="en-US" altLang="ja-JP" sz="2000" dirty="0"/>
          </a:p>
          <a:p>
            <a:r>
              <a:rPr kumimoji="1" lang="ja-JP" altLang="en-US" sz="2000" dirty="0"/>
              <a:t>・昼夜の気温差が</a:t>
            </a:r>
            <a:r>
              <a:rPr kumimoji="1" lang="en-US" altLang="ja-JP" sz="2000" dirty="0"/>
              <a:t>600</a:t>
            </a:r>
            <a:r>
              <a:rPr kumimoji="1" lang="ja-JP" altLang="en-US" sz="2000" dirty="0"/>
              <a:t>℃</a:t>
            </a:r>
            <a:endParaRPr kumimoji="1" lang="en-US" altLang="ja-JP" sz="2000" dirty="0"/>
          </a:p>
          <a:p>
            <a:endParaRPr lang="en-US" altLang="ja-JP" sz="2000" dirty="0"/>
          </a:p>
          <a:p>
            <a:r>
              <a:rPr kumimoji="1" lang="ja-JP" altLang="en-US" sz="2000" dirty="0"/>
              <a:t>・水が存在しても凍結と蒸発を繰り返すだけ</a:t>
            </a:r>
            <a:endParaRPr kumimoji="1" lang="en-US" altLang="ja-JP" sz="2000" dirty="0"/>
          </a:p>
        </p:txBody>
      </p:sp>
    </p:spTree>
    <p:extLst>
      <p:ext uri="{BB962C8B-B14F-4D97-AF65-F5344CB8AC3E}">
        <p14:creationId xmlns:p14="http://schemas.microsoft.com/office/powerpoint/2010/main" val="4049759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BA0611-B366-4E2D-B0E3-B11D25F64FD7}"/>
              </a:ext>
            </a:extLst>
          </p:cNvPr>
          <p:cNvSpPr>
            <a:spLocks noGrp="1"/>
          </p:cNvSpPr>
          <p:nvPr>
            <p:ph type="title"/>
          </p:nvPr>
        </p:nvSpPr>
        <p:spPr>
          <a:xfrm>
            <a:off x="1875412" y="166728"/>
            <a:ext cx="5393175" cy="1099846"/>
          </a:xfrm>
        </p:spPr>
        <p:txBody>
          <a:bodyPr/>
          <a:lstStyle/>
          <a:p>
            <a:pPr algn="ctr"/>
            <a:r>
              <a:rPr kumimoji="1" lang="ja-JP" altLang="en-US" dirty="0"/>
              <a:t>生命必須の同類項</a:t>
            </a:r>
          </a:p>
        </p:txBody>
      </p:sp>
      <p:sp>
        <p:nvSpPr>
          <p:cNvPr id="3" name="テキスト ボックス 2">
            <a:extLst>
              <a:ext uri="{FF2B5EF4-FFF2-40B4-BE49-F238E27FC236}">
                <a16:creationId xmlns:a16="http://schemas.microsoft.com/office/drawing/2014/main" id="{9E400DAB-AB37-4A00-9952-6AC72983AD15}"/>
              </a:ext>
            </a:extLst>
          </p:cNvPr>
          <p:cNvSpPr txBox="1"/>
          <p:nvPr/>
        </p:nvSpPr>
        <p:spPr>
          <a:xfrm>
            <a:off x="1875411" y="1658200"/>
            <a:ext cx="5393175" cy="523220"/>
          </a:xfrm>
          <a:prstGeom prst="rect">
            <a:avLst/>
          </a:prstGeom>
          <a:noFill/>
        </p:spPr>
        <p:txBody>
          <a:bodyPr wrap="square" rtlCol="0">
            <a:spAutoFit/>
          </a:bodyPr>
          <a:lstStyle/>
          <a:p>
            <a:pPr algn="ctr"/>
            <a:r>
              <a:rPr kumimoji="1" lang="ja-JP" altLang="en-US" sz="2800" dirty="0">
                <a:solidFill>
                  <a:srgbClr val="FF0000"/>
                </a:solidFill>
              </a:rPr>
              <a:t>適切かつ安定した気温が必要！</a:t>
            </a:r>
          </a:p>
        </p:txBody>
      </p:sp>
      <p:pic>
        <p:nvPicPr>
          <p:cNvPr id="1026" name="Picture 2" descr="灼熱 イラスト素材 - iStock">
            <a:extLst>
              <a:ext uri="{FF2B5EF4-FFF2-40B4-BE49-F238E27FC236}">
                <a16:creationId xmlns:a16="http://schemas.microsoft.com/office/drawing/2014/main" id="{AF7E2414-6AD9-4442-9EFF-C1B110B98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8331"/>
            <a:ext cx="2597273" cy="2899669"/>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5C917133-BDB2-4724-9BE4-FA6A919ED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25" y="3958331"/>
            <a:ext cx="2597274" cy="2899669"/>
          </a:xfrm>
          <a:prstGeom prst="rect">
            <a:avLst/>
          </a:prstGeom>
        </p:spPr>
      </p:pic>
      <p:sp>
        <p:nvSpPr>
          <p:cNvPr id="7" name="テキスト ボックス 6">
            <a:extLst>
              <a:ext uri="{FF2B5EF4-FFF2-40B4-BE49-F238E27FC236}">
                <a16:creationId xmlns:a16="http://schemas.microsoft.com/office/drawing/2014/main" id="{9115ACEA-2F73-4B9C-8055-99E666489B99}"/>
              </a:ext>
            </a:extLst>
          </p:cNvPr>
          <p:cNvSpPr txBox="1"/>
          <p:nvPr/>
        </p:nvSpPr>
        <p:spPr>
          <a:xfrm>
            <a:off x="2761044" y="5008055"/>
            <a:ext cx="3621906" cy="400110"/>
          </a:xfrm>
          <a:prstGeom prst="rect">
            <a:avLst/>
          </a:prstGeom>
          <a:noFill/>
        </p:spPr>
        <p:txBody>
          <a:bodyPr wrap="square" rtlCol="0">
            <a:spAutoFit/>
          </a:bodyPr>
          <a:lstStyle/>
          <a:p>
            <a:pPr algn="ctr"/>
            <a:r>
              <a:rPr kumimoji="1" lang="en-US" altLang="ja-JP" sz="2000" dirty="0"/>
              <a:t>2</a:t>
            </a:r>
            <a:r>
              <a:rPr kumimoji="1" lang="ja-JP" altLang="en-US" sz="2000" dirty="0"/>
              <a:t>つともに適応となると困難</a:t>
            </a:r>
            <a:r>
              <a:rPr kumimoji="1" lang="en-US" altLang="ja-JP" sz="2000" dirty="0"/>
              <a:t>…</a:t>
            </a:r>
            <a:endParaRPr kumimoji="1" lang="ja-JP" altLang="en-US" sz="2000" dirty="0"/>
          </a:p>
        </p:txBody>
      </p:sp>
      <p:sp>
        <p:nvSpPr>
          <p:cNvPr id="4" name="正方形/長方形 3">
            <a:extLst>
              <a:ext uri="{FF2B5EF4-FFF2-40B4-BE49-F238E27FC236}">
                <a16:creationId xmlns:a16="http://schemas.microsoft.com/office/drawing/2014/main" id="{37D2F526-382E-44BE-82CB-1C02F65841C0}"/>
              </a:ext>
            </a:extLst>
          </p:cNvPr>
          <p:cNvSpPr/>
          <p:nvPr/>
        </p:nvSpPr>
        <p:spPr>
          <a:xfrm>
            <a:off x="340681" y="3527298"/>
            <a:ext cx="1915909" cy="400110"/>
          </a:xfrm>
          <a:prstGeom prst="rect">
            <a:avLst/>
          </a:prstGeom>
        </p:spPr>
        <p:txBody>
          <a:bodyPr wrap="none">
            <a:spAutoFit/>
          </a:bodyPr>
          <a:lstStyle/>
          <a:p>
            <a:pPr algn="ctr"/>
            <a:r>
              <a:rPr kumimoji="1" lang="ja-JP" altLang="en-US" sz="2000" dirty="0"/>
              <a:t>灼熱だけなら</a:t>
            </a:r>
            <a:r>
              <a:rPr kumimoji="1" lang="en-US" altLang="ja-JP" sz="2000" dirty="0"/>
              <a:t>…</a:t>
            </a:r>
            <a:endParaRPr lang="ja-JP" altLang="en-US" sz="2000" dirty="0"/>
          </a:p>
        </p:txBody>
      </p:sp>
      <p:sp>
        <p:nvSpPr>
          <p:cNvPr id="5" name="正方形/長方形 4">
            <a:extLst>
              <a:ext uri="{FF2B5EF4-FFF2-40B4-BE49-F238E27FC236}">
                <a16:creationId xmlns:a16="http://schemas.microsoft.com/office/drawing/2014/main" id="{7E8F221A-FC7B-4A0B-9534-BBB4F4D72AFD}"/>
              </a:ext>
            </a:extLst>
          </p:cNvPr>
          <p:cNvSpPr/>
          <p:nvPr/>
        </p:nvSpPr>
        <p:spPr>
          <a:xfrm>
            <a:off x="190640" y="2695734"/>
            <a:ext cx="1107996" cy="461665"/>
          </a:xfrm>
          <a:prstGeom prst="rect">
            <a:avLst/>
          </a:prstGeom>
        </p:spPr>
        <p:txBody>
          <a:bodyPr wrap="none">
            <a:spAutoFit/>
          </a:bodyPr>
          <a:lstStyle/>
          <a:p>
            <a:r>
              <a:rPr kumimoji="1" lang="ja-JP" altLang="en-US" sz="2400" dirty="0"/>
              <a:t>最悪、</a:t>
            </a:r>
            <a:endParaRPr lang="ja-JP" altLang="en-US" sz="2400" dirty="0"/>
          </a:p>
        </p:txBody>
      </p:sp>
      <p:sp>
        <p:nvSpPr>
          <p:cNvPr id="8" name="正方形/長方形 7">
            <a:extLst>
              <a:ext uri="{FF2B5EF4-FFF2-40B4-BE49-F238E27FC236}">
                <a16:creationId xmlns:a16="http://schemas.microsoft.com/office/drawing/2014/main" id="{35B98537-1234-4C9D-9AF2-B32161CFB893}"/>
              </a:ext>
            </a:extLst>
          </p:cNvPr>
          <p:cNvSpPr/>
          <p:nvPr/>
        </p:nvSpPr>
        <p:spPr>
          <a:xfrm>
            <a:off x="6887407" y="3527298"/>
            <a:ext cx="1915909" cy="400110"/>
          </a:xfrm>
          <a:prstGeom prst="rect">
            <a:avLst/>
          </a:prstGeom>
        </p:spPr>
        <p:txBody>
          <a:bodyPr wrap="none">
            <a:spAutoFit/>
          </a:bodyPr>
          <a:lstStyle/>
          <a:p>
            <a:pPr algn="ctr"/>
            <a:r>
              <a:rPr kumimoji="1" lang="ja-JP" altLang="en-US" sz="2000" dirty="0"/>
              <a:t>極寒だけなら</a:t>
            </a:r>
            <a:r>
              <a:rPr kumimoji="1" lang="en-US" altLang="ja-JP" sz="2000" dirty="0"/>
              <a:t>…</a:t>
            </a:r>
            <a:endParaRPr lang="ja-JP" altLang="en-US" sz="2000" dirty="0"/>
          </a:p>
        </p:txBody>
      </p:sp>
      <p:sp>
        <p:nvSpPr>
          <p:cNvPr id="9" name="正方形/長方形 8">
            <a:extLst>
              <a:ext uri="{FF2B5EF4-FFF2-40B4-BE49-F238E27FC236}">
                <a16:creationId xmlns:a16="http://schemas.microsoft.com/office/drawing/2014/main" id="{FFEBDEAC-A935-43D3-9DD9-D04FB3552887}"/>
              </a:ext>
            </a:extLst>
          </p:cNvPr>
          <p:cNvSpPr/>
          <p:nvPr/>
        </p:nvSpPr>
        <p:spPr>
          <a:xfrm>
            <a:off x="3094670" y="3958331"/>
            <a:ext cx="2954655" cy="369332"/>
          </a:xfrm>
          <a:prstGeom prst="rect">
            <a:avLst/>
          </a:prstGeom>
        </p:spPr>
        <p:txBody>
          <a:bodyPr wrap="none">
            <a:spAutoFit/>
          </a:bodyPr>
          <a:lstStyle/>
          <a:p>
            <a:pPr algn="ctr"/>
            <a:r>
              <a:rPr kumimoji="1" lang="ja-JP" altLang="en-US" dirty="0"/>
              <a:t>適応できる可能性はあるが</a:t>
            </a:r>
            <a:endParaRPr lang="ja-JP" altLang="en-US" dirty="0"/>
          </a:p>
        </p:txBody>
      </p:sp>
    </p:spTree>
    <p:extLst>
      <p:ext uri="{BB962C8B-B14F-4D97-AF65-F5344CB8AC3E}">
        <p14:creationId xmlns:p14="http://schemas.microsoft.com/office/powerpoint/2010/main" val="3691586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楽器, 時計 が含まれている画像&#10;&#10;自動的に生成された説明">
            <a:extLst>
              <a:ext uri="{FF2B5EF4-FFF2-40B4-BE49-F238E27FC236}">
                <a16:creationId xmlns:a16="http://schemas.microsoft.com/office/drawing/2014/main" id="{0498903D-10F3-4C95-8BFA-943CFE1C7056}"/>
              </a:ext>
            </a:extLst>
          </p:cNvPr>
          <p:cNvPicPr>
            <a:picLocks noChangeAspect="1"/>
          </p:cNvPicPr>
          <p:nvPr/>
        </p:nvPicPr>
        <p:blipFill rotWithShape="1">
          <a:blip r:embed="rId2">
            <a:extLst>
              <a:ext uri="{28A0092B-C50C-407E-A947-70E740481C1C}">
                <a14:useLocalDpi xmlns:a14="http://schemas.microsoft.com/office/drawing/2010/main" val="0"/>
              </a:ext>
            </a:extLst>
          </a:blip>
          <a:srcRect l="48499" t="83415" r="-1"/>
          <a:stretch/>
        </p:blipFill>
        <p:spPr>
          <a:xfrm>
            <a:off x="4301145" y="3231557"/>
            <a:ext cx="4348725" cy="807411"/>
          </a:xfrm>
          <a:prstGeom prst="rect">
            <a:avLst/>
          </a:prstGeom>
        </p:spPr>
      </p:pic>
      <p:sp>
        <p:nvSpPr>
          <p:cNvPr id="2" name="タイトル 1">
            <a:extLst>
              <a:ext uri="{FF2B5EF4-FFF2-40B4-BE49-F238E27FC236}">
                <a16:creationId xmlns:a16="http://schemas.microsoft.com/office/drawing/2014/main" id="{83354EBC-681E-4AD2-9306-A2CA210FA50B}"/>
              </a:ext>
            </a:extLst>
          </p:cNvPr>
          <p:cNvSpPr>
            <a:spLocks noGrp="1"/>
          </p:cNvSpPr>
          <p:nvPr>
            <p:ph type="title"/>
          </p:nvPr>
        </p:nvSpPr>
        <p:spPr>
          <a:xfrm>
            <a:off x="628650" y="165667"/>
            <a:ext cx="7886700" cy="884174"/>
          </a:xfrm>
        </p:spPr>
        <p:txBody>
          <a:bodyPr/>
          <a:lstStyle/>
          <a:p>
            <a:r>
              <a:rPr kumimoji="1" lang="ja-JP" altLang="en-US" dirty="0">
                <a:latin typeface="源ノ角ゴシック JP" panose="020B0500000000000000" pitchFamily="34" charset="-128"/>
                <a:ea typeface="源ノ角ゴシック JP" panose="020B0500000000000000" pitchFamily="34" charset="-128"/>
              </a:rPr>
              <a:t>冥王星での液体の水の存在</a:t>
            </a:r>
          </a:p>
        </p:txBody>
      </p:sp>
      <p:sp>
        <p:nvSpPr>
          <p:cNvPr id="3" name="コンテンツ プレースホルダー 2">
            <a:extLst>
              <a:ext uri="{FF2B5EF4-FFF2-40B4-BE49-F238E27FC236}">
                <a16:creationId xmlns:a16="http://schemas.microsoft.com/office/drawing/2014/main" id="{08A82DBF-FDCC-42D2-95A2-1E87C0678680}"/>
              </a:ext>
            </a:extLst>
          </p:cNvPr>
          <p:cNvSpPr>
            <a:spLocks noGrp="1"/>
          </p:cNvSpPr>
          <p:nvPr>
            <p:ph idx="1"/>
          </p:nvPr>
        </p:nvSpPr>
        <p:spPr>
          <a:xfrm>
            <a:off x="628650" y="1048372"/>
            <a:ext cx="7886700" cy="2534810"/>
          </a:xfrm>
        </p:spPr>
        <p:txBody>
          <a:bodyPr/>
          <a:lstStyle/>
          <a:p>
            <a:r>
              <a:rPr kumimoji="1" lang="ja-JP" altLang="en-US" dirty="0">
                <a:latin typeface="源ノ角ゴシック JP" panose="020B0500000000000000" pitchFamily="34" charset="-128"/>
                <a:ea typeface="源ノ角ゴシック JP" panose="020B0500000000000000" pitchFamily="34" charset="-128"/>
              </a:rPr>
              <a:t>冥王星</a:t>
            </a:r>
            <a:endParaRPr kumimoji="1" lang="en-US" altLang="ja-JP" dirty="0">
              <a:latin typeface="源ノ角ゴシック JP" panose="020B0500000000000000" pitchFamily="34" charset="-128"/>
              <a:ea typeface="源ノ角ゴシック JP" panose="020B0500000000000000" pitchFamily="34" charset="-128"/>
            </a:endParaRPr>
          </a:p>
          <a:p>
            <a:pPr lvl="1"/>
            <a:r>
              <a:rPr kumimoji="1" lang="ja-JP" altLang="en-US" dirty="0">
                <a:latin typeface="源ノ角ゴシック JP" panose="020B0500000000000000" pitchFamily="34" charset="-128"/>
                <a:ea typeface="源ノ角ゴシック JP" panose="020B0500000000000000" pitchFamily="34" charset="-128"/>
              </a:rPr>
              <a:t>表面温度</a:t>
            </a:r>
            <a:r>
              <a:rPr kumimoji="1" lang="en-US" altLang="ja-JP" dirty="0">
                <a:latin typeface="源ノ角ゴシック JP" panose="020B0500000000000000" pitchFamily="34" charset="-128"/>
                <a:ea typeface="源ノ角ゴシック JP" panose="020B0500000000000000" pitchFamily="34" charset="-128"/>
              </a:rPr>
              <a:t>-220</a:t>
            </a:r>
            <a:r>
              <a:rPr kumimoji="1" lang="ja-JP" altLang="en-US" dirty="0">
                <a:latin typeface="源ノ角ゴシック JP" panose="020B0500000000000000" pitchFamily="34" charset="-128"/>
                <a:ea typeface="源ノ角ゴシック JP" panose="020B0500000000000000" pitchFamily="34" charset="-128"/>
              </a:rPr>
              <a:t>℃（極寒環境）</a:t>
            </a:r>
            <a:endParaRPr kumimoji="1" lang="en-US" altLang="ja-JP" dirty="0">
              <a:latin typeface="源ノ角ゴシック JP" panose="020B0500000000000000" pitchFamily="34" charset="-128"/>
              <a:ea typeface="源ノ角ゴシック JP" panose="020B0500000000000000" pitchFamily="34" charset="-128"/>
            </a:endParaRPr>
          </a:p>
          <a:p>
            <a:pPr lvl="1"/>
            <a:r>
              <a:rPr kumimoji="1" lang="ja-JP" altLang="en-US" dirty="0">
                <a:latin typeface="源ノ角ゴシック JP" panose="020B0500000000000000" pitchFamily="34" charset="-128"/>
                <a:ea typeface="源ノ角ゴシック JP" panose="020B0500000000000000" pitchFamily="34" charset="-128"/>
              </a:rPr>
              <a:t>赤道付近に盆地が存在する</a:t>
            </a:r>
            <a:endParaRPr kumimoji="1" lang="en-US" altLang="ja-JP" dirty="0">
              <a:latin typeface="源ノ角ゴシック JP" panose="020B0500000000000000" pitchFamily="34" charset="-128"/>
              <a:ea typeface="源ノ角ゴシック JP" panose="020B0500000000000000" pitchFamily="34" charset="-128"/>
            </a:endParaRPr>
          </a:p>
          <a:p>
            <a:pPr marL="457200" lvl="1" indent="0">
              <a:buNone/>
            </a:pPr>
            <a:endParaRPr lang="en-US" altLang="ja-JP" sz="1100" dirty="0">
              <a:latin typeface="源ノ角ゴシック JP" panose="020B0500000000000000" pitchFamily="34" charset="-128"/>
              <a:ea typeface="源ノ角ゴシック JP" panose="020B0500000000000000" pitchFamily="34" charset="-128"/>
            </a:endParaRPr>
          </a:p>
          <a:p>
            <a:pPr marL="0" indent="0">
              <a:buNone/>
            </a:pPr>
            <a:r>
              <a:rPr kumimoji="1" lang="ja-JP" altLang="en-US" dirty="0">
                <a:latin typeface="源ノ角ゴシック JP" panose="020B0500000000000000" pitchFamily="34" charset="-128"/>
                <a:ea typeface="源ノ角ゴシック JP" panose="020B0500000000000000" pitchFamily="34" charset="-128"/>
              </a:rPr>
              <a:t>盆地が存在するためにはその地下に厚い内部海が存在する必要がある</a:t>
            </a:r>
          </a:p>
        </p:txBody>
      </p:sp>
      <p:pic>
        <p:nvPicPr>
          <p:cNvPr id="5" name="図 4" descr="楽器, 時計 が含まれている画像&#10;&#10;自動的に生成された説明">
            <a:extLst>
              <a:ext uri="{FF2B5EF4-FFF2-40B4-BE49-F238E27FC236}">
                <a16:creationId xmlns:a16="http://schemas.microsoft.com/office/drawing/2014/main" id="{1AF53A8C-57AB-4DB4-99FD-735871CBE6CB}"/>
              </a:ext>
            </a:extLst>
          </p:cNvPr>
          <p:cNvPicPr>
            <a:picLocks noChangeAspect="1"/>
          </p:cNvPicPr>
          <p:nvPr/>
        </p:nvPicPr>
        <p:blipFill rotWithShape="1">
          <a:blip r:embed="rId2">
            <a:extLst>
              <a:ext uri="{28A0092B-C50C-407E-A947-70E740481C1C}">
                <a14:useLocalDpi xmlns:a14="http://schemas.microsoft.com/office/drawing/2010/main" val="0"/>
              </a:ext>
            </a:extLst>
          </a:blip>
          <a:srcRect l="-6447" r="48342"/>
          <a:stretch/>
        </p:blipFill>
        <p:spPr>
          <a:xfrm>
            <a:off x="1252580" y="4083839"/>
            <a:ext cx="3094339" cy="3070414"/>
          </a:xfrm>
          <a:prstGeom prst="rect">
            <a:avLst/>
          </a:prstGeom>
        </p:spPr>
      </p:pic>
      <p:sp>
        <p:nvSpPr>
          <p:cNvPr id="4" name="テキスト ボックス 3">
            <a:extLst>
              <a:ext uri="{FF2B5EF4-FFF2-40B4-BE49-F238E27FC236}">
                <a16:creationId xmlns:a16="http://schemas.microsoft.com/office/drawing/2014/main" id="{923BA005-86A0-4040-97B4-1732B12919C1}"/>
              </a:ext>
            </a:extLst>
          </p:cNvPr>
          <p:cNvSpPr txBox="1"/>
          <p:nvPr/>
        </p:nvSpPr>
        <p:spPr>
          <a:xfrm>
            <a:off x="2152359" y="3815007"/>
            <a:ext cx="1285109"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自転軸</a:t>
            </a:r>
          </a:p>
        </p:txBody>
      </p:sp>
      <p:sp>
        <p:nvSpPr>
          <p:cNvPr id="6" name="テキスト ボックス 5">
            <a:extLst>
              <a:ext uri="{FF2B5EF4-FFF2-40B4-BE49-F238E27FC236}">
                <a16:creationId xmlns:a16="http://schemas.microsoft.com/office/drawing/2014/main" id="{354554F8-E514-4BE8-86D1-2FD389C07CC6}"/>
              </a:ext>
            </a:extLst>
          </p:cNvPr>
          <p:cNvSpPr txBox="1"/>
          <p:nvPr/>
        </p:nvSpPr>
        <p:spPr>
          <a:xfrm>
            <a:off x="276959" y="4182315"/>
            <a:ext cx="228131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衛星カロンの方向</a:t>
            </a:r>
          </a:p>
        </p:txBody>
      </p:sp>
      <p:sp>
        <p:nvSpPr>
          <p:cNvPr id="7" name="テキスト ボックス 6">
            <a:extLst>
              <a:ext uri="{FF2B5EF4-FFF2-40B4-BE49-F238E27FC236}">
                <a16:creationId xmlns:a16="http://schemas.microsoft.com/office/drawing/2014/main" id="{86F8959D-4B3C-4FFD-A96E-FC83F536C419}"/>
              </a:ext>
            </a:extLst>
          </p:cNvPr>
          <p:cNvSpPr txBox="1"/>
          <p:nvPr/>
        </p:nvSpPr>
        <p:spPr>
          <a:xfrm>
            <a:off x="3704364" y="4940602"/>
            <a:ext cx="1285109"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軌道方向</a:t>
            </a:r>
          </a:p>
        </p:txBody>
      </p:sp>
      <p:pic>
        <p:nvPicPr>
          <p:cNvPr id="8" name="図 7" descr="楽器, 時計 が含まれている画像&#10;&#10;自動的に生成された説明">
            <a:extLst>
              <a:ext uri="{FF2B5EF4-FFF2-40B4-BE49-F238E27FC236}">
                <a16:creationId xmlns:a16="http://schemas.microsoft.com/office/drawing/2014/main" id="{58F88F4B-3B01-4A1B-BA1E-52DCBE949841}"/>
              </a:ext>
            </a:extLst>
          </p:cNvPr>
          <p:cNvPicPr>
            <a:picLocks noChangeAspect="1"/>
          </p:cNvPicPr>
          <p:nvPr/>
        </p:nvPicPr>
        <p:blipFill rotWithShape="1">
          <a:blip r:embed="rId2">
            <a:extLst>
              <a:ext uri="{28A0092B-C50C-407E-A947-70E740481C1C}">
                <a14:useLocalDpi xmlns:a14="http://schemas.microsoft.com/office/drawing/2010/main" val="0"/>
              </a:ext>
            </a:extLst>
          </a:blip>
          <a:srcRect l="48499" r="-1" b="12627"/>
          <a:stretch/>
        </p:blipFill>
        <p:spPr>
          <a:xfrm>
            <a:off x="5104185" y="4083839"/>
            <a:ext cx="2742647" cy="2682723"/>
          </a:xfrm>
          <a:prstGeom prst="rect">
            <a:avLst/>
          </a:prstGeom>
        </p:spPr>
      </p:pic>
      <p:sp>
        <p:nvSpPr>
          <p:cNvPr id="9" name="テキスト ボックス 8">
            <a:extLst>
              <a:ext uri="{FF2B5EF4-FFF2-40B4-BE49-F238E27FC236}">
                <a16:creationId xmlns:a16="http://schemas.microsoft.com/office/drawing/2014/main" id="{798F23AD-D909-4755-852E-4C86BD92ABD3}"/>
              </a:ext>
            </a:extLst>
          </p:cNvPr>
          <p:cNvSpPr txBox="1"/>
          <p:nvPr/>
        </p:nvSpPr>
        <p:spPr>
          <a:xfrm>
            <a:off x="4277623" y="5539561"/>
            <a:ext cx="490155" cy="50921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kumimoji="1" lang="ja-JP" altLang="en-US" sz="2000" dirty="0"/>
          </a:p>
        </p:txBody>
      </p:sp>
      <p:sp>
        <p:nvSpPr>
          <p:cNvPr id="10" name="テキスト ボックス 9">
            <a:extLst>
              <a:ext uri="{FF2B5EF4-FFF2-40B4-BE49-F238E27FC236}">
                <a16:creationId xmlns:a16="http://schemas.microsoft.com/office/drawing/2014/main" id="{9F06BE51-0DD5-4751-958F-23FFD0070F2A}"/>
              </a:ext>
            </a:extLst>
          </p:cNvPr>
          <p:cNvSpPr txBox="1"/>
          <p:nvPr/>
        </p:nvSpPr>
        <p:spPr>
          <a:xfrm>
            <a:off x="5021190" y="4827758"/>
            <a:ext cx="490155" cy="50921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kumimoji="1" lang="ja-JP" altLang="en-US" sz="2000" dirty="0"/>
          </a:p>
        </p:txBody>
      </p:sp>
      <p:sp>
        <p:nvSpPr>
          <p:cNvPr id="11" name="テキスト ボックス 10">
            <a:extLst>
              <a:ext uri="{FF2B5EF4-FFF2-40B4-BE49-F238E27FC236}">
                <a16:creationId xmlns:a16="http://schemas.microsoft.com/office/drawing/2014/main" id="{FA902EC2-F82A-4C73-B7BC-9D62412CCFDC}"/>
              </a:ext>
            </a:extLst>
          </p:cNvPr>
          <p:cNvSpPr txBox="1"/>
          <p:nvPr/>
        </p:nvSpPr>
        <p:spPr>
          <a:xfrm>
            <a:off x="4975405" y="5030344"/>
            <a:ext cx="490155" cy="50921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kumimoji="1" lang="ja-JP" altLang="en-US" sz="2000" dirty="0"/>
          </a:p>
        </p:txBody>
      </p:sp>
      <p:sp>
        <p:nvSpPr>
          <p:cNvPr id="13" name="テキスト ボックス 12">
            <a:extLst>
              <a:ext uri="{FF2B5EF4-FFF2-40B4-BE49-F238E27FC236}">
                <a16:creationId xmlns:a16="http://schemas.microsoft.com/office/drawing/2014/main" id="{667FF358-931E-41A3-81C1-E471EEB21C3C}"/>
              </a:ext>
            </a:extLst>
          </p:cNvPr>
          <p:cNvSpPr txBox="1"/>
          <p:nvPr/>
        </p:nvSpPr>
        <p:spPr>
          <a:xfrm>
            <a:off x="6104078" y="2919783"/>
            <a:ext cx="490155" cy="50921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kumimoji="1" lang="ja-JP" altLang="en-US" sz="2000" dirty="0"/>
          </a:p>
        </p:txBody>
      </p:sp>
      <p:sp>
        <p:nvSpPr>
          <p:cNvPr id="14" name="テキスト ボックス 13">
            <a:extLst>
              <a:ext uri="{FF2B5EF4-FFF2-40B4-BE49-F238E27FC236}">
                <a16:creationId xmlns:a16="http://schemas.microsoft.com/office/drawing/2014/main" id="{0B9884E2-C7C3-41ED-9C36-925740D15CB5}"/>
              </a:ext>
            </a:extLst>
          </p:cNvPr>
          <p:cNvSpPr txBox="1"/>
          <p:nvPr/>
        </p:nvSpPr>
        <p:spPr>
          <a:xfrm>
            <a:off x="5824854" y="3815007"/>
            <a:ext cx="1285109"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高度</a:t>
            </a:r>
            <a:r>
              <a:rPr kumimoji="1" lang="en-US" altLang="ja-JP" sz="2000" dirty="0"/>
              <a:t>(km)</a:t>
            </a:r>
            <a:endParaRPr kumimoji="1" lang="ja-JP" altLang="en-US" sz="2000" dirty="0"/>
          </a:p>
        </p:txBody>
      </p:sp>
    </p:spTree>
    <p:extLst>
      <p:ext uri="{BB962C8B-B14F-4D97-AF65-F5344CB8AC3E}">
        <p14:creationId xmlns:p14="http://schemas.microsoft.com/office/powerpoint/2010/main" val="25873652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7E1DCD-AD74-42F5-8B3A-51A933D1AC04}"/>
              </a:ext>
            </a:extLst>
          </p:cNvPr>
          <p:cNvSpPr>
            <a:spLocks noGrp="1"/>
          </p:cNvSpPr>
          <p:nvPr>
            <p:ph type="title"/>
          </p:nvPr>
        </p:nvSpPr>
        <p:spPr>
          <a:xfrm>
            <a:off x="654587" y="152642"/>
            <a:ext cx="7886700" cy="1325563"/>
          </a:xfrm>
        </p:spPr>
        <p:txBody>
          <a:bodyPr/>
          <a:lstStyle/>
          <a:p>
            <a:pPr algn="ctr"/>
            <a:r>
              <a:rPr kumimoji="1" lang="ja-JP" altLang="en-US" dirty="0">
                <a:latin typeface="源ノ角ゴシック JP" panose="020B0500000000000000" pitchFamily="34" charset="-128"/>
                <a:ea typeface="源ノ角ゴシック JP" panose="020B0500000000000000" pitchFamily="34" charset="-128"/>
              </a:rPr>
              <a:t>冥王星での液体の水の存在</a:t>
            </a:r>
          </a:p>
        </p:txBody>
      </p:sp>
      <p:sp>
        <p:nvSpPr>
          <p:cNvPr id="3" name="コンテンツ プレースホルダー 2">
            <a:extLst>
              <a:ext uri="{FF2B5EF4-FFF2-40B4-BE49-F238E27FC236}">
                <a16:creationId xmlns:a16="http://schemas.microsoft.com/office/drawing/2014/main" id="{83C4BF38-1D4D-4BDD-A145-4D37D0FDA8AF}"/>
              </a:ext>
            </a:extLst>
          </p:cNvPr>
          <p:cNvSpPr>
            <a:spLocks noGrp="1"/>
          </p:cNvSpPr>
          <p:nvPr>
            <p:ph idx="1"/>
          </p:nvPr>
        </p:nvSpPr>
        <p:spPr>
          <a:xfrm>
            <a:off x="51875" y="1349259"/>
            <a:ext cx="9092125" cy="2296209"/>
          </a:xfrm>
        </p:spPr>
        <p:txBody>
          <a:bodyPr>
            <a:normAutofit/>
          </a:bodyPr>
          <a:lstStyle/>
          <a:p>
            <a:pPr marL="0" indent="0">
              <a:buNone/>
            </a:pPr>
            <a:r>
              <a:rPr kumimoji="1" lang="ja-JP" altLang="en-US" sz="2400" dirty="0">
                <a:latin typeface="源ノ角ゴシック JP" panose="020B0500000000000000" pitchFamily="34" charset="-128"/>
                <a:ea typeface="源ノ角ゴシック JP" panose="020B0500000000000000" pitchFamily="34" charset="-128"/>
              </a:rPr>
              <a:t>メタンを主成分としたガスハイドレート層が存在すると</a:t>
            </a:r>
            <a:endParaRPr kumimoji="1" lang="en-US" altLang="ja-JP" sz="2400" dirty="0">
              <a:latin typeface="源ノ角ゴシック JP" panose="020B0500000000000000" pitchFamily="34" charset="-128"/>
              <a:ea typeface="源ノ角ゴシック JP" panose="020B0500000000000000" pitchFamily="34" charset="-128"/>
            </a:endParaRPr>
          </a:p>
          <a:p>
            <a:pPr marL="0" indent="0">
              <a:buNone/>
            </a:pPr>
            <a:r>
              <a:rPr kumimoji="1" lang="ja-JP" altLang="en-US" sz="2400" dirty="0">
                <a:latin typeface="源ノ角ゴシック JP" panose="020B0500000000000000" pitchFamily="34" charset="-128"/>
                <a:ea typeface="源ノ角ゴシック JP" panose="020B0500000000000000" pitchFamily="34" charset="-128"/>
              </a:rPr>
              <a:t>現在まで内部海が存在できるということを説明できると判明した</a:t>
            </a:r>
            <a:endParaRPr kumimoji="1" lang="en-US" altLang="ja-JP" sz="2400" dirty="0">
              <a:latin typeface="源ノ角ゴシック JP" panose="020B0500000000000000" pitchFamily="34" charset="-128"/>
              <a:ea typeface="源ノ角ゴシック JP" panose="020B0500000000000000" pitchFamily="34" charset="-128"/>
            </a:endParaRPr>
          </a:p>
          <a:p>
            <a:pPr marL="457200" lvl="1" indent="0">
              <a:buNone/>
            </a:pPr>
            <a:endParaRPr lang="en-US" altLang="ja-JP" sz="2000" dirty="0">
              <a:latin typeface="源ノ角ゴシック JP" panose="020B0500000000000000" pitchFamily="34" charset="-128"/>
              <a:ea typeface="源ノ角ゴシック JP" panose="020B0500000000000000" pitchFamily="34" charset="-128"/>
            </a:endParaRPr>
          </a:p>
          <a:p>
            <a:pPr marL="0" indent="0">
              <a:buNone/>
            </a:pPr>
            <a:r>
              <a:rPr kumimoji="1" lang="ja-JP" altLang="en-US" sz="2400" dirty="0">
                <a:latin typeface="源ノ角ゴシック JP" panose="020B0500000000000000" pitchFamily="34" charset="-128"/>
                <a:ea typeface="源ノ角ゴシック JP" panose="020B0500000000000000" pitchFamily="34" charset="-128"/>
              </a:rPr>
              <a:t>このモデルにより冥王星の大気組成についても説明が可能であり大気組成に内部海の存在が表れる可能性が示された</a:t>
            </a:r>
            <a:endParaRPr kumimoji="1" lang="en-US" altLang="ja-JP" sz="2400" dirty="0">
              <a:latin typeface="源ノ角ゴシック JP" panose="020B0500000000000000" pitchFamily="34" charset="-128"/>
              <a:ea typeface="源ノ角ゴシック JP" panose="020B0500000000000000" pitchFamily="34" charset="-128"/>
            </a:endParaRPr>
          </a:p>
        </p:txBody>
      </p:sp>
      <p:pic>
        <p:nvPicPr>
          <p:cNvPr id="5" name="図 4" descr="テキスト が含まれている画像&#10;&#10;自動的に生成された説明">
            <a:extLst>
              <a:ext uri="{FF2B5EF4-FFF2-40B4-BE49-F238E27FC236}">
                <a16:creationId xmlns:a16="http://schemas.microsoft.com/office/drawing/2014/main" id="{A55525CE-9CFD-4C4F-9763-FB041FB3E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379" y="3722112"/>
            <a:ext cx="5947242" cy="2943381"/>
          </a:xfrm>
          <a:prstGeom prst="rect">
            <a:avLst/>
          </a:prstGeom>
        </p:spPr>
      </p:pic>
      <p:sp>
        <p:nvSpPr>
          <p:cNvPr id="6" name="テキスト ボックス 5">
            <a:extLst>
              <a:ext uri="{FF2B5EF4-FFF2-40B4-BE49-F238E27FC236}">
                <a16:creationId xmlns:a16="http://schemas.microsoft.com/office/drawing/2014/main" id="{4D4E1538-F1BC-4BCD-A318-2C3D04372ABA}"/>
              </a:ext>
            </a:extLst>
          </p:cNvPr>
          <p:cNvSpPr txBox="1"/>
          <p:nvPr/>
        </p:nvSpPr>
        <p:spPr>
          <a:xfrm>
            <a:off x="1239264" y="3940984"/>
            <a:ext cx="802638"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表面</a:t>
            </a:r>
          </a:p>
        </p:txBody>
      </p:sp>
      <p:sp>
        <p:nvSpPr>
          <p:cNvPr id="7" name="テキスト ボックス 6">
            <a:extLst>
              <a:ext uri="{FF2B5EF4-FFF2-40B4-BE49-F238E27FC236}">
                <a16:creationId xmlns:a16="http://schemas.microsoft.com/office/drawing/2014/main" id="{13B5B24F-03B1-4C5B-928D-9C24A8B8C088}"/>
              </a:ext>
            </a:extLst>
          </p:cNvPr>
          <p:cNvSpPr txBox="1"/>
          <p:nvPr/>
        </p:nvSpPr>
        <p:spPr>
          <a:xfrm>
            <a:off x="2207590" y="6457890"/>
            <a:ext cx="802638"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中心</a:t>
            </a:r>
          </a:p>
        </p:txBody>
      </p:sp>
      <p:sp>
        <p:nvSpPr>
          <p:cNvPr id="8" name="テキスト ボックス 7">
            <a:extLst>
              <a:ext uri="{FF2B5EF4-FFF2-40B4-BE49-F238E27FC236}">
                <a16:creationId xmlns:a16="http://schemas.microsoft.com/office/drawing/2014/main" id="{E172B649-AE15-402D-999A-69B5DF19E9D0}"/>
              </a:ext>
            </a:extLst>
          </p:cNvPr>
          <p:cNvSpPr txBox="1"/>
          <p:nvPr/>
        </p:nvSpPr>
        <p:spPr>
          <a:xfrm>
            <a:off x="4572000" y="5868769"/>
            <a:ext cx="4099816"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有機物を含む岩石でできた核</a:t>
            </a:r>
          </a:p>
        </p:txBody>
      </p:sp>
      <p:sp>
        <p:nvSpPr>
          <p:cNvPr id="9" name="テキスト ボックス 8">
            <a:extLst>
              <a:ext uri="{FF2B5EF4-FFF2-40B4-BE49-F238E27FC236}">
                <a16:creationId xmlns:a16="http://schemas.microsoft.com/office/drawing/2014/main" id="{632E7F80-0A86-4F92-BD15-110003FC04F9}"/>
              </a:ext>
            </a:extLst>
          </p:cNvPr>
          <p:cNvSpPr txBox="1"/>
          <p:nvPr/>
        </p:nvSpPr>
        <p:spPr>
          <a:xfrm>
            <a:off x="4601009" y="5375354"/>
            <a:ext cx="2338473"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液体の水の「海」</a:t>
            </a:r>
          </a:p>
        </p:txBody>
      </p:sp>
      <p:sp>
        <p:nvSpPr>
          <p:cNvPr id="10" name="テキスト ボックス 9">
            <a:extLst>
              <a:ext uri="{FF2B5EF4-FFF2-40B4-BE49-F238E27FC236}">
                <a16:creationId xmlns:a16="http://schemas.microsoft.com/office/drawing/2014/main" id="{E933A650-CB7C-4FF0-95F9-8D31B800B31E}"/>
              </a:ext>
            </a:extLst>
          </p:cNvPr>
          <p:cNvSpPr txBox="1"/>
          <p:nvPr/>
        </p:nvSpPr>
        <p:spPr>
          <a:xfrm>
            <a:off x="4597937" y="4667468"/>
            <a:ext cx="3035482" cy="7078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主にメタンを閉じ込めた</a:t>
            </a:r>
            <a:endParaRPr kumimoji="1" lang="en-US" altLang="ja-JP" sz="2000" dirty="0"/>
          </a:p>
          <a:p>
            <a:r>
              <a:rPr kumimoji="1" lang="ja-JP" altLang="en-US" sz="2000" dirty="0"/>
              <a:t>ガスハイドレート</a:t>
            </a:r>
          </a:p>
        </p:txBody>
      </p:sp>
      <p:sp>
        <p:nvSpPr>
          <p:cNvPr id="11" name="テキスト ボックス 10">
            <a:extLst>
              <a:ext uri="{FF2B5EF4-FFF2-40B4-BE49-F238E27FC236}">
                <a16:creationId xmlns:a16="http://schemas.microsoft.com/office/drawing/2014/main" id="{0C1EAA33-AFA3-4171-9C1F-219ED1A87BE4}"/>
              </a:ext>
            </a:extLst>
          </p:cNvPr>
          <p:cNvSpPr txBox="1"/>
          <p:nvPr/>
        </p:nvSpPr>
        <p:spPr>
          <a:xfrm>
            <a:off x="4597937" y="4174053"/>
            <a:ext cx="2215082"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氷でできた地殻</a:t>
            </a:r>
          </a:p>
        </p:txBody>
      </p:sp>
      <p:sp>
        <p:nvSpPr>
          <p:cNvPr id="12" name="テキスト ボックス 11">
            <a:extLst>
              <a:ext uri="{FF2B5EF4-FFF2-40B4-BE49-F238E27FC236}">
                <a16:creationId xmlns:a16="http://schemas.microsoft.com/office/drawing/2014/main" id="{3E177C4B-FE22-494D-90E8-495926E86A78}"/>
              </a:ext>
            </a:extLst>
          </p:cNvPr>
          <p:cNvSpPr txBox="1"/>
          <p:nvPr/>
        </p:nvSpPr>
        <p:spPr>
          <a:xfrm>
            <a:off x="4597937" y="3643720"/>
            <a:ext cx="361994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窒素氷河に覆われた巨大盆地</a:t>
            </a:r>
          </a:p>
        </p:txBody>
      </p:sp>
    </p:spTree>
    <p:extLst>
      <p:ext uri="{BB962C8B-B14F-4D97-AF65-F5344CB8AC3E}">
        <p14:creationId xmlns:p14="http://schemas.microsoft.com/office/powerpoint/2010/main" val="2276625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C5193-CF26-41B5-B3D9-5F60AE243C9E}"/>
              </a:ext>
            </a:extLst>
          </p:cNvPr>
          <p:cNvSpPr>
            <a:spLocks noGrp="1"/>
          </p:cNvSpPr>
          <p:nvPr>
            <p:ph type="title"/>
          </p:nvPr>
        </p:nvSpPr>
        <p:spPr>
          <a:xfrm>
            <a:off x="511272" y="536197"/>
            <a:ext cx="7886700" cy="1325563"/>
          </a:xfrm>
        </p:spPr>
        <p:txBody>
          <a:bodyPr/>
          <a:lstStyle/>
          <a:p>
            <a:r>
              <a:rPr lang="ja-JP" altLang="en-US" dirty="0">
                <a:latin typeface="源ノ角ゴシック JP" panose="020B0500000000000000" pitchFamily="34" charset="-128"/>
                <a:ea typeface="源ノ角ゴシック JP" panose="020B0500000000000000" pitchFamily="34" charset="-128"/>
              </a:rPr>
              <a:t>冥王星での液体の水の存在</a:t>
            </a:r>
            <a:endParaRPr kumimoji="1" lang="ja-JP" altLang="en-US" dirty="0">
              <a:latin typeface="源ノ角ゴシック JP" panose="020B0500000000000000" pitchFamily="34" charset="-128"/>
              <a:ea typeface="源ノ角ゴシック JP" panose="020B0500000000000000" pitchFamily="34" charset="-128"/>
            </a:endParaRPr>
          </a:p>
        </p:txBody>
      </p:sp>
      <p:sp>
        <p:nvSpPr>
          <p:cNvPr id="3" name="コンテンツ プレースホルダー 2">
            <a:extLst>
              <a:ext uri="{FF2B5EF4-FFF2-40B4-BE49-F238E27FC236}">
                <a16:creationId xmlns:a16="http://schemas.microsoft.com/office/drawing/2014/main" id="{1AEDE547-EF32-4F42-AF08-EB89CA43C6B7}"/>
              </a:ext>
            </a:extLst>
          </p:cNvPr>
          <p:cNvSpPr>
            <a:spLocks noGrp="1"/>
          </p:cNvSpPr>
          <p:nvPr>
            <p:ph idx="1"/>
          </p:nvPr>
        </p:nvSpPr>
        <p:spPr>
          <a:xfrm>
            <a:off x="511272" y="2233588"/>
            <a:ext cx="8121455" cy="3224677"/>
          </a:xfrm>
        </p:spPr>
        <p:txBody>
          <a:bodyPr>
            <a:normAutofit/>
          </a:bodyPr>
          <a:lstStyle/>
          <a:p>
            <a:pPr marL="0" indent="0">
              <a:buNone/>
            </a:pPr>
            <a:r>
              <a:rPr kumimoji="1" lang="ja-JP" altLang="en-US" sz="2400" dirty="0">
                <a:latin typeface="源ノ角ゴシック JP" panose="020B0500000000000000" pitchFamily="34" charset="-128"/>
                <a:ea typeface="源ノ角ゴシック JP" panose="020B0500000000000000" pitchFamily="34" charset="-128"/>
              </a:rPr>
              <a:t>内部海の長期維持メカニズムについての新たな説であり</a:t>
            </a:r>
            <a:endParaRPr lang="en-US" altLang="ja-JP" sz="2400" dirty="0">
              <a:latin typeface="源ノ角ゴシック JP" panose="020B0500000000000000" pitchFamily="34" charset="-128"/>
              <a:ea typeface="源ノ角ゴシック JP" panose="020B0500000000000000" pitchFamily="34" charset="-128"/>
            </a:endParaRPr>
          </a:p>
          <a:p>
            <a:pPr marL="0" indent="0">
              <a:buNone/>
            </a:pPr>
            <a:r>
              <a:rPr kumimoji="1" lang="ja-JP" altLang="en-US" sz="2400" dirty="0">
                <a:latin typeface="源ノ角ゴシック JP" panose="020B0500000000000000" pitchFamily="34" charset="-128"/>
                <a:ea typeface="源ノ角ゴシック JP" panose="020B0500000000000000" pitchFamily="34" charset="-128"/>
              </a:rPr>
              <a:t>想定より</a:t>
            </a:r>
            <a:r>
              <a:rPr lang="ja-JP" altLang="en-US" sz="2400" dirty="0">
                <a:latin typeface="源ノ角ゴシック JP" panose="020B0500000000000000" pitchFamily="34" charset="-128"/>
                <a:ea typeface="源ノ角ゴシック JP" panose="020B0500000000000000" pitchFamily="34" charset="-128"/>
              </a:rPr>
              <a:t>多くの氷天体で内部海が存在するという可能性が</a:t>
            </a:r>
            <a:endParaRPr lang="en-US" altLang="ja-JP" sz="2400" dirty="0">
              <a:latin typeface="源ノ角ゴシック JP" panose="020B0500000000000000" pitchFamily="34" charset="-128"/>
              <a:ea typeface="源ノ角ゴシック JP" panose="020B0500000000000000" pitchFamily="34" charset="-128"/>
            </a:endParaRPr>
          </a:p>
          <a:p>
            <a:pPr marL="0" indent="0">
              <a:buNone/>
            </a:pPr>
            <a:r>
              <a:rPr lang="ja-JP" altLang="en-US" sz="2400" dirty="0">
                <a:latin typeface="源ノ角ゴシック JP" panose="020B0500000000000000" pitchFamily="34" charset="-128"/>
                <a:ea typeface="源ノ角ゴシック JP" panose="020B0500000000000000" pitchFamily="34" charset="-128"/>
              </a:rPr>
              <a:t>示された</a:t>
            </a:r>
            <a:endParaRPr lang="en-US" altLang="ja-JP" sz="2400" dirty="0">
              <a:latin typeface="源ノ角ゴシック JP" panose="020B0500000000000000" pitchFamily="34" charset="-128"/>
              <a:ea typeface="源ノ角ゴシック JP" panose="020B0500000000000000" pitchFamily="34" charset="-128"/>
            </a:endParaRPr>
          </a:p>
          <a:p>
            <a:pPr marL="0" indent="0">
              <a:buNone/>
            </a:pPr>
            <a:endParaRPr lang="en-US" altLang="ja-JP" sz="2400" dirty="0">
              <a:latin typeface="源ノ角ゴシック JP" panose="020B0500000000000000" pitchFamily="34" charset="-128"/>
              <a:ea typeface="源ノ角ゴシック JP" panose="020B0500000000000000" pitchFamily="34" charset="-128"/>
            </a:endParaRPr>
          </a:p>
          <a:p>
            <a:pPr marL="0" indent="0">
              <a:buNone/>
            </a:pPr>
            <a:r>
              <a:rPr lang="ja-JP" altLang="en-US" sz="2400" dirty="0">
                <a:latin typeface="源ノ角ゴシック JP" panose="020B0500000000000000" pitchFamily="34" charset="-128"/>
                <a:ea typeface="源ノ角ゴシック JP" panose="020B0500000000000000" pitchFamily="34" charset="-128"/>
              </a:rPr>
              <a:t>想定より多くの氷天体で水が存在する可能性があるため</a:t>
            </a:r>
            <a:endParaRPr lang="en-US" altLang="ja-JP" sz="2400" dirty="0">
              <a:latin typeface="源ノ角ゴシック JP" panose="020B0500000000000000" pitchFamily="34" charset="-128"/>
              <a:ea typeface="源ノ角ゴシック JP" panose="020B0500000000000000" pitchFamily="34" charset="-128"/>
            </a:endParaRPr>
          </a:p>
          <a:p>
            <a:pPr marL="0" indent="0">
              <a:buNone/>
            </a:pPr>
            <a:r>
              <a:rPr lang="ja-JP" altLang="en-US" sz="2400" dirty="0">
                <a:latin typeface="源ノ角ゴシック JP" panose="020B0500000000000000" pitchFamily="34" charset="-128"/>
                <a:ea typeface="源ノ角ゴシック JP" panose="020B0500000000000000" pitchFamily="34" charset="-128"/>
              </a:rPr>
              <a:t>生命が存在しうる天体の数が多くなるかもしれない</a:t>
            </a:r>
            <a:endParaRPr lang="en-US" altLang="ja-JP" sz="2400" dirty="0">
              <a:latin typeface="源ノ角ゴシック JP" panose="020B0500000000000000" pitchFamily="34" charset="-128"/>
              <a:ea typeface="源ノ角ゴシック JP" panose="020B0500000000000000" pitchFamily="34" charset="-128"/>
            </a:endParaRPr>
          </a:p>
        </p:txBody>
      </p:sp>
      <p:sp>
        <p:nvSpPr>
          <p:cNvPr id="4" name="正方形/長方形 3">
            <a:extLst>
              <a:ext uri="{FF2B5EF4-FFF2-40B4-BE49-F238E27FC236}">
                <a16:creationId xmlns:a16="http://schemas.microsoft.com/office/drawing/2014/main" id="{AD22F671-094E-4A09-B0CB-479EE479C9F5}"/>
              </a:ext>
            </a:extLst>
          </p:cNvPr>
          <p:cNvSpPr/>
          <p:nvPr/>
        </p:nvSpPr>
        <p:spPr>
          <a:xfrm>
            <a:off x="0" y="6492874"/>
            <a:ext cx="6548511" cy="369332"/>
          </a:xfrm>
          <a:prstGeom prst="rect">
            <a:avLst/>
          </a:prstGeom>
        </p:spPr>
        <p:txBody>
          <a:bodyPr wrap="square">
            <a:spAutoFit/>
          </a:bodyPr>
          <a:lstStyle/>
          <a:p>
            <a:r>
              <a:rPr lang="ja-JP" altLang="en-US" dirty="0">
                <a:latin typeface="源ノ角ゴシック JP" panose="020B0500000000000000" pitchFamily="34" charset="-128"/>
                <a:ea typeface="源ノ角ゴシック JP" panose="020B0500000000000000" pitchFamily="34" charset="-128"/>
              </a:rPr>
              <a:t>参考文献：</a:t>
            </a:r>
            <a:r>
              <a:rPr lang="en-US" altLang="ja-JP" sz="1600" dirty="0">
                <a:latin typeface="源ノ角ゴシック JP" panose="020B0500000000000000" pitchFamily="34" charset="-128"/>
                <a:ea typeface="源ノ角ゴシック JP" panose="020B0500000000000000" pitchFamily="34" charset="-128"/>
                <a:hlinkClick r:id="rId2"/>
              </a:rPr>
              <a:t>https://www.astroarts.co.jp/article/hl/a/10640_pluto</a:t>
            </a:r>
            <a:endParaRPr lang="en-US" altLang="ja-JP" sz="1600" dirty="0">
              <a:latin typeface="源ノ角ゴシック JP" panose="020B0500000000000000" pitchFamily="34" charset="-128"/>
              <a:ea typeface="源ノ角ゴシック JP" panose="020B0500000000000000" pitchFamily="34" charset="-128"/>
            </a:endParaRPr>
          </a:p>
        </p:txBody>
      </p:sp>
    </p:spTree>
    <p:extLst>
      <p:ext uri="{BB962C8B-B14F-4D97-AF65-F5344CB8AC3E}">
        <p14:creationId xmlns:p14="http://schemas.microsoft.com/office/powerpoint/2010/main" val="2464094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D96D851E-C8D0-49D0-BB9E-012E2457B835}"/>
              </a:ext>
            </a:extLst>
          </p:cNvPr>
          <p:cNvGrpSpPr/>
          <p:nvPr/>
        </p:nvGrpSpPr>
        <p:grpSpPr>
          <a:xfrm>
            <a:off x="299256" y="1294738"/>
            <a:ext cx="8545485" cy="5256000"/>
            <a:chOff x="1101719" y="1791936"/>
            <a:chExt cx="9988559" cy="5618548"/>
          </a:xfrm>
        </p:grpSpPr>
        <p:pic>
          <p:nvPicPr>
            <p:cNvPr id="6" name="図 5">
              <a:extLst>
                <a:ext uri="{FF2B5EF4-FFF2-40B4-BE49-F238E27FC236}">
                  <a16:creationId xmlns:a16="http://schemas.microsoft.com/office/drawing/2014/main" id="{587B29ED-A0EA-4B79-BB33-DB3906B7CD71}"/>
                </a:ext>
              </a:extLst>
            </p:cNvPr>
            <p:cNvPicPr>
              <a:picLocks noChangeAspect="1"/>
            </p:cNvPicPr>
            <p:nvPr/>
          </p:nvPicPr>
          <p:blipFill>
            <a:blip r:embed="rId2"/>
            <a:stretch>
              <a:fillRect/>
            </a:stretch>
          </p:blipFill>
          <p:spPr>
            <a:xfrm>
              <a:off x="1101719" y="1791936"/>
              <a:ext cx="9988559" cy="5618548"/>
            </a:xfrm>
            <a:prstGeom prst="rect">
              <a:avLst/>
            </a:prstGeom>
          </p:spPr>
        </p:pic>
        <p:sp>
          <p:nvSpPr>
            <p:cNvPr id="5" name="テキスト ボックス 4">
              <a:extLst>
                <a:ext uri="{FF2B5EF4-FFF2-40B4-BE49-F238E27FC236}">
                  <a16:creationId xmlns:a16="http://schemas.microsoft.com/office/drawing/2014/main" id="{4E965286-8766-4BBD-8701-C6FE75BD37F4}"/>
                </a:ext>
              </a:extLst>
            </p:cNvPr>
            <p:cNvSpPr txBox="1"/>
            <p:nvPr/>
          </p:nvSpPr>
          <p:spPr>
            <a:xfrm>
              <a:off x="3024413" y="2637163"/>
              <a:ext cx="2321600" cy="427709"/>
            </a:xfrm>
            <a:prstGeom prst="rect">
              <a:avLst/>
            </a:prstGeom>
            <a:noFill/>
          </p:spPr>
          <p:txBody>
            <a:bodyPr wrap="square" rtlCol="0">
              <a:spAutoFit/>
            </a:bodyPr>
            <a:lstStyle/>
            <a:p>
              <a:pPr algn="ctr"/>
              <a:r>
                <a:rPr kumimoji="1" lang="ja-JP" altLang="en-US" sz="2000" dirty="0"/>
                <a:t>結合がほどける</a:t>
              </a:r>
            </a:p>
          </p:txBody>
        </p:sp>
        <p:sp>
          <p:nvSpPr>
            <p:cNvPr id="7" name="テキスト ボックス 6">
              <a:extLst>
                <a:ext uri="{FF2B5EF4-FFF2-40B4-BE49-F238E27FC236}">
                  <a16:creationId xmlns:a16="http://schemas.microsoft.com/office/drawing/2014/main" id="{45CF43B9-2C44-482A-B96D-92DBF1E646D5}"/>
                </a:ext>
              </a:extLst>
            </p:cNvPr>
            <p:cNvSpPr txBox="1"/>
            <p:nvPr/>
          </p:nvSpPr>
          <p:spPr>
            <a:xfrm>
              <a:off x="6845990" y="2472660"/>
              <a:ext cx="2321600" cy="756715"/>
            </a:xfrm>
            <a:prstGeom prst="rect">
              <a:avLst/>
            </a:prstGeom>
            <a:noFill/>
          </p:spPr>
          <p:txBody>
            <a:bodyPr wrap="square" rtlCol="0">
              <a:spAutoFit/>
            </a:bodyPr>
            <a:lstStyle/>
            <a:p>
              <a:pPr algn="ctr"/>
              <a:r>
                <a:rPr lang="ja-JP" altLang="en-US" sz="2000" dirty="0"/>
                <a:t>上手く折り</a:t>
              </a:r>
              <a:endParaRPr lang="en-US" altLang="ja-JP" sz="2000" dirty="0"/>
            </a:p>
            <a:p>
              <a:pPr algn="ctr"/>
              <a:r>
                <a:rPr lang="ja-JP" altLang="en-US" sz="2000" dirty="0"/>
                <a:t>たたまれない</a:t>
              </a:r>
              <a:endParaRPr kumimoji="1" lang="ja-JP" altLang="en-US" sz="2000" dirty="0"/>
            </a:p>
          </p:txBody>
        </p:sp>
      </p:grpSp>
      <p:sp>
        <p:nvSpPr>
          <p:cNvPr id="4" name="テキスト ボックス 3">
            <a:extLst>
              <a:ext uri="{FF2B5EF4-FFF2-40B4-BE49-F238E27FC236}">
                <a16:creationId xmlns:a16="http://schemas.microsoft.com/office/drawing/2014/main" id="{D1545BCC-26C0-4D7E-98BC-C5B32AFB3879}"/>
              </a:ext>
            </a:extLst>
          </p:cNvPr>
          <p:cNvSpPr txBox="1"/>
          <p:nvPr/>
        </p:nvSpPr>
        <p:spPr>
          <a:xfrm>
            <a:off x="149551" y="740740"/>
            <a:ext cx="8844897" cy="553998"/>
          </a:xfrm>
          <a:prstGeom prst="rect">
            <a:avLst/>
          </a:prstGeom>
          <a:noFill/>
        </p:spPr>
        <p:txBody>
          <a:bodyPr wrap="square" rtlCol="0">
            <a:spAutoFit/>
          </a:bodyPr>
          <a:lstStyle/>
          <a:p>
            <a:pPr algn="ctr"/>
            <a:r>
              <a:rPr lang="ja-JP" altLang="en-US" sz="3000" dirty="0">
                <a:latin typeface="ＭＳ Ｐゴシック" panose="020B0600070205080204" pitchFamily="50" charset="-128"/>
                <a:ea typeface="ＭＳ Ｐゴシック" panose="020B0600070205080204" pitchFamily="50" charset="-128"/>
              </a:rPr>
              <a:t>生存に適した温度帯≒タンパク質が変性しない温度帯</a:t>
            </a:r>
            <a:endParaRPr kumimoji="1" lang="ja-JP" altLang="en-US" sz="30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BDAD4AA4-03D9-46C9-AACD-6B92F1D3EDC8}"/>
              </a:ext>
            </a:extLst>
          </p:cNvPr>
          <p:cNvSpPr txBox="1"/>
          <p:nvPr/>
        </p:nvSpPr>
        <p:spPr>
          <a:xfrm>
            <a:off x="6234869" y="6550738"/>
            <a:ext cx="3014373" cy="300082"/>
          </a:xfrm>
          <a:prstGeom prst="rect">
            <a:avLst/>
          </a:prstGeom>
          <a:noFill/>
        </p:spPr>
        <p:txBody>
          <a:bodyPr wrap="square" rtlCol="0">
            <a:spAutoFit/>
          </a:bodyPr>
          <a:lstStyle/>
          <a:p>
            <a:r>
              <a:rPr lang="en-GB" altLang="ja-JP" sz="1350" dirty="0">
                <a:hlinkClick r:id="rId3"/>
              </a:rPr>
              <a:t>(https://idenwatch.com/seikagaku5-4/</a:t>
            </a:r>
            <a:r>
              <a:rPr lang="en-GB" altLang="ja-JP" sz="1350" dirty="0"/>
              <a:t>)</a:t>
            </a:r>
            <a:endParaRPr kumimoji="1" lang="ja-JP" altLang="en-US" sz="1350" dirty="0"/>
          </a:p>
        </p:txBody>
      </p:sp>
    </p:spTree>
    <p:extLst>
      <p:ext uri="{BB962C8B-B14F-4D97-AF65-F5344CB8AC3E}">
        <p14:creationId xmlns:p14="http://schemas.microsoft.com/office/powerpoint/2010/main" val="1762074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F852980-D933-4452-B740-E25C12FEF180}"/>
              </a:ext>
            </a:extLst>
          </p:cNvPr>
          <p:cNvSpPr txBox="1"/>
          <p:nvPr/>
        </p:nvSpPr>
        <p:spPr>
          <a:xfrm>
            <a:off x="2714782" y="663073"/>
            <a:ext cx="3704997" cy="553998"/>
          </a:xfrm>
          <a:prstGeom prst="rect">
            <a:avLst/>
          </a:prstGeom>
          <a:noFill/>
        </p:spPr>
        <p:txBody>
          <a:bodyPr wrap="square" rtlCol="0">
            <a:spAutoFit/>
          </a:bodyPr>
          <a:lstStyle/>
          <a:p>
            <a:pPr algn="ctr"/>
            <a:r>
              <a:rPr lang="ja-JP" altLang="en-US" sz="3000" dirty="0">
                <a:latin typeface="ＭＳ Ｐゴシック" panose="020B0600070205080204" pitchFamily="50" charset="-128"/>
                <a:ea typeface="ＭＳ Ｐゴシック" panose="020B0600070205080204" pitchFamily="50" charset="-128"/>
              </a:rPr>
              <a:t>同期自転は困る！</a:t>
            </a:r>
            <a:endParaRPr kumimoji="1" lang="ja-JP" altLang="en-US" sz="3000" dirty="0">
              <a:latin typeface="ＭＳ Ｐゴシック" panose="020B0600070205080204" pitchFamily="50" charset="-128"/>
              <a:ea typeface="ＭＳ Ｐゴシック" panose="020B0600070205080204" pitchFamily="50" charset="-128"/>
            </a:endParaRPr>
          </a:p>
        </p:txBody>
      </p:sp>
      <p:pic>
        <p:nvPicPr>
          <p:cNvPr id="7" name="図 6">
            <a:extLst>
              <a:ext uri="{FF2B5EF4-FFF2-40B4-BE49-F238E27FC236}">
                <a16:creationId xmlns:a16="http://schemas.microsoft.com/office/drawing/2014/main" id="{63F6A3AF-A8B0-49F4-9439-D26D4E52DD67}"/>
              </a:ext>
            </a:extLst>
          </p:cNvPr>
          <p:cNvPicPr>
            <a:picLocks noChangeAspect="1"/>
          </p:cNvPicPr>
          <p:nvPr/>
        </p:nvPicPr>
        <p:blipFill>
          <a:blip r:embed="rId2"/>
          <a:stretch>
            <a:fillRect/>
          </a:stretch>
        </p:blipFill>
        <p:spPr>
          <a:xfrm>
            <a:off x="177687" y="1876121"/>
            <a:ext cx="5970039" cy="3641723"/>
          </a:xfrm>
          <a:prstGeom prst="rect">
            <a:avLst/>
          </a:prstGeom>
        </p:spPr>
      </p:pic>
      <p:sp>
        <p:nvSpPr>
          <p:cNvPr id="8" name="テキスト ボックス 7">
            <a:extLst>
              <a:ext uri="{FF2B5EF4-FFF2-40B4-BE49-F238E27FC236}">
                <a16:creationId xmlns:a16="http://schemas.microsoft.com/office/drawing/2014/main" id="{9719E825-B0CB-499A-9BFD-5B9EF38139FA}"/>
              </a:ext>
            </a:extLst>
          </p:cNvPr>
          <p:cNvSpPr txBox="1"/>
          <p:nvPr/>
        </p:nvSpPr>
        <p:spPr>
          <a:xfrm>
            <a:off x="6129270" y="2750689"/>
            <a:ext cx="3057290" cy="1600438"/>
          </a:xfrm>
          <a:prstGeom prst="rect">
            <a:avLst/>
          </a:prstGeom>
          <a:noFill/>
        </p:spPr>
        <p:txBody>
          <a:bodyPr wrap="square" rtlCol="0">
            <a:spAutoFit/>
          </a:bodyPr>
          <a:lstStyle/>
          <a:p>
            <a:r>
              <a:rPr lang="ja-JP" altLang="en-US" sz="2000" dirty="0"/>
              <a:t>太陽放射を浴び続ける面は暑すぎ</a:t>
            </a:r>
            <a:endParaRPr lang="en-US" altLang="ja-JP" sz="2000" dirty="0"/>
          </a:p>
          <a:p>
            <a:endParaRPr lang="en-US" altLang="ja-JP" dirty="0"/>
          </a:p>
          <a:p>
            <a:r>
              <a:rPr lang="ja-JP" altLang="en-US" sz="2000" dirty="0"/>
              <a:t>太陽放射に当たらない面</a:t>
            </a:r>
            <a:endParaRPr lang="en-US" altLang="ja-JP" sz="2000" dirty="0"/>
          </a:p>
          <a:p>
            <a:r>
              <a:rPr lang="ja-JP" altLang="en-US" sz="2000" dirty="0"/>
              <a:t>は寒すぎ</a:t>
            </a:r>
            <a:endParaRPr lang="en-US" altLang="ja-JP" sz="2000" dirty="0"/>
          </a:p>
        </p:txBody>
      </p:sp>
      <p:sp>
        <p:nvSpPr>
          <p:cNvPr id="9" name="テキスト ボックス 8">
            <a:extLst>
              <a:ext uri="{FF2B5EF4-FFF2-40B4-BE49-F238E27FC236}">
                <a16:creationId xmlns:a16="http://schemas.microsoft.com/office/drawing/2014/main" id="{BC78155B-7C44-4327-90FD-436C5AC9429B}"/>
              </a:ext>
            </a:extLst>
          </p:cNvPr>
          <p:cNvSpPr txBox="1"/>
          <p:nvPr/>
        </p:nvSpPr>
        <p:spPr>
          <a:xfrm>
            <a:off x="5073716" y="6586054"/>
            <a:ext cx="4225028" cy="300082"/>
          </a:xfrm>
          <a:prstGeom prst="rect">
            <a:avLst/>
          </a:prstGeom>
          <a:noFill/>
        </p:spPr>
        <p:txBody>
          <a:bodyPr wrap="square" rtlCol="0">
            <a:spAutoFit/>
          </a:bodyPr>
          <a:lstStyle/>
          <a:p>
            <a:r>
              <a:rPr lang="en-GB" altLang="ja-JP" sz="1350" dirty="0"/>
              <a:t>(</a:t>
            </a:r>
            <a:r>
              <a:rPr lang="en-GB" altLang="ja-JP" sz="1350" dirty="0">
                <a:hlinkClick r:id="rId3"/>
              </a:rPr>
              <a:t>https://blog.miraikan.jst.go.jp/topics/20170414-1.html</a:t>
            </a:r>
            <a:r>
              <a:rPr lang="en-GB" altLang="ja-JP" sz="1350" dirty="0"/>
              <a:t>)</a:t>
            </a:r>
            <a:endParaRPr kumimoji="1" lang="ja-JP" altLang="en-US" sz="1350" dirty="0"/>
          </a:p>
        </p:txBody>
      </p:sp>
      <p:sp>
        <p:nvSpPr>
          <p:cNvPr id="10" name="テキスト ボックス 9">
            <a:extLst>
              <a:ext uri="{FF2B5EF4-FFF2-40B4-BE49-F238E27FC236}">
                <a16:creationId xmlns:a16="http://schemas.microsoft.com/office/drawing/2014/main" id="{A224CD9D-A03A-4F99-87D8-8F4F63F99552}"/>
              </a:ext>
            </a:extLst>
          </p:cNvPr>
          <p:cNvSpPr txBox="1"/>
          <p:nvPr/>
        </p:nvSpPr>
        <p:spPr>
          <a:xfrm>
            <a:off x="4693796" y="3951017"/>
            <a:ext cx="895848" cy="400110"/>
          </a:xfrm>
          <a:prstGeom prst="rect">
            <a:avLst/>
          </a:prstGeom>
          <a:solidFill>
            <a:schemeClr val="bg1"/>
          </a:solidFill>
        </p:spPr>
        <p:txBody>
          <a:bodyPr wrap="square" rtlCol="0">
            <a:spAutoFit/>
          </a:bodyPr>
          <a:lstStyle/>
          <a:p>
            <a:pPr algn="ctr"/>
            <a:r>
              <a:rPr lang="ja-JP" altLang="en-US" sz="2000" dirty="0"/>
              <a:t>惑星</a:t>
            </a:r>
            <a:endParaRPr kumimoji="1" lang="ja-JP" altLang="en-US" sz="2000" dirty="0"/>
          </a:p>
        </p:txBody>
      </p:sp>
      <p:sp>
        <p:nvSpPr>
          <p:cNvPr id="11" name="テキスト ボックス 10">
            <a:extLst>
              <a:ext uri="{FF2B5EF4-FFF2-40B4-BE49-F238E27FC236}">
                <a16:creationId xmlns:a16="http://schemas.microsoft.com/office/drawing/2014/main" id="{DBD087E2-9012-485D-ACE7-554BCDD03BDC}"/>
              </a:ext>
            </a:extLst>
          </p:cNvPr>
          <p:cNvSpPr txBox="1"/>
          <p:nvPr/>
        </p:nvSpPr>
        <p:spPr>
          <a:xfrm>
            <a:off x="2714782" y="3848822"/>
            <a:ext cx="895848" cy="400110"/>
          </a:xfrm>
          <a:prstGeom prst="rect">
            <a:avLst/>
          </a:prstGeom>
          <a:solidFill>
            <a:schemeClr val="bg1"/>
          </a:solidFill>
        </p:spPr>
        <p:txBody>
          <a:bodyPr wrap="square" rtlCol="0">
            <a:spAutoFit/>
          </a:bodyPr>
          <a:lstStyle/>
          <a:p>
            <a:pPr algn="ctr"/>
            <a:r>
              <a:rPr kumimoji="1" lang="ja-JP" altLang="en-US" sz="2000" dirty="0"/>
              <a:t>恒星</a:t>
            </a:r>
          </a:p>
        </p:txBody>
      </p:sp>
    </p:spTree>
    <p:extLst>
      <p:ext uri="{BB962C8B-B14F-4D97-AF65-F5344CB8AC3E}">
        <p14:creationId xmlns:p14="http://schemas.microsoft.com/office/powerpoint/2010/main" val="124762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DC30C6-84F7-4745-A8CE-E550A2AB14EF}"/>
              </a:ext>
            </a:extLst>
          </p:cNvPr>
          <p:cNvPicPr>
            <a:picLocks noChangeAspect="1"/>
          </p:cNvPicPr>
          <p:nvPr/>
        </p:nvPicPr>
        <p:blipFill rotWithShape="1">
          <a:blip r:embed="rId2"/>
          <a:srcRect l="28390" t="29365" r="14928" b="29711"/>
          <a:stretch/>
        </p:blipFill>
        <p:spPr>
          <a:xfrm>
            <a:off x="887897" y="2626583"/>
            <a:ext cx="7670888" cy="3113697"/>
          </a:xfrm>
          <a:prstGeom prst="rect">
            <a:avLst/>
          </a:prstGeom>
        </p:spPr>
      </p:pic>
      <p:sp>
        <p:nvSpPr>
          <p:cNvPr id="2" name="テキスト ボックス 1">
            <a:extLst>
              <a:ext uri="{FF2B5EF4-FFF2-40B4-BE49-F238E27FC236}">
                <a16:creationId xmlns:a16="http://schemas.microsoft.com/office/drawing/2014/main" id="{E74699BE-26AF-4672-B425-66088D47806D}"/>
              </a:ext>
            </a:extLst>
          </p:cNvPr>
          <p:cNvSpPr txBox="1"/>
          <p:nvPr/>
        </p:nvSpPr>
        <p:spPr>
          <a:xfrm>
            <a:off x="0" y="-36000"/>
            <a:ext cx="8958470"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理解してもらう必要性</a:t>
            </a:r>
          </a:p>
        </p:txBody>
      </p:sp>
      <p:sp>
        <p:nvSpPr>
          <p:cNvPr id="4" name="テキスト ボックス 3">
            <a:extLst>
              <a:ext uri="{FF2B5EF4-FFF2-40B4-BE49-F238E27FC236}">
                <a16:creationId xmlns:a16="http://schemas.microsoft.com/office/drawing/2014/main" id="{AEB0B6DB-BFC9-428A-8015-C68445D893D3}"/>
              </a:ext>
            </a:extLst>
          </p:cNvPr>
          <p:cNvSpPr txBox="1"/>
          <p:nvPr/>
        </p:nvSpPr>
        <p:spPr>
          <a:xfrm>
            <a:off x="7195932" y="5740065"/>
            <a:ext cx="1205948" cy="307777"/>
          </a:xfrm>
          <a:prstGeom prst="rect">
            <a:avLst/>
          </a:prstGeom>
          <a:noFill/>
        </p:spPr>
        <p:txBody>
          <a:bodyPr wrap="square" rtlCol="0">
            <a:spAutoFit/>
          </a:bodyPr>
          <a:lstStyle/>
          <a:p>
            <a:r>
              <a:rPr kumimoji="1" lang="ja-JP" altLang="en-US" sz="1400" dirty="0"/>
              <a:t>浦和</a:t>
            </a:r>
            <a:r>
              <a:rPr kumimoji="1" lang="en-US" altLang="ja-JP" sz="1400" dirty="0"/>
              <a:t>, (2000)</a:t>
            </a:r>
            <a:endParaRPr kumimoji="1" lang="ja-JP" altLang="en-US" sz="1400" dirty="0"/>
          </a:p>
        </p:txBody>
      </p:sp>
      <p:sp>
        <p:nvSpPr>
          <p:cNvPr id="5" name="テキスト ボックス 4">
            <a:extLst>
              <a:ext uri="{FF2B5EF4-FFF2-40B4-BE49-F238E27FC236}">
                <a16:creationId xmlns:a16="http://schemas.microsoft.com/office/drawing/2014/main" id="{1C7EA163-F286-46DB-98DD-88BC5BD14818}"/>
              </a:ext>
            </a:extLst>
          </p:cNvPr>
          <p:cNvSpPr txBox="1"/>
          <p:nvPr/>
        </p:nvSpPr>
        <p:spPr>
          <a:xfrm>
            <a:off x="2723321" y="5647516"/>
            <a:ext cx="3697357"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日本系サケの回遊経路推定図</a:t>
            </a:r>
          </a:p>
        </p:txBody>
      </p:sp>
      <p:sp>
        <p:nvSpPr>
          <p:cNvPr id="9" name="テキスト ボックス 8">
            <a:extLst>
              <a:ext uri="{FF2B5EF4-FFF2-40B4-BE49-F238E27FC236}">
                <a16:creationId xmlns:a16="http://schemas.microsoft.com/office/drawing/2014/main" id="{FDA94032-10F7-4542-8888-18781F57BD4A}"/>
              </a:ext>
            </a:extLst>
          </p:cNvPr>
          <p:cNvSpPr txBox="1"/>
          <p:nvPr/>
        </p:nvSpPr>
        <p:spPr>
          <a:xfrm>
            <a:off x="749809" y="6191934"/>
            <a:ext cx="7947064" cy="461665"/>
          </a:xfrm>
          <a:prstGeom prst="rect">
            <a:avLst/>
          </a:prstGeom>
          <a:noFill/>
        </p:spPr>
        <p:txBody>
          <a:bodyPr wrap="square" rtlCol="0">
            <a:spAutoFit/>
          </a:bodyPr>
          <a:lstStyle/>
          <a:p>
            <a:r>
              <a:rPr kumimoji="1" lang="ja-JP" altLang="en-US" sz="2400" dirty="0">
                <a:latin typeface="ＭＳ ゴシック" panose="020B0609070205080204" pitchFamily="49" charset="-128"/>
                <a:ea typeface="ＭＳ ゴシック" panose="020B0609070205080204" pitchFamily="49" charset="-128"/>
              </a:rPr>
              <a:t>国際サーモン年：</a:t>
            </a:r>
            <a:r>
              <a:rPr kumimoji="1" lang="en-US" altLang="ja-JP" sz="2400" dirty="0">
                <a:latin typeface="ＭＳ ゴシック" panose="020B0609070205080204" pitchFamily="49" charset="-128"/>
                <a:ea typeface="ＭＳ ゴシック" panose="020B0609070205080204" pitchFamily="49" charset="-128"/>
              </a:rPr>
              <a:t>2</a:t>
            </a:r>
            <a:r>
              <a:rPr kumimoji="1" lang="ja-JP" altLang="en-US" sz="2400" dirty="0">
                <a:latin typeface="ＭＳ ゴシック" panose="020B0609070205080204" pitchFamily="49" charset="-128"/>
                <a:ea typeface="ＭＳ ゴシック" panose="020B0609070205080204" pitchFamily="49" charset="-128"/>
              </a:rPr>
              <a:t>つの国際機関</a:t>
            </a:r>
            <a:r>
              <a:rPr kumimoji="1" lang="en-US" altLang="ja-JP"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NPAFC,NASCO)</a:t>
            </a:r>
            <a:r>
              <a:rPr lang="ja-JP" altLang="en-US" sz="2400" dirty="0">
                <a:latin typeface="ＭＳ ゴシック" panose="020B0609070205080204" pitchFamily="49" charset="-128"/>
                <a:ea typeface="ＭＳ ゴシック" panose="020B0609070205080204" pitchFamily="49" charset="-128"/>
              </a:rPr>
              <a:t>が協働</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10" name="四角形: 角を丸くする 9">
            <a:extLst>
              <a:ext uri="{FF2B5EF4-FFF2-40B4-BE49-F238E27FC236}">
                <a16:creationId xmlns:a16="http://schemas.microsoft.com/office/drawing/2014/main" id="{624F82E0-6F88-4A87-912F-E3B75977928F}"/>
              </a:ext>
            </a:extLst>
          </p:cNvPr>
          <p:cNvSpPr/>
          <p:nvPr/>
        </p:nvSpPr>
        <p:spPr>
          <a:xfrm>
            <a:off x="656775" y="1039689"/>
            <a:ext cx="7830448" cy="1219091"/>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latin typeface="ＭＳ ゴシック" panose="020B0609070205080204" pitchFamily="49" charset="-128"/>
                <a:ea typeface="ＭＳ ゴシック" panose="020B0609070205080204" pitchFamily="49" charset="-128"/>
              </a:rPr>
              <a:t>国境のないものを守るには世界中の人に価値を理解してもらわないといけない</a:t>
            </a:r>
          </a:p>
        </p:txBody>
      </p:sp>
    </p:spTree>
    <p:extLst>
      <p:ext uri="{BB962C8B-B14F-4D97-AF65-F5344CB8AC3E}">
        <p14:creationId xmlns:p14="http://schemas.microsoft.com/office/powerpoint/2010/main" val="40920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FCB8692-E2A0-457F-B6B6-23CC80272E8E}"/>
              </a:ext>
            </a:extLst>
          </p:cNvPr>
          <p:cNvSpPr txBox="1"/>
          <p:nvPr/>
        </p:nvSpPr>
        <p:spPr>
          <a:xfrm>
            <a:off x="149550" y="1737644"/>
            <a:ext cx="8844897" cy="553998"/>
          </a:xfrm>
          <a:prstGeom prst="rect">
            <a:avLst/>
          </a:prstGeom>
          <a:noFill/>
        </p:spPr>
        <p:txBody>
          <a:bodyPr wrap="square" rtlCol="0">
            <a:spAutoFit/>
          </a:bodyPr>
          <a:lstStyle/>
          <a:p>
            <a:pPr algn="ctr"/>
            <a:r>
              <a:rPr kumimoji="1" lang="ja-JP" altLang="en-US" sz="3000" dirty="0">
                <a:latin typeface="ＭＳ Ｐゴシック" panose="020B0600070205080204" pitchFamily="50" charset="-128"/>
                <a:ea typeface="ＭＳ Ｐゴシック" panose="020B0600070205080204" pitchFamily="50" charset="-128"/>
              </a:rPr>
              <a:t>生命が存在する為の条件として</a:t>
            </a:r>
            <a:r>
              <a:rPr kumimoji="1" lang="en-US" altLang="ja-JP" sz="3000" dirty="0">
                <a:latin typeface="ＭＳ Ｐゴシック" panose="020B0600070205080204" pitchFamily="50" charset="-128"/>
                <a:ea typeface="ＭＳ Ｐゴシック" panose="020B0600070205080204" pitchFamily="50" charset="-128"/>
              </a:rPr>
              <a:t>…</a:t>
            </a:r>
            <a:endParaRPr kumimoji="1" lang="ja-JP" altLang="en-US" sz="30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0011EC4B-D312-4125-A088-1B9ACE0F25B4}"/>
              </a:ext>
            </a:extLst>
          </p:cNvPr>
          <p:cNvSpPr txBox="1"/>
          <p:nvPr/>
        </p:nvSpPr>
        <p:spPr>
          <a:xfrm>
            <a:off x="1303233" y="2542262"/>
            <a:ext cx="6914616" cy="461665"/>
          </a:xfrm>
          <a:prstGeom prst="rect">
            <a:avLst/>
          </a:prstGeom>
          <a:noFill/>
        </p:spPr>
        <p:txBody>
          <a:bodyPr wrap="square" rtlCol="0">
            <a:spAutoFit/>
          </a:bodyPr>
          <a:lstStyle/>
          <a:p>
            <a:r>
              <a:rPr kumimoji="1" lang="ja-JP" altLang="en-US" sz="2400" b="1" dirty="0"/>
              <a:t>自転が“</a:t>
            </a:r>
            <a:r>
              <a:rPr kumimoji="1" lang="ja-JP" altLang="en-US" sz="2400" b="1" dirty="0">
                <a:solidFill>
                  <a:srgbClr val="CC0000"/>
                </a:solidFill>
              </a:rPr>
              <a:t>非</a:t>
            </a:r>
            <a:r>
              <a:rPr kumimoji="1" lang="ja-JP" altLang="en-US" sz="2400" b="1" dirty="0"/>
              <a:t>”同期であること　が挙げられるかも</a:t>
            </a:r>
          </a:p>
        </p:txBody>
      </p:sp>
      <p:sp>
        <p:nvSpPr>
          <p:cNvPr id="7" name="テキスト ボックス 6">
            <a:extLst>
              <a:ext uri="{FF2B5EF4-FFF2-40B4-BE49-F238E27FC236}">
                <a16:creationId xmlns:a16="http://schemas.microsoft.com/office/drawing/2014/main" id="{8E6B1C42-B74F-48E2-A6CC-9D1AD399F074}"/>
              </a:ext>
            </a:extLst>
          </p:cNvPr>
          <p:cNvSpPr txBox="1"/>
          <p:nvPr/>
        </p:nvSpPr>
        <p:spPr>
          <a:xfrm>
            <a:off x="926149" y="3505167"/>
            <a:ext cx="7291700" cy="2015936"/>
          </a:xfrm>
          <a:prstGeom prst="rect">
            <a:avLst/>
          </a:prstGeom>
          <a:noFill/>
        </p:spPr>
        <p:txBody>
          <a:bodyPr wrap="square" rtlCol="0">
            <a:spAutoFit/>
          </a:bodyPr>
          <a:lstStyle/>
          <a:p>
            <a:r>
              <a:rPr kumimoji="1" lang="ja-JP" altLang="en-US" sz="2100" dirty="0"/>
              <a:t>疑問点</a:t>
            </a:r>
            <a:endParaRPr kumimoji="1" lang="en-US" altLang="ja-JP" sz="2100" dirty="0"/>
          </a:p>
          <a:p>
            <a:endParaRPr kumimoji="1" lang="en-US" altLang="ja-JP" sz="800" dirty="0"/>
          </a:p>
          <a:p>
            <a:r>
              <a:rPr kumimoji="1" lang="ja-JP" altLang="en-US" sz="2100" dirty="0"/>
              <a:t>・同期自転でも“昼”と“夜”の境界は適温かも</a:t>
            </a:r>
            <a:endParaRPr kumimoji="1" lang="en-US" altLang="ja-JP" sz="2100" dirty="0"/>
          </a:p>
          <a:p>
            <a:endParaRPr kumimoji="1" lang="en-US" altLang="ja-JP" sz="400" dirty="0"/>
          </a:p>
          <a:p>
            <a:r>
              <a:rPr lang="ja-JP" altLang="en-US" sz="2100" dirty="0"/>
              <a:t>・自転が同期するか否かの物理学的な理屈は知らん</a:t>
            </a:r>
            <a:endParaRPr lang="en-US" altLang="ja-JP" sz="2100" dirty="0"/>
          </a:p>
          <a:p>
            <a:endParaRPr lang="en-US" altLang="ja-JP" sz="400" dirty="0"/>
          </a:p>
          <a:p>
            <a:r>
              <a:rPr kumimoji="1" lang="ja-JP" altLang="en-US" sz="2100" dirty="0"/>
              <a:t>・地球上</a:t>
            </a:r>
            <a:r>
              <a:rPr lang="ja-JP" altLang="en-US" sz="2100" dirty="0"/>
              <a:t>の</a:t>
            </a:r>
            <a:r>
              <a:rPr kumimoji="1" lang="ja-JP" altLang="en-US" sz="2100" dirty="0"/>
              <a:t>高温・低温環境に生物いるじゃないか</a:t>
            </a:r>
            <a:endParaRPr kumimoji="1" lang="en-US" altLang="ja-JP" sz="2100" dirty="0"/>
          </a:p>
          <a:p>
            <a:endParaRPr kumimoji="1" lang="en-US" altLang="ja-JP" sz="400" dirty="0"/>
          </a:p>
          <a:p>
            <a:r>
              <a:rPr lang="ja-JP" altLang="en-US" sz="2100" dirty="0"/>
              <a:t>・生命誕生のシナリオでも極限環境からよく始まるじゃん</a:t>
            </a:r>
            <a:endParaRPr kumimoji="1" lang="en-US" altLang="ja-JP" sz="2100" dirty="0"/>
          </a:p>
        </p:txBody>
      </p:sp>
    </p:spTree>
    <p:extLst>
      <p:ext uri="{BB962C8B-B14F-4D97-AF65-F5344CB8AC3E}">
        <p14:creationId xmlns:p14="http://schemas.microsoft.com/office/powerpoint/2010/main" val="34301880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63A636-0579-4689-BDC6-9B5C1E0798EF}"/>
              </a:ext>
            </a:extLst>
          </p:cNvPr>
          <p:cNvSpPr>
            <a:spLocks noGrp="1"/>
          </p:cNvSpPr>
          <p:nvPr>
            <p:ph type="title"/>
          </p:nvPr>
        </p:nvSpPr>
        <p:spPr>
          <a:xfrm>
            <a:off x="568360" y="121930"/>
            <a:ext cx="6841295" cy="831315"/>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大気中酸素の海洋への溶存</a:t>
            </a:r>
          </a:p>
        </p:txBody>
      </p:sp>
      <p:pic>
        <p:nvPicPr>
          <p:cNvPr id="5" name="コンテンツ プレースホルダー 4">
            <a:extLst>
              <a:ext uri="{FF2B5EF4-FFF2-40B4-BE49-F238E27FC236}">
                <a16:creationId xmlns:a16="http://schemas.microsoft.com/office/drawing/2014/main" id="{2BE85207-AC47-444B-AA0C-4DEED26C42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6988" y="1260795"/>
            <a:ext cx="3986721" cy="5182737"/>
          </a:xfrm>
        </p:spPr>
      </p:pic>
      <p:sp>
        <p:nvSpPr>
          <p:cNvPr id="6" name="正方形/長方形 5">
            <a:extLst>
              <a:ext uri="{FF2B5EF4-FFF2-40B4-BE49-F238E27FC236}">
                <a16:creationId xmlns:a16="http://schemas.microsoft.com/office/drawing/2014/main" id="{7460A78F-9B7E-4B52-A0C7-1A67E1944BA9}"/>
              </a:ext>
            </a:extLst>
          </p:cNvPr>
          <p:cNvSpPr/>
          <p:nvPr/>
        </p:nvSpPr>
        <p:spPr>
          <a:xfrm>
            <a:off x="5391736" y="6650251"/>
            <a:ext cx="3854548" cy="207749"/>
          </a:xfrm>
          <a:prstGeom prst="rect">
            <a:avLst/>
          </a:prstGeom>
        </p:spPr>
        <p:txBody>
          <a:bodyPr wrap="square">
            <a:spAutoFit/>
          </a:bodyPr>
          <a:lstStyle/>
          <a:p>
            <a:r>
              <a:rPr lang="en-US" altLang="ja-JP" sz="750" dirty="0"/>
              <a:t>&lt;</a:t>
            </a:r>
            <a:r>
              <a:rPr lang="en-US" altLang="ja-JP" sz="750" dirty="0">
                <a:hlinkClick r:id="rId3"/>
              </a:rPr>
              <a:t>https://www.data.jma.go.jp/gmd/kaiyou/db/mar_env/knowledge/koyusui/yozonox.html</a:t>
            </a:r>
            <a:r>
              <a:rPr lang="en-US" altLang="ja-JP" sz="750" dirty="0"/>
              <a:t>&gt;</a:t>
            </a:r>
            <a:endParaRPr lang="ja-JP" altLang="en-US" sz="750" dirty="0"/>
          </a:p>
        </p:txBody>
      </p:sp>
      <p:pic>
        <p:nvPicPr>
          <p:cNvPr id="4" name="図 3" descr="テキスト, 地図 が含まれている画像&#10;&#10;自動的に生成された説明">
            <a:extLst>
              <a:ext uri="{FF2B5EF4-FFF2-40B4-BE49-F238E27FC236}">
                <a16:creationId xmlns:a16="http://schemas.microsoft.com/office/drawing/2014/main" id="{0C98987F-1523-4981-97D4-AEB1A4F50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716" y="882646"/>
            <a:ext cx="3097293" cy="3264448"/>
          </a:xfrm>
          <a:prstGeom prst="rect">
            <a:avLst/>
          </a:prstGeom>
        </p:spPr>
      </p:pic>
      <p:sp>
        <p:nvSpPr>
          <p:cNvPr id="7" name="テキスト ボックス 6">
            <a:extLst>
              <a:ext uri="{FF2B5EF4-FFF2-40B4-BE49-F238E27FC236}">
                <a16:creationId xmlns:a16="http://schemas.microsoft.com/office/drawing/2014/main" id="{E9CA80DA-383B-40B3-B619-818154DBCC2C}"/>
              </a:ext>
            </a:extLst>
          </p:cNvPr>
          <p:cNvSpPr txBox="1"/>
          <p:nvPr/>
        </p:nvSpPr>
        <p:spPr>
          <a:xfrm>
            <a:off x="5275967" y="4183656"/>
            <a:ext cx="3360420" cy="830997"/>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地球では海洋への</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酸素混合</a:t>
            </a:r>
            <a:r>
              <a:rPr kumimoji="1" lang="ja-JP" altLang="en-US" sz="2400" dirty="0">
                <a:latin typeface="HGP創英角ｺﾞｼｯｸUB" panose="020B0900000000000000" pitchFamily="50" charset="-128"/>
                <a:ea typeface="HGP創英角ｺﾞｼｯｸUB" panose="020B0900000000000000" pitchFamily="50" charset="-128"/>
              </a:rPr>
              <a:t>が起きている</a:t>
            </a:r>
          </a:p>
        </p:txBody>
      </p:sp>
      <p:sp>
        <p:nvSpPr>
          <p:cNvPr id="8" name="楕円 7">
            <a:extLst>
              <a:ext uri="{FF2B5EF4-FFF2-40B4-BE49-F238E27FC236}">
                <a16:creationId xmlns:a16="http://schemas.microsoft.com/office/drawing/2014/main" id="{5E9A3922-346E-428C-BBF8-1CBF03AE0C3C}"/>
              </a:ext>
            </a:extLst>
          </p:cNvPr>
          <p:cNvSpPr/>
          <p:nvPr/>
        </p:nvSpPr>
        <p:spPr>
          <a:xfrm>
            <a:off x="2997592" y="2000385"/>
            <a:ext cx="885092" cy="414719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吹き出し: 角を丸めた四角形 8">
            <a:extLst>
              <a:ext uri="{FF2B5EF4-FFF2-40B4-BE49-F238E27FC236}">
                <a16:creationId xmlns:a16="http://schemas.microsoft.com/office/drawing/2014/main" id="{D9B1EB1F-D400-4427-813C-6BD297A4116F}"/>
              </a:ext>
            </a:extLst>
          </p:cNvPr>
          <p:cNvSpPr/>
          <p:nvPr/>
        </p:nvSpPr>
        <p:spPr>
          <a:xfrm>
            <a:off x="5197631" y="5014653"/>
            <a:ext cx="3097293" cy="1551721"/>
          </a:xfrm>
          <a:prstGeom prst="wedgeRoundRectCallout">
            <a:avLst>
              <a:gd name="adj1" fmla="val -91208"/>
              <a:gd name="adj2" fmla="val 119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rgbClr val="0070C0"/>
                </a:solidFill>
                <a:latin typeface="HGP創英角ｺﾞｼｯｸUB" panose="020B0900000000000000" pitchFamily="50" charset="-128"/>
                <a:ea typeface="HGP創英角ｺﾞｼｯｸUB" panose="020B0900000000000000" pitchFamily="50" charset="-128"/>
              </a:rPr>
              <a:t>日本海</a:t>
            </a:r>
            <a:r>
              <a:rPr kumimoji="1" lang="ja-JP" altLang="en-US" sz="2400" dirty="0">
                <a:latin typeface="HGP創英角ｺﾞｼｯｸUB" panose="020B0900000000000000" pitchFamily="50" charset="-128"/>
                <a:ea typeface="HGP創英角ｺﾞｼｯｸUB" panose="020B0900000000000000" pitchFamily="50" charset="-128"/>
              </a:rPr>
              <a:t>では</a:t>
            </a:r>
            <a:endParaRPr kumimoji="1" lang="en-US" altLang="ja-JP" sz="2400" dirty="0">
              <a:latin typeface="HGP創英角ｺﾞｼｯｸUB" panose="020B0900000000000000" pitchFamily="50" charset="-128"/>
              <a:ea typeface="HGP創英角ｺﾞｼｯｸUB" panose="020B0900000000000000" pitchFamily="50" charset="-128"/>
            </a:endParaRPr>
          </a:p>
          <a:p>
            <a:r>
              <a:rPr lang="ja-JP" altLang="en-US" sz="2400" dirty="0">
                <a:solidFill>
                  <a:srgbClr val="0070C0"/>
                </a:solidFill>
                <a:latin typeface="HGP創英角ｺﾞｼｯｸUB" panose="020B0900000000000000" pitchFamily="50" charset="-128"/>
                <a:ea typeface="HGP創英角ｺﾞｼｯｸUB" panose="020B0900000000000000" pitchFamily="50" charset="-128"/>
              </a:rPr>
              <a:t>深層</a:t>
            </a:r>
            <a:r>
              <a:rPr lang="ja-JP" altLang="en-US" sz="2400" dirty="0">
                <a:latin typeface="HGP創英角ｺﾞｼｯｸUB" panose="020B0900000000000000" pitchFamily="50" charset="-128"/>
                <a:ea typeface="HGP創英角ｺﾞｼｯｸUB" panose="020B0900000000000000" pitchFamily="50" charset="-128"/>
              </a:rPr>
              <a:t>の</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溶存酸素量</a:t>
            </a:r>
            <a:r>
              <a:rPr lang="ja-JP" altLang="en-US" sz="2400" dirty="0">
                <a:latin typeface="HGP創英角ｺﾞｼｯｸUB" panose="020B0900000000000000" pitchFamily="50" charset="-128"/>
                <a:ea typeface="HGP創英角ｺﾞｼｯｸUB" panose="020B0900000000000000" pitchFamily="50" charset="-128"/>
              </a:rPr>
              <a:t>が</a:t>
            </a:r>
            <a:r>
              <a:rPr lang="ja-JP" altLang="en-US" sz="2400" dirty="0">
                <a:solidFill>
                  <a:srgbClr val="0070C0"/>
                </a:solidFill>
                <a:latin typeface="HGP創英角ｺﾞｼｯｸUB" panose="020B0900000000000000" pitchFamily="50" charset="-128"/>
                <a:ea typeface="HGP創英角ｺﾞｼｯｸUB" panose="020B0900000000000000" pitchFamily="50" charset="-128"/>
              </a:rPr>
              <a:t>海表面</a:t>
            </a:r>
            <a:r>
              <a:rPr lang="ja-JP" altLang="en-US" sz="2400" dirty="0">
                <a:latin typeface="HGP創英角ｺﾞｼｯｸUB" panose="020B0900000000000000" pitchFamily="50" charset="-128"/>
                <a:ea typeface="HGP創英角ｺﾞｼｯｸUB" panose="020B0900000000000000" pitchFamily="50" charset="-128"/>
              </a:rPr>
              <a:t>と</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ほぼ同じ</a:t>
            </a:r>
            <a:endParaRPr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400" dirty="0">
                <a:latin typeface="HGP創英角ｺﾞｼｯｸUB" panose="020B0900000000000000" pitchFamily="50" charset="-128"/>
                <a:ea typeface="HGP創英角ｺﾞｼｯｸUB" panose="020B0900000000000000" pitchFamily="50" charset="-128"/>
              </a:rPr>
              <a:t>→</a:t>
            </a: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酸素混合</a:t>
            </a:r>
            <a:r>
              <a:rPr kumimoji="1" lang="ja-JP" altLang="en-US" sz="2400" dirty="0">
                <a:latin typeface="HGP創英角ｺﾞｼｯｸUB" panose="020B0900000000000000" pitchFamily="50" charset="-128"/>
                <a:ea typeface="HGP創英角ｺﾞｼｯｸUB" panose="020B0900000000000000" pitchFamily="50" charset="-128"/>
              </a:rPr>
              <a:t>の証拠！</a:t>
            </a:r>
          </a:p>
        </p:txBody>
      </p:sp>
      <p:sp>
        <p:nvSpPr>
          <p:cNvPr id="3" name="テキスト ボックス 2">
            <a:extLst>
              <a:ext uri="{FF2B5EF4-FFF2-40B4-BE49-F238E27FC236}">
                <a16:creationId xmlns:a16="http://schemas.microsoft.com/office/drawing/2014/main" id="{4AEAD5EF-6815-453D-A1B5-47F85A6D1E52}"/>
              </a:ext>
            </a:extLst>
          </p:cNvPr>
          <p:cNvSpPr txBox="1"/>
          <p:nvPr/>
        </p:nvSpPr>
        <p:spPr>
          <a:xfrm>
            <a:off x="1828803" y="1139794"/>
            <a:ext cx="2574386"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溶存酸素量</a:t>
            </a:r>
            <a:r>
              <a:rPr kumimoji="1" lang="en-US" altLang="ja-JP" sz="2000" dirty="0"/>
              <a:t>(µmol/kg)</a:t>
            </a:r>
            <a:endParaRPr kumimoji="1" lang="ja-JP" altLang="en-US" sz="2000" dirty="0"/>
          </a:p>
        </p:txBody>
      </p:sp>
      <p:sp>
        <p:nvSpPr>
          <p:cNvPr id="10" name="テキスト ボックス 9">
            <a:extLst>
              <a:ext uri="{FF2B5EF4-FFF2-40B4-BE49-F238E27FC236}">
                <a16:creationId xmlns:a16="http://schemas.microsoft.com/office/drawing/2014/main" id="{4F5A860C-A35D-4F4D-9796-8BAF24639FAB}"/>
              </a:ext>
            </a:extLst>
          </p:cNvPr>
          <p:cNvSpPr txBox="1"/>
          <p:nvPr/>
        </p:nvSpPr>
        <p:spPr>
          <a:xfrm rot="16200000">
            <a:off x="211030" y="3648672"/>
            <a:ext cx="1187876"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000" dirty="0"/>
              <a:t>水深</a:t>
            </a:r>
            <a:r>
              <a:rPr kumimoji="1" lang="en-US" altLang="ja-JP" sz="2000" dirty="0"/>
              <a:t>(m)</a:t>
            </a:r>
            <a:endParaRPr kumimoji="1" lang="ja-JP" altLang="en-US" sz="2000" dirty="0"/>
          </a:p>
        </p:txBody>
      </p:sp>
    </p:spTree>
    <p:extLst>
      <p:ext uri="{BB962C8B-B14F-4D97-AF65-F5344CB8AC3E}">
        <p14:creationId xmlns:p14="http://schemas.microsoft.com/office/powerpoint/2010/main" val="2568620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ローチャート: 書類 18">
            <a:extLst>
              <a:ext uri="{FF2B5EF4-FFF2-40B4-BE49-F238E27FC236}">
                <a16:creationId xmlns:a16="http://schemas.microsoft.com/office/drawing/2014/main" id="{4D9B437A-CE63-4772-9A19-C7FA3CD00C97}"/>
              </a:ext>
            </a:extLst>
          </p:cNvPr>
          <p:cNvSpPr/>
          <p:nvPr/>
        </p:nvSpPr>
        <p:spPr>
          <a:xfrm>
            <a:off x="5456128" y="3932039"/>
            <a:ext cx="3445328" cy="1396094"/>
          </a:xfrm>
          <a:prstGeom prst="flowChartDocumen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a:solidFill>
                  <a:schemeClr val="tx1"/>
                </a:solidFill>
                <a:latin typeface="HGP創英角ｺﾞｼｯｸUB" panose="020B0900000000000000" pitchFamily="50" charset="-128"/>
                <a:ea typeface="HGP創英角ｺﾞｼｯｸUB" panose="020B0900000000000000" pitchFamily="50" charset="-128"/>
              </a:rPr>
              <a:t>大気</a:t>
            </a:r>
          </a:p>
        </p:txBody>
      </p:sp>
      <p:sp>
        <p:nvSpPr>
          <p:cNvPr id="20" name="フローチャート: 書類 19">
            <a:extLst>
              <a:ext uri="{FF2B5EF4-FFF2-40B4-BE49-F238E27FC236}">
                <a16:creationId xmlns:a16="http://schemas.microsoft.com/office/drawing/2014/main" id="{E21E99F5-6075-467B-A26B-89F0A7FF2F5F}"/>
              </a:ext>
            </a:extLst>
          </p:cNvPr>
          <p:cNvSpPr/>
          <p:nvPr/>
        </p:nvSpPr>
        <p:spPr>
          <a:xfrm rot="10800000">
            <a:off x="5456129" y="4939052"/>
            <a:ext cx="3445328" cy="139609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21" name="テキスト ボックス 20">
            <a:extLst>
              <a:ext uri="{FF2B5EF4-FFF2-40B4-BE49-F238E27FC236}">
                <a16:creationId xmlns:a16="http://schemas.microsoft.com/office/drawing/2014/main" id="{E734AE97-CEFD-4B95-9D46-CF5A4D9C5F29}"/>
              </a:ext>
            </a:extLst>
          </p:cNvPr>
          <p:cNvSpPr txBox="1"/>
          <p:nvPr/>
        </p:nvSpPr>
        <p:spPr>
          <a:xfrm>
            <a:off x="6754250" y="5410370"/>
            <a:ext cx="1135496" cy="553998"/>
          </a:xfrm>
          <a:prstGeom prst="rect">
            <a:avLst/>
          </a:prstGeom>
          <a:noFill/>
        </p:spPr>
        <p:txBody>
          <a:bodyPr wrap="squar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海洋</a:t>
            </a:r>
          </a:p>
        </p:txBody>
      </p:sp>
      <p:sp>
        <p:nvSpPr>
          <p:cNvPr id="2" name="タイトル 1">
            <a:extLst>
              <a:ext uri="{FF2B5EF4-FFF2-40B4-BE49-F238E27FC236}">
                <a16:creationId xmlns:a16="http://schemas.microsoft.com/office/drawing/2014/main" id="{4C63A636-0579-4689-BDC6-9B5C1E0798EF}"/>
              </a:ext>
            </a:extLst>
          </p:cNvPr>
          <p:cNvSpPr>
            <a:spLocks noGrp="1"/>
          </p:cNvSpPr>
          <p:nvPr>
            <p:ph type="title"/>
          </p:nvPr>
        </p:nvSpPr>
        <p:spPr>
          <a:xfrm>
            <a:off x="4081" y="0"/>
            <a:ext cx="5984422" cy="833440"/>
          </a:xfrm>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なぜ酸素混合が起こるか</a:t>
            </a:r>
          </a:p>
        </p:txBody>
      </p:sp>
      <p:sp>
        <p:nvSpPr>
          <p:cNvPr id="12" name="テキスト ボックス 11">
            <a:extLst>
              <a:ext uri="{FF2B5EF4-FFF2-40B4-BE49-F238E27FC236}">
                <a16:creationId xmlns:a16="http://schemas.microsoft.com/office/drawing/2014/main" id="{6F8EFE59-6C46-485A-986E-FDAB91C98224}"/>
              </a:ext>
            </a:extLst>
          </p:cNvPr>
          <p:cNvSpPr txBox="1"/>
          <p:nvPr/>
        </p:nvSpPr>
        <p:spPr>
          <a:xfrm>
            <a:off x="726622" y="1173032"/>
            <a:ext cx="4000500" cy="830997"/>
          </a:xfrm>
          <a:prstGeom prst="rect">
            <a:avLst/>
          </a:prstGeom>
          <a:noFill/>
        </p:spPr>
        <p:txBody>
          <a:bodyPr wrap="squar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混合は</a:t>
            </a: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非線形性</a:t>
            </a:r>
            <a:r>
              <a:rPr kumimoji="1" lang="ja-JP" altLang="en-US" sz="2400" dirty="0">
                <a:latin typeface="HGP創英角ｺﾞｼｯｸUB" panose="020B0900000000000000" pitchFamily="50" charset="-128"/>
                <a:ea typeface="HGP創英角ｺﾞｼｯｸUB" panose="020B0900000000000000" pitchFamily="50" charset="-128"/>
              </a:rPr>
              <a:t>のプロセスで</a:t>
            </a: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不安定</a:t>
            </a:r>
            <a:r>
              <a:rPr kumimoji="1" lang="ja-JP" altLang="en-US" sz="2400" dirty="0">
                <a:latin typeface="HGP創英角ｺﾞｼｯｸUB" panose="020B0900000000000000" pitchFamily="50" charset="-128"/>
                <a:ea typeface="HGP創英角ｺﾞｼｯｸUB" panose="020B0900000000000000" pitchFamily="50" charset="-128"/>
              </a:rPr>
              <a:t>になると起こる！</a:t>
            </a:r>
          </a:p>
        </p:txBody>
      </p:sp>
      <p:sp>
        <p:nvSpPr>
          <p:cNvPr id="15" name="フローチャート: 書類 14">
            <a:extLst>
              <a:ext uri="{FF2B5EF4-FFF2-40B4-BE49-F238E27FC236}">
                <a16:creationId xmlns:a16="http://schemas.microsoft.com/office/drawing/2014/main" id="{D6E93F00-D223-4666-ADDF-A35CCA6026E0}"/>
              </a:ext>
            </a:extLst>
          </p:cNvPr>
          <p:cNvSpPr/>
          <p:nvPr/>
        </p:nvSpPr>
        <p:spPr>
          <a:xfrm>
            <a:off x="5456129" y="859298"/>
            <a:ext cx="3445328" cy="1396094"/>
          </a:xfrm>
          <a:prstGeom prst="flowChartDocumen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a:solidFill>
                  <a:schemeClr val="tx1"/>
                </a:solidFill>
                <a:latin typeface="HGP創英角ｺﾞｼｯｸUB" panose="020B0900000000000000" pitchFamily="50" charset="-128"/>
                <a:ea typeface="HGP創英角ｺﾞｼｯｸUB" panose="020B0900000000000000" pitchFamily="50" charset="-128"/>
              </a:rPr>
              <a:t>大気</a:t>
            </a:r>
          </a:p>
        </p:txBody>
      </p:sp>
      <p:sp>
        <p:nvSpPr>
          <p:cNvPr id="14" name="フローチャート: 書類 13">
            <a:extLst>
              <a:ext uri="{FF2B5EF4-FFF2-40B4-BE49-F238E27FC236}">
                <a16:creationId xmlns:a16="http://schemas.microsoft.com/office/drawing/2014/main" id="{EBD55DF1-605F-4196-B107-619FAAC79DC7}"/>
              </a:ext>
            </a:extLst>
          </p:cNvPr>
          <p:cNvSpPr/>
          <p:nvPr/>
        </p:nvSpPr>
        <p:spPr>
          <a:xfrm rot="10800000">
            <a:off x="5456130" y="1866311"/>
            <a:ext cx="3445328" cy="139609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6" name="テキスト ボックス 15">
            <a:extLst>
              <a:ext uri="{FF2B5EF4-FFF2-40B4-BE49-F238E27FC236}">
                <a16:creationId xmlns:a16="http://schemas.microsoft.com/office/drawing/2014/main" id="{9BF05001-4467-436D-8078-199E9D8AA5A3}"/>
              </a:ext>
            </a:extLst>
          </p:cNvPr>
          <p:cNvSpPr txBox="1"/>
          <p:nvPr/>
        </p:nvSpPr>
        <p:spPr>
          <a:xfrm>
            <a:off x="6754250" y="2337629"/>
            <a:ext cx="1580605" cy="553998"/>
          </a:xfrm>
          <a:prstGeom prst="rect">
            <a:avLst/>
          </a:prstGeom>
          <a:noFill/>
        </p:spPr>
        <p:txBody>
          <a:bodyPr wrap="square" rtlCol="0">
            <a:spAutoFit/>
          </a:bodyPr>
          <a:lstStyle/>
          <a:p>
            <a:r>
              <a:rPr kumimoji="1" lang="ja-JP" altLang="en-US" sz="3000" dirty="0">
                <a:solidFill>
                  <a:schemeClr val="bg1"/>
                </a:solidFill>
                <a:latin typeface="HGP創英角ｺﾞｼｯｸUB" panose="020B0900000000000000" pitchFamily="50" charset="-128"/>
                <a:ea typeface="HGP創英角ｺﾞｼｯｸUB" panose="020B0900000000000000" pitchFamily="50" charset="-128"/>
              </a:rPr>
              <a:t>海洋</a:t>
            </a:r>
          </a:p>
        </p:txBody>
      </p:sp>
      <p:sp>
        <p:nvSpPr>
          <p:cNvPr id="17" name="矢印: 下 16">
            <a:extLst>
              <a:ext uri="{FF2B5EF4-FFF2-40B4-BE49-F238E27FC236}">
                <a16:creationId xmlns:a16="http://schemas.microsoft.com/office/drawing/2014/main" id="{CC8A704F-2E3D-4BC1-ABBE-37C229934086}"/>
              </a:ext>
            </a:extLst>
          </p:cNvPr>
          <p:cNvSpPr/>
          <p:nvPr/>
        </p:nvSpPr>
        <p:spPr>
          <a:xfrm>
            <a:off x="6467838" y="2962842"/>
            <a:ext cx="1421908" cy="121128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rPr>
              <a:t>乱れ</a:t>
            </a:r>
            <a:endParaRPr kumimoji="1" lang="en-US" altLang="ja-JP" sz="20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lang="ja-JP" altLang="en-US" sz="2000" dirty="0">
                <a:solidFill>
                  <a:schemeClr val="tx1"/>
                </a:solidFill>
                <a:latin typeface="HGP創英角ｺﾞｼｯｸUB" panose="020B0900000000000000" pitchFamily="50" charset="-128"/>
                <a:ea typeface="HGP創英角ｺﾞｼｯｸUB" panose="020B0900000000000000" pitchFamily="50" charset="-128"/>
              </a:rPr>
              <a:t>＆</a:t>
            </a:r>
            <a:endParaRPr lang="en-US" altLang="ja-JP" sz="20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rPr>
              <a:t>混合</a:t>
            </a:r>
          </a:p>
        </p:txBody>
      </p:sp>
      <p:sp>
        <p:nvSpPr>
          <p:cNvPr id="22" name="楕円 21">
            <a:extLst>
              <a:ext uri="{FF2B5EF4-FFF2-40B4-BE49-F238E27FC236}">
                <a16:creationId xmlns:a16="http://schemas.microsoft.com/office/drawing/2014/main" id="{772893B3-CDA1-401E-82C7-634E6C73B4B2}"/>
              </a:ext>
            </a:extLst>
          </p:cNvPr>
          <p:cNvSpPr/>
          <p:nvPr/>
        </p:nvSpPr>
        <p:spPr>
          <a:xfrm>
            <a:off x="8223821" y="4187939"/>
            <a:ext cx="612000" cy="61200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S創英角ｺﾞｼｯｸUB" panose="020B0900000000000000" pitchFamily="50" charset="-128"/>
                <a:ea typeface="HGS創英角ｺﾞｼｯｸUB" panose="020B0900000000000000" pitchFamily="50" charset="-128"/>
              </a:rPr>
              <a:t>海塩</a:t>
            </a:r>
          </a:p>
        </p:txBody>
      </p:sp>
      <p:sp>
        <p:nvSpPr>
          <p:cNvPr id="23" name="楕円 22">
            <a:extLst>
              <a:ext uri="{FF2B5EF4-FFF2-40B4-BE49-F238E27FC236}">
                <a16:creationId xmlns:a16="http://schemas.microsoft.com/office/drawing/2014/main" id="{03381B9A-6EED-4407-B080-6FE9E57910F8}"/>
              </a:ext>
            </a:extLst>
          </p:cNvPr>
          <p:cNvSpPr/>
          <p:nvPr/>
        </p:nvSpPr>
        <p:spPr>
          <a:xfrm>
            <a:off x="5529606" y="4473689"/>
            <a:ext cx="612000" cy="61200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S創英角ｺﾞｼｯｸUB" panose="020B0900000000000000" pitchFamily="50" charset="-128"/>
                <a:ea typeface="HGS創英角ｺﾞｼｯｸUB" panose="020B0900000000000000" pitchFamily="50" charset="-128"/>
              </a:rPr>
              <a:t>海塩</a:t>
            </a:r>
          </a:p>
        </p:txBody>
      </p:sp>
      <p:sp>
        <p:nvSpPr>
          <p:cNvPr id="24" name="楕円 23">
            <a:extLst>
              <a:ext uri="{FF2B5EF4-FFF2-40B4-BE49-F238E27FC236}">
                <a16:creationId xmlns:a16="http://schemas.microsoft.com/office/drawing/2014/main" id="{CCDA9EEE-8203-4F60-B9B1-5FEEDAC64814}"/>
              </a:ext>
            </a:extLst>
          </p:cNvPr>
          <p:cNvSpPr/>
          <p:nvPr/>
        </p:nvSpPr>
        <p:spPr>
          <a:xfrm>
            <a:off x="7960361" y="5439927"/>
            <a:ext cx="648000" cy="64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S創英角ｺﾞｼｯｸUB" panose="020B0900000000000000" pitchFamily="50" charset="-128"/>
                <a:ea typeface="HGS創英角ｺﾞｼｯｸUB" panose="020B0900000000000000" pitchFamily="50" charset="-128"/>
              </a:rPr>
              <a:t>酸素</a:t>
            </a:r>
            <a:endParaRPr kumimoji="1" lang="ja-JP" altLang="en-US" sz="2000" dirty="0">
              <a:latin typeface="HGS創英角ｺﾞｼｯｸUB" panose="020B0900000000000000" pitchFamily="50" charset="-128"/>
              <a:ea typeface="HGS創英角ｺﾞｼｯｸUB" panose="020B0900000000000000" pitchFamily="50" charset="-128"/>
            </a:endParaRPr>
          </a:p>
        </p:txBody>
      </p:sp>
      <p:sp>
        <p:nvSpPr>
          <p:cNvPr id="25" name="楕円 24">
            <a:extLst>
              <a:ext uri="{FF2B5EF4-FFF2-40B4-BE49-F238E27FC236}">
                <a16:creationId xmlns:a16="http://schemas.microsoft.com/office/drawing/2014/main" id="{CA337F45-AC6E-4CD1-95AF-CBA7409B2534}"/>
              </a:ext>
            </a:extLst>
          </p:cNvPr>
          <p:cNvSpPr/>
          <p:nvPr/>
        </p:nvSpPr>
        <p:spPr>
          <a:xfrm>
            <a:off x="5685772" y="5480543"/>
            <a:ext cx="648000" cy="64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HGS創英角ｺﾞｼｯｸUB" panose="020B0900000000000000" pitchFamily="50" charset="-128"/>
                <a:ea typeface="HGS創英角ｺﾞｼｯｸUB" panose="020B0900000000000000" pitchFamily="50" charset="-128"/>
              </a:rPr>
              <a:t>酸素</a:t>
            </a:r>
            <a:endParaRPr kumimoji="1" lang="ja-JP" altLang="en-US" sz="2000" dirty="0">
              <a:latin typeface="HGS創英角ｺﾞｼｯｸUB" panose="020B0900000000000000" pitchFamily="50" charset="-128"/>
              <a:ea typeface="HGS創英角ｺﾞｼｯｸUB" panose="020B0900000000000000" pitchFamily="50" charset="-128"/>
            </a:endParaRPr>
          </a:p>
        </p:txBody>
      </p:sp>
      <p:pic>
        <p:nvPicPr>
          <p:cNvPr id="26" name="図 25">
            <a:extLst>
              <a:ext uri="{FF2B5EF4-FFF2-40B4-BE49-F238E27FC236}">
                <a16:creationId xmlns:a16="http://schemas.microsoft.com/office/drawing/2014/main" id="{F8A99EF7-5715-4A1A-9ABB-131C5554C98B}"/>
              </a:ext>
            </a:extLst>
          </p:cNvPr>
          <p:cNvPicPr>
            <a:picLocks noChangeAspect="1"/>
          </p:cNvPicPr>
          <p:nvPr/>
        </p:nvPicPr>
        <p:blipFill rotWithShape="1">
          <a:blip r:embed="rId2"/>
          <a:srcRect l="22054" t="24653" r="52589" b="21904"/>
          <a:stretch/>
        </p:blipFill>
        <p:spPr>
          <a:xfrm>
            <a:off x="29203" y="2636446"/>
            <a:ext cx="2318657" cy="2748812"/>
          </a:xfrm>
          <a:prstGeom prst="rect">
            <a:avLst/>
          </a:prstGeom>
        </p:spPr>
      </p:pic>
      <p:sp>
        <p:nvSpPr>
          <p:cNvPr id="27" name="正方形/長方形 26">
            <a:extLst>
              <a:ext uri="{FF2B5EF4-FFF2-40B4-BE49-F238E27FC236}">
                <a16:creationId xmlns:a16="http://schemas.microsoft.com/office/drawing/2014/main" id="{91349D2C-8A02-405F-B7C9-228BCEC5A682}"/>
              </a:ext>
            </a:extLst>
          </p:cNvPr>
          <p:cNvSpPr/>
          <p:nvPr/>
        </p:nvSpPr>
        <p:spPr>
          <a:xfrm>
            <a:off x="0" y="6664385"/>
            <a:ext cx="3443287" cy="213585"/>
          </a:xfrm>
          <a:prstGeom prst="rect">
            <a:avLst/>
          </a:prstGeom>
        </p:spPr>
        <p:txBody>
          <a:bodyPr wrap="square">
            <a:spAutoFit/>
          </a:bodyPr>
          <a:lstStyle/>
          <a:p>
            <a:r>
              <a:rPr lang="en-US" altLang="ja-JP" sz="788" dirty="0"/>
              <a:t>&lt;</a:t>
            </a:r>
            <a:r>
              <a:rPr lang="en-US" altLang="ja-JP" sz="788" dirty="0">
                <a:hlinkClick r:id="rId3"/>
              </a:rPr>
              <a:t>https://www.jstage.jst.go.jp/article/nagare1982/24/4/24_4_443/_pdf</a:t>
            </a:r>
            <a:r>
              <a:rPr lang="en-US" altLang="ja-JP" sz="788" dirty="0"/>
              <a:t>&gt;</a:t>
            </a:r>
            <a:endParaRPr lang="ja-JP" altLang="en-US" sz="788" dirty="0"/>
          </a:p>
        </p:txBody>
      </p:sp>
      <p:sp>
        <p:nvSpPr>
          <p:cNvPr id="28" name="矢印: 下 27">
            <a:extLst>
              <a:ext uri="{FF2B5EF4-FFF2-40B4-BE49-F238E27FC236}">
                <a16:creationId xmlns:a16="http://schemas.microsoft.com/office/drawing/2014/main" id="{CF49BA83-D47F-4EE3-933B-BFBC116267E5}"/>
              </a:ext>
            </a:extLst>
          </p:cNvPr>
          <p:cNvSpPr/>
          <p:nvPr/>
        </p:nvSpPr>
        <p:spPr>
          <a:xfrm>
            <a:off x="2319535" y="2938877"/>
            <a:ext cx="523696" cy="20308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9" name="四角形: 角を丸くする 28">
            <a:extLst>
              <a:ext uri="{FF2B5EF4-FFF2-40B4-BE49-F238E27FC236}">
                <a16:creationId xmlns:a16="http://schemas.microsoft.com/office/drawing/2014/main" id="{EBECEDCE-36E9-4461-81A7-DD8F93FB9C21}"/>
              </a:ext>
            </a:extLst>
          </p:cNvPr>
          <p:cNvSpPr/>
          <p:nvPr/>
        </p:nvSpPr>
        <p:spPr>
          <a:xfrm>
            <a:off x="2303409" y="2484921"/>
            <a:ext cx="1412422" cy="6687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100" dirty="0">
                <a:solidFill>
                  <a:srgbClr val="FF0000"/>
                </a:solidFill>
                <a:latin typeface="HGP創英角ｺﾞｼｯｸUB" panose="020B0900000000000000" pitchFamily="50" charset="-128"/>
                <a:ea typeface="HGP創英角ｺﾞｼｯｸUB" panose="020B0900000000000000" pitchFamily="50" charset="-128"/>
              </a:rPr>
              <a:t>非線形性</a:t>
            </a:r>
          </a:p>
        </p:txBody>
      </p:sp>
      <p:sp>
        <p:nvSpPr>
          <p:cNvPr id="30" name="四角形: 角を丸くする 29">
            <a:extLst>
              <a:ext uri="{FF2B5EF4-FFF2-40B4-BE49-F238E27FC236}">
                <a16:creationId xmlns:a16="http://schemas.microsoft.com/office/drawing/2014/main" id="{AC8EA1EC-974C-49C3-A897-37716821103C}"/>
              </a:ext>
            </a:extLst>
          </p:cNvPr>
          <p:cNvSpPr/>
          <p:nvPr/>
        </p:nvSpPr>
        <p:spPr>
          <a:xfrm>
            <a:off x="2297083" y="4981290"/>
            <a:ext cx="1530804" cy="6687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100" dirty="0">
                <a:solidFill>
                  <a:srgbClr val="0070C0"/>
                </a:solidFill>
                <a:latin typeface="HGP創英角ｺﾞｼｯｸUB" panose="020B0900000000000000" pitchFamily="50" charset="-128"/>
                <a:ea typeface="HGP創英角ｺﾞｼｯｸUB" panose="020B0900000000000000" pitchFamily="50" charset="-128"/>
              </a:rPr>
              <a:t>乱れ</a:t>
            </a:r>
            <a:r>
              <a:rPr lang="ja-JP" altLang="en-US" sz="210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100" dirty="0">
                <a:solidFill>
                  <a:srgbClr val="0070C0"/>
                </a:solidFill>
                <a:latin typeface="HGP創英角ｺﾞｼｯｸUB" panose="020B0900000000000000" pitchFamily="50" charset="-128"/>
                <a:ea typeface="HGP創英角ｺﾞｼｯｸUB" panose="020B0900000000000000" pitchFamily="50" charset="-128"/>
              </a:rPr>
              <a:t>混合</a:t>
            </a:r>
            <a:endParaRPr kumimoji="1" lang="ja-JP" altLang="en-US" sz="2100" dirty="0">
              <a:solidFill>
                <a:srgbClr val="0070C0"/>
              </a:solidFill>
              <a:latin typeface="HGP創英角ｺﾞｼｯｸUB" panose="020B0900000000000000" pitchFamily="50" charset="-128"/>
              <a:ea typeface="HGP創英角ｺﾞｼｯｸUB" panose="020B0900000000000000" pitchFamily="50" charset="-128"/>
            </a:endParaRPr>
          </a:p>
        </p:txBody>
      </p:sp>
      <p:pic>
        <p:nvPicPr>
          <p:cNvPr id="32" name="図 31">
            <a:extLst>
              <a:ext uri="{FF2B5EF4-FFF2-40B4-BE49-F238E27FC236}">
                <a16:creationId xmlns:a16="http://schemas.microsoft.com/office/drawing/2014/main" id="{6C7960F8-A12F-45BF-8BC9-224ADC9D0F08}"/>
              </a:ext>
            </a:extLst>
          </p:cNvPr>
          <p:cNvPicPr>
            <a:picLocks noChangeAspect="1"/>
          </p:cNvPicPr>
          <p:nvPr/>
        </p:nvPicPr>
        <p:blipFill rotWithShape="1">
          <a:blip r:embed="rId4"/>
          <a:srcRect l="51518" t="61152" r="23125" b="29833"/>
          <a:stretch/>
        </p:blipFill>
        <p:spPr>
          <a:xfrm>
            <a:off x="2908866" y="2977750"/>
            <a:ext cx="2521922" cy="504334"/>
          </a:xfrm>
          <a:prstGeom prst="rect">
            <a:avLst/>
          </a:prstGeom>
        </p:spPr>
      </p:pic>
      <p:sp>
        <p:nvSpPr>
          <p:cNvPr id="33" name="テキスト ボックス 32">
            <a:extLst>
              <a:ext uri="{FF2B5EF4-FFF2-40B4-BE49-F238E27FC236}">
                <a16:creationId xmlns:a16="http://schemas.microsoft.com/office/drawing/2014/main" id="{4DA8F331-C283-42FC-9195-FE2AD76D97F3}"/>
              </a:ext>
            </a:extLst>
          </p:cNvPr>
          <p:cNvSpPr txBox="1"/>
          <p:nvPr/>
        </p:nvSpPr>
        <p:spPr>
          <a:xfrm>
            <a:off x="2799348" y="3725265"/>
            <a:ext cx="2847617" cy="1261884"/>
          </a:xfrm>
          <a:prstGeom prst="rect">
            <a:avLst/>
          </a:prstGeom>
          <a:noFill/>
        </p:spPr>
        <p:txBody>
          <a:bodyPr wrap="square" rtlCol="0">
            <a:spAutoFit/>
          </a:bodyPr>
          <a:lstStyle/>
          <a:p>
            <a:r>
              <a:rPr lang="en-US" altLang="ja-JP" sz="2000" dirty="0" err="1">
                <a:latin typeface="HGP創英角ｺﾞｼｯｸUB" panose="020B0900000000000000" pitchFamily="50" charset="-128"/>
                <a:ea typeface="HGP創英角ｺﾞｼｯｸUB" panose="020B0900000000000000" pitchFamily="50" charset="-128"/>
              </a:rPr>
              <a:t>Birkhoff-Rott</a:t>
            </a:r>
            <a:r>
              <a:rPr lang="ja-JP" altLang="en-US" sz="2000" dirty="0">
                <a:latin typeface="HGP創英角ｺﾞｼｯｸUB" panose="020B0900000000000000" pitchFamily="50" charset="-128"/>
                <a:ea typeface="HGP創英角ｺﾞｼｯｸUB" panose="020B0900000000000000" pitchFamily="50" charset="-128"/>
              </a:rPr>
              <a:t>方程式と</a:t>
            </a:r>
            <a:endParaRPr lang="en-US" altLang="ja-JP" sz="2000" dirty="0">
              <a:latin typeface="HGP創英角ｺﾞｼｯｸUB" panose="020B0900000000000000" pitchFamily="50" charset="-128"/>
              <a:ea typeface="HGP創英角ｺﾞｼｯｸUB" panose="020B0900000000000000" pitchFamily="50" charset="-128"/>
            </a:endParaRPr>
          </a:p>
          <a:p>
            <a:r>
              <a:rPr lang="ja-JP" altLang="en-US" sz="2000" dirty="0">
                <a:latin typeface="HGP創英角ｺﾞｼｯｸUB" panose="020B0900000000000000" pitchFamily="50" charset="-128"/>
                <a:ea typeface="HGP創英角ｺﾞｼｯｸUB" panose="020B0900000000000000" pitchFamily="50" charset="-128"/>
              </a:rPr>
              <a:t>数値計算モデル</a:t>
            </a:r>
            <a:r>
              <a:rPr lang="en-US" altLang="ja-JP" sz="2000" dirty="0">
                <a:latin typeface="HGP創英角ｺﾞｼｯｸUB" panose="020B0900000000000000" pitchFamily="50" charset="-128"/>
                <a:ea typeface="HGP創英角ｺﾞｼｯｸUB" panose="020B0900000000000000" pitchFamily="50" charset="-128"/>
              </a:rPr>
              <a:t>(</a:t>
            </a:r>
            <a:r>
              <a:rPr lang="ja-JP" altLang="en-US" sz="2000" dirty="0">
                <a:latin typeface="HGP創英角ｺﾞｼｯｸUB" panose="020B0900000000000000" pitchFamily="50" charset="-128"/>
                <a:ea typeface="HGP創英角ｺﾞｼｯｸUB" panose="020B0900000000000000" pitchFamily="50" charset="-128"/>
              </a:rPr>
              <a:t>左図</a:t>
            </a:r>
            <a:r>
              <a:rPr lang="en-US" altLang="ja-JP" sz="2000" dirty="0">
                <a:latin typeface="HGP創英角ｺﾞｼｯｸUB" panose="020B0900000000000000" pitchFamily="50" charset="-128"/>
                <a:ea typeface="HGP創英角ｺﾞｼｯｸUB" panose="020B0900000000000000" pitchFamily="50" charset="-128"/>
              </a:rPr>
              <a:t>)</a:t>
            </a:r>
          </a:p>
          <a:p>
            <a:r>
              <a:rPr lang="en-US" altLang="ja-JP" sz="2000" dirty="0">
                <a:latin typeface="HGP創英角ｺﾞｼｯｸUB" panose="020B0900000000000000" pitchFamily="50" charset="-128"/>
                <a:ea typeface="HGP創英角ｺﾞｼｯｸUB" panose="020B0900000000000000" pitchFamily="50" charset="-128"/>
              </a:rPr>
              <a:t>(</a:t>
            </a:r>
            <a:r>
              <a:rPr lang="ja-JP" altLang="en-US" sz="2000" dirty="0">
                <a:latin typeface="HGP創英角ｺﾞｼｯｸUB" panose="020B0900000000000000" pitchFamily="50" charset="-128"/>
                <a:ea typeface="HGP創英角ｺﾞｼｯｸUB" panose="020B0900000000000000" pitchFamily="50" charset="-128"/>
              </a:rPr>
              <a:t>非線形方程式の例</a:t>
            </a:r>
            <a:r>
              <a:rPr lang="en-US" altLang="ja-JP" sz="2000" dirty="0">
                <a:latin typeface="HGP創英角ｺﾞｼｯｸUB" panose="020B0900000000000000" pitchFamily="50" charset="-128"/>
                <a:ea typeface="HGP創英角ｺﾞｼｯｸUB" panose="020B0900000000000000" pitchFamily="50" charset="-128"/>
              </a:rPr>
              <a:t>)</a:t>
            </a:r>
          </a:p>
          <a:p>
            <a:r>
              <a:rPr lang="ja-JP" altLang="en-US" sz="1600" dirty="0"/>
              <a:t>福本康秀</a:t>
            </a:r>
            <a:r>
              <a:rPr lang="en-US" altLang="ja-JP" sz="1600" dirty="0"/>
              <a:t>(2005)</a:t>
            </a:r>
            <a:endParaRPr kumimoji="1" lang="ja-JP" altLang="en-US" sz="1600" dirty="0"/>
          </a:p>
        </p:txBody>
      </p:sp>
    </p:spTree>
    <p:extLst>
      <p:ext uri="{BB962C8B-B14F-4D97-AF65-F5344CB8AC3E}">
        <p14:creationId xmlns:p14="http://schemas.microsoft.com/office/powerpoint/2010/main" val="3522184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63A636-0579-4689-BDC6-9B5C1E0798EF}"/>
              </a:ext>
            </a:extLst>
          </p:cNvPr>
          <p:cNvSpPr>
            <a:spLocks noGrp="1"/>
          </p:cNvSpPr>
          <p:nvPr>
            <p:ph type="title"/>
          </p:nvPr>
        </p:nvSpPr>
        <p:spPr>
          <a:xfrm>
            <a:off x="628650" y="344135"/>
            <a:ext cx="8374673" cy="893511"/>
          </a:xfrm>
        </p:spPr>
        <p:txBody>
          <a:bodyPr/>
          <a:lstStyle/>
          <a:p>
            <a:r>
              <a:rPr lang="ja-JP" altLang="en-US" dirty="0">
                <a:latin typeface="HGP創英角ｺﾞｼｯｸUB" panose="020B0900000000000000" pitchFamily="50" charset="-128"/>
                <a:ea typeface="HGP創英角ｺﾞｼｯｸUB" panose="020B0900000000000000" pitchFamily="50" charset="-128"/>
              </a:rPr>
              <a:t>溶存酸素により生物が生存する！</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コンテンツ プレースホルダー 3">
            <a:extLst>
              <a:ext uri="{FF2B5EF4-FFF2-40B4-BE49-F238E27FC236}">
                <a16:creationId xmlns:a16="http://schemas.microsoft.com/office/drawing/2014/main" id="{40F1A189-8609-422A-BF4D-EE761E80B5BE}"/>
              </a:ext>
            </a:extLst>
          </p:cNvPr>
          <p:cNvSpPr>
            <a:spLocks noGrp="1"/>
          </p:cNvSpPr>
          <p:nvPr>
            <p:ph idx="1"/>
          </p:nvPr>
        </p:nvSpPr>
        <p:spPr>
          <a:xfrm>
            <a:off x="4252660" y="1575904"/>
            <a:ext cx="4572000" cy="3263504"/>
          </a:xfrm>
        </p:spPr>
        <p:txBody>
          <a:bodyPr/>
          <a:lstStyle/>
          <a:p>
            <a:pPr marL="0" indent="0">
              <a:buNone/>
            </a:pPr>
            <a:r>
              <a:rPr lang="ja-JP" altLang="en-US" dirty="0">
                <a:solidFill>
                  <a:srgbClr val="0070C0"/>
                </a:solidFill>
                <a:latin typeface="HGP創英角ｺﾞｼｯｸUB" panose="020B0900000000000000" pitchFamily="50" charset="-128"/>
                <a:ea typeface="HGP創英角ｺﾞｼｯｸUB" panose="020B0900000000000000" pitchFamily="50" charset="-128"/>
              </a:rPr>
              <a:t>溶存酸素量が多い</a:t>
            </a:r>
            <a:r>
              <a:rPr lang="ja-JP" altLang="en-US" dirty="0">
                <a:latin typeface="HGP創英角ｺﾞｼｯｸUB" panose="020B0900000000000000" pitchFamily="50" charset="-128"/>
                <a:ea typeface="HGP創英角ｺﾞｼｯｸUB" panose="020B0900000000000000" pitchFamily="50" charset="-128"/>
              </a:rPr>
              <a:t>領域では</a:t>
            </a:r>
            <a:r>
              <a:rPr lang="ja-JP" altLang="en-US" dirty="0">
                <a:solidFill>
                  <a:srgbClr val="FF0000"/>
                </a:solidFill>
                <a:latin typeface="HGP創英角ｺﾞｼｯｸUB" panose="020B0900000000000000" pitchFamily="50" charset="-128"/>
                <a:ea typeface="HGP創英角ｺﾞｼｯｸUB" panose="020B0900000000000000" pitchFamily="50" charset="-128"/>
              </a:rPr>
              <a:t>生物が多い</a:t>
            </a:r>
          </a:p>
        </p:txBody>
      </p:sp>
      <p:sp>
        <p:nvSpPr>
          <p:cNvPr id="7" name="四角形: 角を丸くする 6">
            <a:extLst>
              <a:ext uri="{FF2B5EF4-FFF2-40B4-BE49-F238E27FC236}">
                <a16:creationId xmlns:a16="http://schemas.microsoft.com/office/drawing/2014/main" id="{8FE4BB6E-3674-4F4C-9B48-DF38D7F51EA6}"/>
              </a:ext>
            </a:extLst>
          </p:cNvPr>
          <p:cNvSpPr/>
          <p:nvPr/>
        </p:nvSpPr>
        <p:spPr>
          <a:xfrm>
            <a:off x="4389119" y="5177666"/>
            <a:ext cx="4572000" cy="9529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dirty="0">
                <a:latin typeface="HGP創英角ｺﾞｼｯｸUB" panose="020B0900000000000000" pitchFamily="50" charset="-128"/>
                <a:ea typeface="HGP創英角ｺﾞｼｯｸUB" panose="020B0900000000000000" pitchFamily="50" charset="-128"/>
              </a:rPr>
              <a:t>『</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非線形性</a:t>
            </a:r>
            <a:r>
              <a:rPr kumimoji="1" lang="en-US" altLang="ja-JP" sz="2400" dirty="0">
                <a:latin typeface="HGP創英角ｺﾞｼｯｸUB" panose="020B0900000000000000" pitchFamily="50" charset="-128"/>
                <a:ea typeface="HGP創英角ｺﾞｼｯｸUB" panose="020B0900000000000000" pitchFamily="50" charset="-128"/>
              </a:rPr>
              <a:t>』</a:t>
            </a:r>
            <a:r>
              <a:rPr kumimoji="1" lang="ja-JP" altLang="en-US" sz="2400" dirty="0">
                <a:latin typeface="HGP創英角ｺﾞｼｯｸUB" panose="020B0900000000000000" pitchFamily="50" charset="-128"/>
                <a:ea typeface="HGP創英角ｺﾞｼｯｸUB" panose="020B0900000000000000" pitchFamily="50" charset="-128"/>
              </a:rPr>
              <a:t>が生命の活動範囲を広げているのではないだろうか</a:t>
            </a:r>
            <a:r>
              <a:rPr lang="ja-JP" altLang="en-US" sz="2400" dirty="0">
                <a:latin typeface="HGP創英角ｺﾞｼｯｸUB" panose="020B0900000000000000" pitchFamily="50" charset="-128"/>
                <a:ea typeface="HGP創英角ｺﾞｼｯｸUB" panose="020B0900000000000000" pitchFamily="50" charset="-128"/>
              </a:rPr>
              <a:t>？</a:t>
            </a:r>
            <a:endParaRPr kumimoji="1" lang="en-US" altLang="ja-JP" sz="2400" dirty="0">
              <a:latin typeface="HGP創英角ｺﾞｼｯｸUB" panose="020B0900000000000000" pitchFamily="50" charset="-128"/>
              <a:ea typeface="HGP創英角ｺﾞｼｯｸUB" panose="020B0900000000000000" pitchFamily="50" charset="-128"/>
            </a:endParaRPr>
          </a:p>
        </p:txBody>
      </p:sp>
      <p:pic>
        <p:nvPicPr>
          <p:cNvPr id="9" name="図 8" descr="テキスト, 地図 が含まれている画像&#10;&#10;自動的に生成された説明">
            <a:extLst>
              <a:ext uri="{FF2B5EF4-FFF2-40B4-BE49-F238E27FC236}">
                <a16:creationId xmlns:a16="http://schemas.microsoft.com/office/drawing/2014/main" id="{0E49AFF6-79F0-4D8A-A45F-4F48B753C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83" y="1617422"/>
            <a:ext cx="3830033" cy="4036732"/>
          </a:xfrm>
          <a:prstGeom prst="rect">
            <a:avLst/>
          </a:prstGeom>
        </p:spPr>
      </p:pic>
      <p:sp>
        <p:nvSpPr>
          <p:cNvPr id="11" name="四角形: 角を丸くする 10">
            <a:extLst>
              <a:ext uri="{FF2B5EF4-FFF2-40B4-BE49-F238E27FC236}">
                <a16:creationId xmlns:a16="http://schemas.microsoft.com/office/drawing/2014/main" id="{C5052C63-6532-4FA2-BAAA-7E5FA071FBC0}"/>
              </a:ext>
            </a:extLst>
          </p:cNvPr>
          <p:cNvSpPr/>
          <p:nvPr/>
        </p:nvSpPr>
        <p:spPr>
          <a:xfrm>
            <a:off x="1863205" y="2465171"/>
            <a:ext cx="358063" cy="290933"/>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7030A0"/>
                </a:solidFill>
                <a:latin typeface="HGP創英角ｺﾞｼｯｸUB" panose="020B0900000000000000" pitchFamily="50" charset="-128"/>
                <a:ea typeface="HGP創英角ｺﾞｼｯｸUB" panose="020B0900000000000000" pitchFamily="50" charset="-128"/>
              </a:rPr>
              <a:t>多</a:t>
            </a:r>
          </a:p>
        </p:txBody>
      </p:sp>
      <p:sp>
        <p:nvSpPr>
          <p:cNvPr id="12" name="四角形: 角を丸くする 11">
            <a:extLst>
              <a:ext uri="{FF2B5EF4-FFF2-40B4-BE49-F238E27FC236}">
                <a16:creationId xmlns:a16="http://schemas.microsoft.com/office/drawing/2014/main" id="{CE349C0D-57B2-4630-AF54-76FA9D59D71F}"/>
              </a:ext>
            </a:extLst>
          </p:cNvPr>
          <p:cNvSpPr/>
          <p:nvPr/>
        </p:nvSpPr>
        <p:spPr>
          <a:xfrm>
            <a:off x="2042236" y="3994307"/>
            <a:ext cx="358063" cy="290933"/>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accent2"/>
                </a:solidFill>
                <a:latin typeface="HGP創英角ｺﾞｼｯｸUB" panose="020B0900000000000000" pitchFamily="50" charset="-128"/>
                <a:ea typeface="HGP創英角ｺﾞｼｯｸUB" panose="020B0900000000000000" pitchFamily="50" charset="-128"/>
              </a:rPr>
              <a:t>少</a:t>
            </a:r>
          </a:p>
        </p:txBody>
      </p:sp>
      <p:sp>
        <p:nvSpPr>
          <p:cNvPr id="13" name="四角形: 角を丸くする 12">
            <a:extLst>
              <a:ext uri="{FF2B5EF4-FFF2-40B4-BE49-F238E27FC236}">
                <a16:creationId xmlns:a16="http://schemas.microsoft.com/office/drawing/2014/main" id="{FF74CD4E-80D3-47FB-BD24-2B61E986B2D3}"/>
              </a:ext>
            </a:extLst>
          </p:cNvPr>
          <p:cNvSpPr/>
          <p:nvPr/>
        </p:nvSpPr>
        <p:spPr>
          <a:xfrm>
            <a:off x="2791222" y="2232633"/>
            <a:ext cx="358063" cy="290933"/>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accent6"/>
                </a:solidFill>
                <a:latin typeface="HGP創英角ｺﾞｼｯｸUB" panose="020B0900000000000000" pitchFamily="50" charset="-128"/>
                <a:ea typeface="HGP創英角ｺﾞｼｯｸUB" panose="020B0900000000000000" pitchFamily="50" charset="-128"/>
              </a:rPr>
              <a:t>少</a:t>
            </a:r>
          </a:p>
        </p:txBody>
      </p:sp>
      <p:sp>
        <p:nvSpPr>
          <p:cNvPr id="14" name="正方形/長方形 13">
            <a:extLst>
              <a:ext uri="{FF2B5EF4-FFF2-40B4-BE49-F238E27FC236}">
                <a16:creationId xmlns:a16="http://schemas.microsoft.com/office/drawing/2014/main" id="{BB70DF02-843A-4A6F-8D05-40B357795F0E}"/>
              </a:ext>
            </a:extLst>
          </p:cNvPr>
          <p:cNvSpPr/>
          <p:nvPr/>
        </p:nvSpPr>
        <p:spPr>
          <a:xfrm>
            <a:off x="-51812" y="6655363"/>
            <a:ext cx="3830033" cy="215595"/>
          </a:xfrm>
          <a:prstGeom prst="rect">
            <a:avLst/>
          </a:prstGeom>
        </p:spPr>
        <p:txBody>
          <a:bodyPr wrap="square">
            <a:spAutoFit/>
          </a:bodyPr>
          <a:lstStyle/>
          <a:p>
            <a:r>
              <a:rPr lang="en-US" altLang="ja-JP" sz="750" dirty="0"/>
              <a:t>&lt;</a:t>
            </a:r>
            <a:r>
              <a:rPr lang="en-US" altLang="ja-JP" sz="750" dirty="0">
                <a:hlinkClick r:id="rId3"/>
              </a:rPr>
              <a:t>https://www.data.jma.go.jp/gmd/kaiyou/db/mar_env/knowledge/koyusui/yozonox.html</a:t>
            </a:r>
            <a:r>
              <a:rPr lang="en-US" altLang="ja-JP" sz="750" dirty="0"/>
              <a:t>&gt;</a:t>
            </a:r>
            <a:endParaRPr lang="ja-JP" altLang="en-US" sz="750" dirty="0"/>
          </a:p>
        </p:txBody>
      </p:sp>
      <p:pic>
        <p:nvPicPr>
          <p:cNvPr id="16" name="図 15">
            <a:extLst>
              <a:ext uri="{FF2B5EF4-FFF2-40B4-BE49-F238E27FC236}">
                <a16:creationId xmlns:a16="http://schemas.microsoft.com/office/drawing/2014/main" id="{424BB5A6-3F11-4522-BD00-0323A1C59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015" y="2386747"/>
            <a:ext cx="4760103" cy="2243092"/>
          </a:xfrm>
          <a:prstGeom prst="rect">
            <a:avLst/>
          </a:prstGeom>
        </p:spPr>
      </p:pic>
      <p:sp>
        <p:nvSpPr>
          <p:cNvPr id="17" name="正方形/長方形 16">
            <a:extLst>
              <a:ext uri="{FF2B5EF4-FFF2-40B4-BE49-F238E27FC236}">
                <a16:creationId xmlns:a16="http://schemas.microsoft.com/office/drawing/2014/main" id="{A1F5780D-98BB-47D4-B17F-7EC1F5E66D38}"/>
              </a:ext>
            </a:extLst>
          </p:cNvPr>
          <p:cNvSpPr/>
          <p:nvPr/>
        </p:nvSpPr>
        <p:spPr>
          <a:xfrm>
            <a:off x="4389118" y="4504573"/>
            <a:ext cx="4572000" cy="334835"/>
          </a:xfrm>
          <a:prstGeom prst="rect">
            <a:avLst/>
          </a:prstGeom>
        </p:spPr>
        <p:txBody>
          <a:bodyPr>
            <a:spAutoFit/>
          </a:bodyPr>
          <a:lstStyle/>
          <a:p>
            <a:r>
              <a:rPr lang="en-US" altLang="ja-JP" sz="788" dirty="0"/>
              <a:t>JAXA(2004)</a:t>
            </a:r>
          </a:p>
          <a:p>
            <a:r>
              <a:rPr lang="en-US" altLang="ja-JP" sz="788" dirty="0"/>
              <a:t>&lt;</a:t>
            </a:r>
            <a:r>
              <a:rPr lang="en-US" altLang="ja-JP" sz="788" dirty="0">
                <a:hlinkClick r:id="rId5"/>
              </a:rPr>
              <a:t>https://www.eorc.jaxa.jp/earthview/2004/tp040108.html</a:t>
            </a:r>
            <a:r>
              <a:rPr lang="en-US" altLang="ja-JP" sz="788" dirty="0"/>
              <a:t>&gt;</a:t>
            </a:r>
            <a:endParaRPr lang="ja-JP" altLang="en-US" sz="788" dirty="0"/>
          </a:p>
        </p:txBody>
      </p:sp>
    </p:spTree>
    <p:extLst>
      <p:ext uri="{BB962C8B-B14F-4D97-AF65-F5344CB8AC3E}">
        <p14:creationId xmlns:p14="http://schemas.microsoft.com/office/powerpoint/2010/main" val="700252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CE962C-5B04-4444-BCE0-70F8302E7CBD}"/>
              </a:ext>
            </a:extLst>
          </p:cNvPr>
          <p:cNvSpPr>
            <a:spLocks noGrp="1"/>
          </p:cNvSpPr>
          <p:nvPr>
            <p:ph type="title"/>
          </p:nvPr>
        </p:nvSpPr>
        <p:spPr>
          <a:xfrm>
            <a:off x="628650" y="372966"/>
            <a:ext cx="6095707" cy="873241"/>
          </a:xfrm>
        </p:spPr>
        <p:txBody>
          <a:bodyPr/>
          <a:lstStyle/>
          <a:p>
            <a:r>
              <a:rPr kumimoji="1" lang="ja-JP" altLang="en-US"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天王星の自転軸の傾き</a:t>
            </a:r>
          </a:p>
        </p:txBody>
      </p:sp>
      <p:pic>
        <p:nvPicPr>
          <p:cNvPr id="5" name="コンテンツ プレースホルダー 4">
            <a:extLst>
              <a:ext uri="{FF2B5EF4-FFF2-40B4-BE49-F238E27FC236}">
                <a16:creationId xmlns:a16="http://schemas.microsoft.com/office/drawing/2014/main" id="{5734FD72-20AE-4A9A-9D00-11AF54477274}"/>
              </a:ext>
            </a:extLst>
          </p:cNvPr>
          <p:cNvPicPr>
            <a:picLocks noGrp="1" noChangeAspect="1"/>
          </p:cNvPicPr>
          <p:nvPr>
            <p:ph sz="half" idx="1"/>
          </p:nvPr>
        </p:nvPicPr>
        <p:blipFill>
          <a:blip r:embed="rId2"/>
          <a:stretch>
            <a:fillRect/>
          </a:stretch>
        </p:blipFill>
        <p:spPr>
          <a:xfrm>
            <a:off x="628650" y="1440226"/>
            <a:ext cx="3420208" cy="5044808"/>
          </a:xfrm>
          <a:prstGeom prst="rect">
            <a:avLst/>
          </a:prstGeom>
        </p:spPr>
      </p:pic>
      <p:sp>
        <p:nvSpPr>
          <p:cNvPr id="4" name="テキスト プレースホルダー 3">
            <a:extLst>
              <a:ext uri="{FF2B5EF4-FFF2-40B4-BE49-F238E27FC236}">
                <a16:creationId xmlns:a16="http://schemas.microsoft.com/office/drawing/2014/main" id="{D5FA9FB5-A9D5-4067-B92E-997B8096C68A}"/>
              </a:ext>
            </a:extLst>
          </p:cNvPr>
          <p:cNvSpPr>
            <a:spLocks noGrp="1"/>
          </p:cNvSpPr>
          <p:nvPr>
            <p:ph sz="half" idx="2"/>
          </p:nvPr>
        </p:nvSpPr>
        <p:spPr>
          <a:xfrm>
            <a:off x="4183380" y="3070530"/>
            <a:ext cx="4735537" cy="1543673"/>
          </a:xfrm>
        </p:spPr>
        <p:txBody>
          <a:bodyPr>
            <a:normAutofit/>
          </a:bodyPr>
          <a:lstStyle/>
          <a:p>
            <a:r>
              <a:rPr lang="ja-JP" altLang="en-US"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天王星の自転軸は約</a:t>
            </a:r>
            <a:r>
              <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98</a:t>
            </a:r>
            <a:r>
              <a:rPr lang="ja-JP" altLang="en-US"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度傾いており、公転周期が約</a:t>
            </a:r>
            <a:r>
              <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84</a:t>
            </a:r>
            <a:r>
              <a:rPr lang="ja-JP" altLang="en-US"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年なので極点では約</a:t>
            </a:r>
            <a:r>
              <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42</a:t>
            </a:r>
            <a:r>
              <a:rPr lang="ja-JP" altLang="en-US"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年間昼または夜が続くということになる。</a:t>
            </a:r>
          </a:p>
        </p:txBody>
      </p:sp>
    </p:spTree>
    <p:extLst>
      <p:ext uri="{BB962C8B-B14F-4D97-AF65-F5344CB8AC3E}">
        <p14:creationId xmlns:p14="http://schemas.microsoft.com/office/powerpoint/2010/main" val="397911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C4EBE2-8D91-432F-8912-719888B7D6CF}"/>
              </a:ext>
            </a:extLst>
          </p:cNvPr>
          <p:cNvSpPr>
            <a:spLocks noGrp="1"/>
          </p:cNvSpPr>
          <p:nvPr>
            <p:ph type="title"/>
          </p:nvPr>
        </p:nvSpPr>
        <p:spPr>
          <a:xfrm>
            <a:off x="389499" y="119987"/>
            <a:ext cx="5364187" cy="959803"/>
          </a:xfrm>
        </p:spPr>
        <p:txBody>
          <a:bodyPr/>
          <a:lstStyle/>
          <a:p>
            <a:r>
              <a:rPr lang="ja-JP" altLang="en-US"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自転軸の傾きの理由</a:t>
            </a:r>
            <a:endParaRPr kumimoji="1" lang="ja-JP" altLang="en-US"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3" name="コンテンツ プレースホルダー 2">
            <a:extLst>
              <a:ext uri="{FF2B5EF4-FFF2-40B4-BE49-F238E27FC236}">
                <a16:creationId xmlns:a16="http://schemas.microsoft.com/office/drawing/2014/main" id="{58034623-EACB-4E49-BBD6-5F55686CBF26}"/>
              </a:ext>
            </a:extLst>
          </p:cNvPr>
          <p:cNvSpPr>
            <a:spLocks noGrp="1"/>
          </p:cNvSpPr>
          <p:nvPr>
            <p:ph sz="half" idx="1"/>
          </p:nvPr>
        </p:nvSpPr>
        <p:spPr>
          <a:xfrm>
            <a:off x="262551" y="969220"/>
            <a:ext cx="8881449" cy="1061452"/>
          </a:xfrm>
        </p:spPr>
        <p:txBody>
          <a:bodyPr>
            <a:normAutofit lnSpcReduction="10000"/>
          </a:bodyPr>
          <a:lstStyle/>
          <a:p>
            <a:r>
              <a:rPr lang="ja-JP" altLang="en-US"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一度の天体衝突では衛星の軌道も変化するまでには至らないというシュミレーションの結果から、巨大な二回の連続する天体衝突で横倒しになったとされている。</a:t>
            </a:r>
          </a:p>
        </p:txBody>
      </p:sp>
      <p:pic>
        <p:nvPicPr>
          <p:cNvPr id="8" name="コンテンツ プレースホルダー 7">
            <a:extLst>
              <a:ext uri="{FF2B5EF4-FFF2-40B4-BE49-F238E27FC236}">
                <a16:creationId xmlns:a16="http://schemas.microsoft.com/office/drawing/2014/main" id="{429C77A1-96FB-4DD4-A92B-C3ADB9DAB4CD}"/>
              </a:ext>
            </a:extLst>
          </p:cNvPr>
          <p:cNvPicPr>
            <a:picLocks noGrp="1" noChangeAspect="1"/>
          </p:cNvPicPr>
          <p:nvPr>
            <p:ph sz="half" idx="2"/>
          </p:nvPr>
        </p:nvPicPr>
        <p:blipFill>
          <a:blip r:embed="rId2"/>
          <a:stretch>
            <a:fillRect/>
          </a:stretch>
        </p:blipFill>
        <p:spPr>
          <a:xfrm>
            <a:off x="1868804" y="1960332"/>
            <a:ext cx="6034161" cy="4827328"/>
          </a:xfrm>
          <a:prstGeom prst="rect">
            <a:avLst/>
          </a:prstGeom>
        </p:spPr>
      </p:pic>
      <p:sp>
        <p:nvSpPr>
          <p:cNvPr id="4" name="テキスト ボックス 3">
            <a:extLst>
              <a:ext uri="{FF2B5EF4-FFF2-40B4-BE49-F238E27FC236}">
                <a16:creationId xmlns:a16="http://schemas.microsoft.com/office/drawing/2014/main" id="{340A3183-5007-4BA7-BD08-60426A68CB96}"/>
              </a:ext>
            </a:extLst>
          </p:cNvPr>
          <p:cNvSpPr txBox="1"/>
          <p:nvPr/>
        </p:nvSpPr>
        <p:spPr>
          <a:xfrm>
            <a:off x="2935002" y="2070902"/>
            <a:ext cx="3901764" cy="400110"/>
          </a:xfrm>
          <a:prstGeom prst="rect">
            <a:avLst/>
          </a:prstGeom>
          <a:solidFill>
            <a:schemeClr val="tx1"/>
          </a:solidFill>
          <a:ln>
            <a:solidFill>
              <a:schemeClr val="tx1"/>
            </a:solidFill>
          </a:ln>
        </p:spPr>
        <p:txBody>
          <a:bodyPr wrap="square" rtlCol="0">
            <a:spAutoFit/>
          </a:bodyPr>
          <a:lstStyle/>
          <a:p>
            <a:pPr algn="ctr"/>
            <a:r>
              <a:rPr kumimoji="1" lang="en-US" altLang="ja-JP" sz="2000" dirty="0">
                <a:solidFill>
                  <a:schemeClr val="bg1"/>
                </a:solidFill>
              </a:rPr>
              <a:t>Uranus as Viewed from Earth</a:t>
            </a:r>
            <a:endParaRPr kumimoji="1" lang="ja-JP" altLang="en-US" sz="2000" dirty="0">
              <a:solidFill>
                <a:schemeClr val="bg1"/>
              </a:solidFill>
            </a:endParaRPr>
          </a:p>
        </p:txBody>
      </p:sp>
    </p:spTree>
    <p:extLst>
      <p:ext uri="{BB962C8B-B14F-4D97-AF65-F5344CB8AC3E}">
        <p14:creationId xmlns:p14="http://schemas.microsoft.com/office/powerpoint/2010/main" val="1067791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23BDF4-0B85-4EBB-8891-544C3A880AEF}"/>
              </a:ext>
            </a:extLst>
          </p:cNvPr>
          <p:cNvSpPr>
            <a:spLocks noGrp="1"/>
          </p:cNvSpPr>
          <p:nvPr>
            <p:ph type="title"/>
          </p:nvPr>
        </p:nvSpPr>
        <p:spPr>
          <a:xfrm>
            <a:off x="628650" y="590209"/>
            <a:ext cx="7886700" cy="1325563"/>
          </a:xfrm>
        </p:spPr>
        <p:txBody>
          <a:bodyPr/>
          <a:lstStyle/>
          <a:p>
            <a:r>
              <a:rPr lang="ja-JP" altLang="en-US"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rPr>
              <a:t>生命の存在と自転軸の傾き</a:t>
            </a:r>
            <a:endParaRPr kumimoji="1" lang="ja-JP" altLang="en-US" dirty="0">
              <a:latin typeface="源柔ゴシック等幅 Medium" panose="020B0409020203020207" pitchFamily="49" charset="-128"/>
              <a:ea typeface="源柔ゴシック等幅 Medium" panose="020B0409020203020207" pitchFamily="49" charset="-128"/>
              <a:cs typeface="源柔ゴシック等幅 Medium" panose="020B0409020203020207" pitchFamily="49" charset="-128"/>
            </a:endParaRPr>
          </a:p>
        </p:txBody>
      </p:sp>
      <p:sp>
        <p:nvSpPr>
          <p:cNvPr id="3" name="コンテンツ プレースホルダー 2">
            <a:extLst>
              <a:ext uri="{FF2B5EF4-FFF2-40B4-BE49-F238E27FC236}">
                <a16:creationId xmlns:a16="http://schemas.microsoft.com/office/drawing/2014/main" id="{BA258328-E9F8-4CE4-BD89-550CCD2AE455}"/>
              </a:ext>
            </a:extLst>
          </p:cNvPr>
          <p:cNvSpPr>
            <a:spLocks noGrp="1"/>
          </p:cNvSpPr>
          <p:nvPr>
            <p:ph idx="1"/>
          </p:nvPr>
        </p:nvSpPr>
        <p:spPr>
          <a:xfrm>
            <a:off x="314325" y="2289859"/>
            <a:ext cx="8515350" cy="4351338"/>
          </a:xfrm>
        </p:spPr>
        <p:txBody>
          <a:bodyPr>
            <a:normAutofit/>
          </a:bodyPr>
          <a:lstStyle/>
          <a:p>
            <a:pPr marL="0" indent="0" algn="ctr">
              <a:buNone/>
            </a:pPr>
            <a:r>
              <a:rPr lang="ja-JP" altLang="en-US"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自転軸が大幅に傾いているとハビタブルゾーン内であっても全球凍結する可能性がある。</a:t>
            </a:r>
            <a:endPar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endPar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endPar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endParaRPr lang="en-US" altLang="ja-JP" sz="24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p>
            <a:pPr marL="0" indent="0" algn="ctr">
              <a:buNone/>
            </a:pPr>
            <a:r>
              <a:rPr lang="ja-JP" altLang="en-US" sz="2400" b="1"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生命の存在する条件には、自転軸の傾きが傾きすぎない条件も必要かもしれない。</a:t>
            </a:r>
            <a:endParaRPr lang="en-US" altLang="ja-JP" sz="2400" b="1"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4" name="矢印: 下 3">
            <a:extLst>
              <a:ext uri="{FF2B5EF4-FFF2-40B4-BE49-F238E27FC236}">
                <a16:creationId xmlns:a16="http://schemas.microsoft.com/office/drawing/2014/main" id="{5470A04C-DBCA-4D62-8D84-3B854418D1A2}"/>
              </a:ext>
            </a:extLst>
          </p:cNvPr>
          <p:cNvSpPr/>
          <p:nvPr/>
        </p:nvSpPr>
        <p:spPr>
          <a:xfrm>
            <a:off x="4284184" y="3429000"/>
            <a:ext cx="575632" cy="692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2620836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月震</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44490"/>
            <a:ext cx="8363688" cy="5139869"/>
          </a:xfrm>
          <a:prstGeom prst="rect">
            <a:avLst/>
          </a:prstGeom>
          <a:noFill/>
        </p:spPr>
        <p:txBody>
          <a:bodyPr wrap="square" rtlCol="0">
            <a:spAutoFit/>
          </a:bodyPr>
          <a:lstStyle/>
          <a:p>
            <a:r>
              <a:rPr kumimoji="1" lang="ja-JP" altLang="en-US" sz="2400" dirty="0"/>
              <a:t>・月震－月の地震</a:t>
            </a:r>
            <a:endParaRPr kumimoji="1" lang="en-US" altLang="ja-JP" sz="2400" dirty="0"/>
          </a:p>
          <a:p>
            <a:endParaRPr kumimoji="1" lang="en-US" altLang="ja-JP" sz="2400" dirty="0"/>
          </a:p>
          <a:p>
            <a:r>
              <a:rPr kumimoji="1" lang="ja-JP" altLang="en-US" sz="2400" dirty="0"/>
              <a:t>・アポロ</a:t>
            </a:r>
            <a:r>
              <a:rPr kumimoji="1" lang="en-US" altLang="ja-JP" sz="2400" dirty="0"/>
              <a:t>11</a:t>
            </a:r>
            <a:r>
              <a:rPr kumimoji="1" lang="ja-JP" altLang="en-US" sz="2400" dirty="0"/>
              <a:t>号による月震計の設置で地殻変動を発見</a:t>
            </a:r>
            <a:endParaRPr kumimoji="1" lang="en-US" altLang="ja-JP" sz="2400" dirty="0"/>
          </a:p>
          <a:p>
            <a:endParaRPr kumimoji="1" lang="en-US" altLang="ja-JP" sz="2400" dirty="0"/>
          </a:p>
          <a:p>
            <a:r>
              <a:rPr kumimoji="1" lang="ja-JP" altLang="en-US" sz="2400" dirty="0"/>
              <a:t>・その後のアポロ計画でも観測が継続</a:t>
            </a:r>
            <a:endParaRPr kumimoji="1" lang="en-US" altLang="ja-JP" sz="2400" dirty="0"/>
          </a:p>
          <a:p>
            <a:endParaRPr kumimoji="1" lang="en-US" altLang="ja-JP" sz="2400" dirty="0"/>
          </a:p>
          <a:p>
            <a:r>
              <a:rPr kumimoji="1" lang="ja-JP" altLang="en-US" sz="2400" dirty="0"/>
              <a:t>・通算</a:t>
            </a:r>
            <a:r>
              <a:rPr kumimoji="1" lang="en-US" altLang="ja-JP" sz="2400" dirty="0"/>
              <a:t>8</a:t>
            </a:r>
            <a:r>
              <a:rPr kumimoji="1" lang="ja-JP" altLang="en-US" sz="2400" dirty="0"/>
              <a:t>年</a:t>
            </a:r>
            <a:r>
              <a:rPr kumimoji="1" lang="en-US" altLang="ja-JP" sz="2400" dirty="0"/>
              <a:t>10</a:t>
            </a:r>
            <a:r>
              <a:rPr kumimoji="1" lang="ja-JP" altLang="en-US" sz="2400" dirty="0"/>
              <a:t>か月、</a:t>
            </a:r>
            <a:r>
              <a:rPr kumimoji="1" lang="en-US" altLang="ja-JP" sz="2400" dirty="0"/>
              <a:t>12558</a:t>
            </a:r>
            <a:r>
              <a:rPr kumimoji="1" lang="ja-JP" altLang="en-US" sz="2400" dirty="0"/>
              <a:t>回の地震を観測</a:t>
            </a:r>
            <a:endParaRPr kumimoji="1" lang="en-US" altLang="ja-JP" sz="2400" dirty="0"/>
          </a:p>
          <a:p>
            <a:endParaRPr kumimoji="1" lang="en-US" altLang="ja-JP" sz="2400" dirty="0"/>
          </a:p>
          <a:p>
            <a:r>
              <a:rPr kumimoji="1" lang="ja-JP" altLang="en-US" sz="2400" dirty="0"/>
              <a:t>・現在のところ月震の観測データは</a:t>
            </a:r>
            <a:endParaRPr kumimoji="1" lang="en-US" altLang="ja-JP" sz="2400" dirty="0"/>
          </a:p>
          <a:p>
            <a:r>
              <a:rPr kumimoji="1" lang="ja-JP" altLang="en-US" sz="2400" dirty="0"/>
              <a:t>　アポロ計画によるもののみ　　</a:t>
            </a:r>
            <a:endParaRPr kumimoji="1" lang="en-US" altLang="ja-JP" sz="2400" dirty="0"/>
          </a:p>
          <a:p>
            <a:r>
              <a:rPr kumimoji="1" lang="ja-JP" altLang="en-US" sz="2000" dirty="0"/>
              <a:t>　　　　</a:t>
            </a:r>
            <a:endParaRPr kumimoji="1" lang="en-US" altLang="ja-JP" sz="2000" dirty="0"/>
          </a:p>
          <a:p>
            <a:endParaRPr kumimoji="1" lang="en-US" altLang="ja-JP" sz="2000" dirty="0"/>
          </a:p>
          <a:p>
            <a:endParaRPr kumimoji="1" lang="en-US" altLang="ja-JP" sz="2000" dirty="0"/>
          </a:p>
          <a:p>
            <a:r>
              <a:rPr kumimoji="1" lang="ja-JP" altLang="en-US" sz="2000" dirty="0"/>
              <a:t>　　　　　　　　</a:t>
            </a:r>
            <a:endParaRPr kumimoji="1" lang="en-US" altLang="ja-JP" sz="2800" dirty="0"/>
          </a:p>
        </p:txBody>
      </p:sp>
      <p:pic>
        <p:nvPicPr>
          <p:cNvPr id="2" name="図 1">
            <a:extLst>
              <a:ext uri="{FF2B5EF4-FFF2-40B4-BE49-F238E27FC236}">
                <a16:creationId xmlns:a16="http://schemas.microsoft.com/office/drawing/2014/main" id="{174C3554-D216-4F5E-9DE4-F3DB375848F3}"/>
              </a:ext>
            </a:extLst>
          </p:cNvPr>
          <p:cNvPicPr>
            <a:picLocks noChangeAspect="1"/>
          </p:cNvPicPr>
          <p:nvPr/>
        </p:nvPicPr>
        <p:blipFill>
          <a:blip r:embed="rId2"/>
          <a:stretch>
            <a:fillRect/>
          </a:stretch>
        </p:blipFill>
        <p:spPr>
          <a:xfrm>
            <a:off x="6285024" y="3981418"/>
            <a:ext cx="2645893" cy="2664183"/>
          </a:xfrm>
          <a:prstGeom prst="rect">
            <a:avLst/>
          </a:prstGeom>
        </p:spPr>
      </p:pic>
      <p:sp>
        <p:nvSpPr>
          <p:cNvPr id="5" name="正方形/長方形 4">
            <a:extLst>
              <a:ext uri="{FF2B5EF4-FFF2-40B4-BE49-F238E27FC236}">
                <a16:creationId xmlns:a16="http://schemas.microsoft.com/office/drawing/2014/main" id="{80093DB0-9457-4F61-B6A4-3141DF25BBEF}"/>
              </a:ext>
            </a:extLst>
          </p:cNvPr>
          <p:cNvSpPr/>
          <p:nvPr/>
        </p:nvSpPr>
        <p:spPr>
          <a:xfrm>
            <a:off x="2544538" y="6293006"/>
            <a:ext cx="3754554" cy="400110"/>
          </a:xfrm>
          <a:prstGeom prst="rect">
            <a:avLst/>
          </a:prstGeom>
        </p:spPr>
        <p:txBody>
          <a:bodyPr wrap="none">
            <a:spAutoFit/>
          </a:bodyPr>
          <a:lstStyle/>
          <a:p>
            <a:r>
              <a:rPr kumimoji="1" lang="ja-JP" altLang="en-US" sz="2000" dirty="0"/>
              <a:t>アポロ</a:t>
            </a:r>
            <a:r>
              <a:rPr kumimoji="1" lang="en-US" altLang="ja-JP" sz="2000" dirty="0"/>
              <a:t>11</a:t>
            </a:r>
            <a:r>
              <a:rPr kumimoji="1" lang="ja-JP" altLang="en-US" sz="2000" dirty="0"/>
              <a:t>号が設置した月震計→</a:t>
            </a:r>
            <a:endParaRPr lang="ja-JP" altLang="en-US" sz="2000" dirty="0"/>
          </a:p>
        </p:txBody>
      </p:sp>
    </p:spTree>
    <p:extLst>
      <p:ext uri="{BB962C8B-B14F-4D97-AF65-F5344CB8AC3E}">
        <p14:creationId xmlns:p14="http://schemas.microsoft.com/office/powerpoint/2010/main" val="2446385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6AFD3035-1670-4E37-B9D4-BC1231FA2D89}"/>
              </a:ext>
            </a:extLst>
          </p:cNvPr>
          <p:cNvSpPr/>
          <p:nvPr/>
        </p:nvSpPr>
        <p:spPr>
          <a:xfrm>
            <a:off x="629323" y="4001845"/>
            <a:ext cx="7524974" cy="2565699"/>
          </a:xfrm>
          <a:prstGeom prst="roundRect">
            <a:avLst/>
          </a:prstGeom>
          <a:solidFill>
            <a:srgbClr val="FFD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FBAE9A04-F710-4C66-A9CF-4386DD08FD52}"/>
              </a:ext>
            </a:extLst>
          </p:cNvPr>
          <p:cNvSpPr/>
          <p:nvPr/>
        </p:nvSpPr>
        <p:spPr>
          <a:xfrm>
            <a:off x="930536" y="4611281"/>
            <a:ext cx="3420933" cy="169636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271F649-E7A1-4AA1-AD92-F467CE01F32E}"/>
              </a:ext>
            </a:extLst>
          </p:cNvPr>
          <p:cNvSpPr txBox="1"/>
          <p:nvPr/>
        </p:nvSpPr>
        <p:spPr>
          <a:xfrm>
            <a:off x="254000" y="447040"/>
            <a:ext cx="5471160"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月震の分類と仕組み</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98417" y="1528353"/>
            <a:ext cx="8229600" cy="3093154"/>
          </a:xfrm>
          <a:prstGeom prst="rect">
            <a:avLst/>
          </a:prstGeom>
          <a:noFill/>
        </p:spPr>
        <p:txBody>
          <a:bodyPr wrap="square" rtlCol="0">
            <a:spAutoFit/>
          </a:bodyPr>
          <a:lstStyle/>
          <a:p>
            <a:r>
              <a:rPr kumimoji="1" lang="ja-JP" altLang="en-US" sz="2400" dirty="0"/>
              <a:t>・分類：隕石衝突</a:t>
            </a:r>
            <a:r>
              <a:rPr kumimoji="1" lang="en-US" altLang="ja-JP" sz="2400" dirty="0"/>
              <a:t>/</a:t>
            </a:r>
            <a:r>
              <a:rPr kumimoji="1" lang="ja-JP" altLang="en-US" sz="2400" dirty="0"/>
              <a:t>熱月震</a:t>
            </a:r>
            <a:r>
              <a:rPr kumimoji="1" lang="en-US" altLang="ja-JP" sz="2400" dirty="0"/>
              <a:t>/</a:t>
            </a:r>
            <a:r>
              <a:rPr kumimoji="1" lang="ja-JP" altLang="en-US" sz="2400" dirty="0"/>
              <a:t>人口月震</a:t>
            </a:r>
            <a:r>
              <a:rPr kumimoji="1" lang="en-US" altLang="ja-JP" sz="2400" dirty="0"/>
              <a:t>/</a:t>
            </a:r>
            <a:r>
              <a:rPr kumimoji="1" lang="ja-JP" altLang="en-US" sz="2400" dirty="0"/>
              <a:t>浅発月震</a:t>
            </a:r>
            <a:r>
              <a:rPr kumimoji="1" lang="en-US" altLang="ja-JP" sz="2400" dirty="0"/>
              <a:t>/</a:t>
            </a:r>
            <a:r>
              <a:rPr kumimoji="1" lang="ja-JP" altLang="en-US" sz="2400" dirty="0"/>
              <a:t>深発地震</a:t>
            </a:r>
            <a:endParaRPr kumimoji="1" lang="en-US" altLang="ja-JP" sz="2400" dirty="0"/>
          </a:p>
          <a:p>
            <a:r>
              <a:rPr kumimoji="1" lang="ja-JP" altLang="en-US" sz="2400" dirty="0"/>
              <a:t>・</a:t>
            </a:r>
            <a:r>
              <a:rPr kumimoji="1" lang="ja-JP" altLang="en-US" sz="2400" dirty="0">
                <a:solidFill>
                  <a:schemeClr val="accent3">
                    <a:lumMod val="75000"/>
                  </a:schemeClr>
                </a:solidFill>
              </a:rPr>
              <a:t>深発月震</a:t>
            </a:r>
            <a:r>
              <a:rPr kumimoji="1" lang="ja-JP" altLang="en-US" sz="2000" dirty="0"/>
              <a:t>－深さ</a:t>
            </a:r>
            <a:r>
              <a:rPr kumimoji="1" lang="en-US" altLang="ja-JP" sz="2000" dirty="0"/>
              <a:t>800</a:t>
            </a:r>
            <a:r>
              <a:rPr kumimoji="1" lang="ja-JP" altLang="en-US" sz="2000" dirty="0"/>
              <a:t>～</a:t>
            </a:r>
            <a:r>
              <a:rPr kumimoji="1" lang="en-US" altLang="ja-JP" sz="2000" dirty="0"/>
              <a:t>1100</a:t>
            </a:r>
            <a:r>
              <a:rPr kumimoji="1" lang="ja-JP" altLang="en-US" sz="2000" dirty="0"/>
              <a:t>㎞で起こっていると推定される月震</a:t>
            </a:r>
            <a:endParaRPr kumimoji="1" lang="en-US" altLang="ja-JP" sz="2400" dirty="0"/>
          </a:p>
          <a:p>
            <a:r>
              <a:rPr kumimoji="1" lang="en-US" altLang="ja-JP" sz="2000" dirty="0"/>
              <a:t>	</a:t>
            </a:r>
            <a:r>
              <a:rPr kumimoji="1" lang="ja-JP" altLang="en-US" sz="2000" dirty="0"/>
              <a:t>観測された</a:t>
            </a:r>
            <a:r>
              <a:rPr kumimoji="1" lang="en-US" altLang="ja-JP" sz="2000" dirty="0"/>
              <a:t>12558</a:t>
            </a:r>
            <a:r>
              <a:rPr kumimoji="1" lang="ja-JP" altLang="en-US" sz="2000" dirty="0"/>
              <a:t>回のうち</a:t>
            </a:r>
            <a:r>
              <a:rPr kumimoji="1" lang="en-US" altLang="ja-JP" sz="2000" dirty="0"/>
              <a:t>3145</a:t>
            </a:r>
            <a:r>
              <a:rPr kumimoji="1" lang="ja-JP" altLang="en-US" sz="2000" dirty="0"/>
              <a:t>回が分類される</a:t>
            </a:r>
            <a:endParaRPr kumimoji="1" lang="en-US" altLang="ja-JP" sz="2000" dirty="0"/>
          </a:p>
          <a:p>
            <a:endParaRPr kumimoji="1" lang="en-US" altLang="ja-JP" sz="2000" dirty="0"/>
          </a:p>
          <a:p>
            <a:r>
              <a:rPr kumimoji="1" lang="ja-JP" altLang="en-US" sz="2000" dirty="0"/>
              <a:t>・</a:t>
            </a:r>
            <a:r>
              <a:rPr kumimoji="1" lang="ja-JP" altLang="en-US" sz="2400" dirty="0"/>
              <a:t>仕組み：地球での深発地震発生メカニズムを引用</a:t>
            </a:r>
            <a:endParaRPr kumimoji="1" lang="ja-JP" altLang="en-US" sz="2000" dirty="0"/>
          </a:p>
          <a:p>
            <a:r>
              <a:rPr kumimoji="1" lang="ja-JP" altLang="en-US" sz="2000" dirty="0"/>
              <a:t>　→月には沈み込みプロセスが存在しない</a:t>
            </a:r>
          </a:p>
          <a:p>
            <a:r>
              <a:rPr kumimoji="1" lang="ja-JP" altLang="en-US" sz="2000" dirty="0"/>
              <a:t>　→断熱不安定によるモデルならできそう</a:t>
            </a:r>
          </a:p>
          <a:p>
            <a:endParaRPr kumimoji="1" lang="en-US" altLang="ja-JP" sz="2000" dirty="0"/>
          </a:p>
          <a:p>
            <a:r>
              <a:rPr kumimoji="1" lang="ja-JP" altLang="en-US" sz="2000" dirty="0"/>
              <a:t>　　</a:t>
            </a:r>
            <a:r>
              <a:rPr kumimoji="1" lang="ja-JP" altLang="en-US" sz="2200" dirty="0">
                <a:solidFill>
                  <a:schemeClr val="accent3">
                    <a:lumMod val="75000"/>
                  </a:schemeClr>
                </a:solidFill>
              </a:rPr>
              <a:t>断熱不安定による深発地震の発生メカニズム</a:t>
            </a:r>
            <a:endParaRPr kumimoji="1" lang="en-US" altLang="ja-JP" sz="2200" dirty="0">
              <a:solidFill>
                <a:schemeClr val="accent3">
                  <a:lumMod val="75000"/>
                </a:schemeClr>
              </a:solidFill>
            </a:endParaRPr>
          </a:p>
        </p:txBody>
      </p:sp>
      <p:sp>
        <p:nvSpPr>
          <p:cNvPr id="8" name="テキスト ボックス 7">
            <a:extLst>
              <a:ext uri="{FF2B5EF4-FFF2-40B4-BE49-F238E27FC236}">
                <a16:creationId xmlns:a16="http://schemas.microsoft.com/office/drawing/2014/main" id="{DB5AE3BD-EE30-4ABC-8A72-2E74367B2A0E}"/>
              </a:ext>
            </a:extLst>
          </p:cNvPr>
          <p:cNvSpPr txBox="1"/>
          <p:nvPr/>
        </p:nvSpPr>
        <p:spPr>
          <a:xfrm>
            <a:off x="930536" y="4351469"/>
            <a:ext cx="184731" cy="369332"/>
          </a:xfrm>
          <a:prstGeom prst="rect">
            <a:avLst/>
          </a:prstGeom>
          <a:noFill/>
        </p:spPr>
        <p:txBody>
          <a:bodyPr wrap="square" rtlCol="0">
            <a:spAutoFit/>
          </a:bodyPr>
          <a:lstStyle/>
          <a:p>
            <a:endParaRPr kumimoji="1" lang="ja-JP" altLang="en-US" dirty="0"/>
          </a:p>
        </p:txBody>
      </p:sp>
      <p:sp>
        <p:nvSpPr>
          <p:cNvPr id="11" name="テキスト ボックス 10">
            <a:extLst>
              <a:ext uri="{FF2B5EF4-FFF2-40B4-BE49-F238E27FC236}">
                <a16:creationId xmlns:a16="http://schemas.microsoft.com/office/drawing/2014/main" id="{3E7040C7-FB87-4F36-A80B-953669B952A5}"/>
              </a:ext>
            </a:extLst>
          </p:cNvPr>
          <p:cNvSpPr txBox="1"/>
          <p:nvPr/>
        </p:nvSpPr>
        <p:spPr>
          <a:xfrm>
            <a:off x="825458" y="4720801"/>
            <a:ext cx="3641464" cy="1569660"/>
          </a:xfrm>
          <a:prstGeom prst="rect">
            <a:avLst/>
          </a:prstGeom>
          <a:noFill/>
        </p:spPr>
        <p:txBody>
          <a:bodyPr wrap="square" rtlCol="0">
            <a:spAutoFit/>
          </a:bodyPr>
          <a:lstStyle/>
          <a:p>
            <a:pPr algn="ctr"/>
            <a:r>
              <a:rPr kumimoji="1" lang="ja-JP" altLang="en-US" sz="2000" dirty="0"/>
              <a:t>ある岩石に変形が集中し加熱</a:t>
            </a:r>
            <a:endParaRPr kumimoji="1" lang="en-US" altLang="ja-JP" sz="2000" dirty="0"/>
          </a:p>
          <a:p>
            <a:pPr algn="ctr"/>
            <a:endParaRPr kumimoji="1" lang="ja-JP" altLang="en-US" dirty="0"/>
          </a:p>
          <a:p>
            <a:pPr algn="ctr"/>
            <a:r>
              <a:rPr kumimoji="1" lang="ja-JP" altLang="en-US" sz="2000" dirty="0"/>
              <a:t>温度上昇</a:t>
            </a:r>
            <a:endParaRPr kumimoji="1" lang="en-US" altLang="ja-JP" sz="2000" dirty="0"/>
          </a:p>
          <a:p>
            <a:pPr algn="ctr"/>
            <a:endParaRPr kumimoji="1" lang="ja-JP" altLang="en-US" dirty="0"/>
          </a:p>
          <a:p>
            <a:pPr algn="ctr"/>
            <a:r>
              <a:rPr kumimoji="1" lang="ja-JP" altLang="en-US" sz="2000" dirty="0"/>
              <a:t>過熱による変形</a:t>
            </a:r>
          </a:p>
        </p:txBody>
      </p:sp>
      <p:sp>
        <p:nvSpPr>
          <p:cNvPr id="13" name="矢印: 下 12">
            <a:extLst>
              <a:ext uri="{FF2B5EF4-FFF2-40B4-BE49-F238E27FC236}">
                <a16:creationId xmlns:a16="http://schemas.microsoft.com/office/drawing/2014/main" id="{A0ADA8C9-0A5F-4192-9A50-6C854D3A1474}"/>
              </a:ext>
            </a:extLst>
          </p:cNvPr>
          <p:cNvSpPr/>
          <p:nvPr/>
        </p:nvSpPr>
        <p:spPr>
          <a:xfrm>
            <a:off x="2488918" y="5132447"/>
            <a:ext cx="279699" cy="177501"/>
          </a:xfrm>
          <a:prstGeom prst="downArrow">
            <a:avLst/>
          </a:prstGeom>
          <a:solidFill>
            <a:srgbClr val="FF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65652A6-EB3F-47E9-A346-B4846E58A89A}"/>
              </a:ext>
            </a:extLst>
          </p:cNvPr>
          <p:cNvSpPr txBox="1"/>
          <p:nvPr/>
        </p:nvSpPr>
        <p:spPr>
          <a:xfrm>
            <a:off x="4824804" y="5234246"/>
            <a:ext cx="3560782" cy="1200329"/>
          </a:xfrm>
          <a:prstGeom prst="rect">
            <a:avLst/>
          </a:prstGeom>
          <a:noFill/>
        </p:spPr>
        <p:txBody>
          <a:bodyPr wrap="square" rtlCol="0">
            <a:spAutoFit/>
          </a:bodyPr>
          <a:lstStyle/>
          <a:p>
            <a:r>
              <a:rPr kumimoji="1" lang="ja-JP" altLang="en-US" sz="2000" dirty="0"/>
              <a:t>強度減少</a:t>
            </a:r>
            <a:r>
              <a:rPr kumimoji="1" lang="ja-JP" altLang="en-US" dirty="0"/>
              <a:t>　　 </a:t>
            </a:r>
            <a:r>
              <a:rPr kumimoji="1" lang="ja-JP" altLang="en-US" sz="2000" dirty="0"/>
              <a:t>断層の役割</a:t>
            </a:r>
            <a:endParaRPr kumimoji="1" lang="en-US" altLang="ja-JP" sz="2000" dirty="0"/>
          </a:p>
          <a:p>
            <a:endParaRPr kumimoji="1" lang="en-US" altLang="ja-JP" dirty="0"/>
          </a:p>
          <a:p>
            <a:endParaRPr kumimoji="1" lang="en-US" altLang="ja-JP" sz="1000" dirty="0"/>
          </a:p>
          <a:p>
            <a:r>
              <a:rPr kumimoji="1" lang="en-US" altLang="ja-JP" sz="2400" dirty="0">
                <a:solidFill>
                  <a:schemeClr val="accent6">
                    <a:lumMod val="75000"/>
                  </a:schemeClr>
                </a:solidFill>
              </a:rPr>
              <a:t>		</a:t>
            </a:r>
            <a:r>
              <a:rPr kumimoji="1" lang="ja-JP" altLang="en-US" sz="2400" dirty="0">
                <a:solidFill>
                  <a:schemeClr val="accent6">
                    <a:lumMod val="75000"/>
                  </a:schemeClr>
                </a:solidFill>
              </a:rPr>
              <a:t>　 地震の発生</a:t>
            </a:r>
            <a:endParaRPr kumimoji="1" lang="ja-JP" altLang="en-US" dirty="0">
              <a:solidFill>
                <a:schemeClr val="accent6">
                  <a:lumMod val="75000"/>
                </a:schemeClr>
              </a:solidFill>
            </a:endParaRPr>
          </a:p>
        </p:txBody>
      </p:sp>
      <p:pic>
        <p:nvPicPr>
          <p:cNvPr id="15" name="図 14">
            <a:extLst>
              <a:ext uri="{FF2B5EF4-FFF2-40B4-BE49-F238E27FC236}">
                <a16:creationId xmlns:a16="http://schemas.microsoft.com/office/drawing/2014/main" id="{366774D4-9C2D-49D1-BE32-7D4A09330AFD}"/>
              </a:ext>
            </a:extLst>
          </p:cNvPr>
          <p:cNvPicPr>
            <a:picLocks noChangeAspect="1"/>
          </p:cNvPicPr>
          <p:nvPr/>
        </p:nvPicPr>
        <p:blipFill>
          <a:blip r:embed="rId2"/>
          <a:stretch>
            <a:fillRect/>
          </a:stretch>
        </p:blipFill>
        <p:spPr>
          <a:xfrm>
            <a:off x="2488548" y="5703046"/>
            <a:ext cx="280440" cy="176799"/>
          </a:xfrm>
          <a:prstGeom prst="rect">
            <a:avLst/>
          </a:prstGeom>
        </p:spPr>
      </p:pic>
      <p:sp>
        <p:nvSpPr>
          <p:cNvPr id="16" name="矢印: 上向き折線 15">
            <a:extLst>
              <a:ext uri="{FF2B5EF4-FFF2-40B4-BE49-F238E27FC236}">
                <a16:creationId xmlns:a16="http://schemas.microsoft.com/office/drawing/2014/main" id="{6941F42B-50D8-4C25-8D91-AE8D7C2423FA}"/>
              </a:ext>
            </a:extLst>
          </p:cNvPr>
          <p:cNvSpPr/>
          <p:nvPr/>
        </p:nvSpPr>
        <p:spPr>
          <a:xfrm flipH="1">
            <a:off x="1047746" y="5150543"/>
            <a:ext cx="617411" cy="991032"/>
          </a:xfrm>
          <a:prstGeom prst="bentUpArrow">
            <a:avLst>
              <a:gd name="adj1" fmla="val 25000"/>
              <a:gd name="adj2" fmla="val 27422"/>
              <a:gd name="adj3" fmla="val 25000"/>
            </a:avLst>
          </a:prstGeom>
          <a:solidFill>
            <a:srgbClr val="FF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9B9B2016-C57E-46C6-954D-BC8B84F91CC0}"/>
              </a:ext>
            </a:extLst>
          </p:cNvPr>
          <p:cNvSpPr/>
          <p:nvPr/>
        </p:nvSpPr>
        <p:spPr>
          <a:xfrm>
            <a:off x="4187222" y="5207365"/>
            <a:ext cx="580913" cy="481402"/>
          </a:xfrm>
          <a:prstGeom prst="rightArrow">
            <a:avLst/>
          </a:prstGeom>
          <a:solidFill>
            <a:srgbClr val="FF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9F1A995F-B76C-46CD-9A8B-406A10F6C4E9}"/>
              </a:ext>
            </a:extLst>
          </p:cNvPr>
          <p:cNvSpPr/>
          <p:nvPr/>
        </p:nvSpPr>
        <p:spPr>
          <a:xfrm>
            <a:off x="6034667" y="5257629"/>
            <a:ext cx="315043" cy="280441"/>
          </a:xfrm>
          <a:prstGeom prst="rightArrow">
            <a:avLst/>
          </a:prstGeom>
          <a:solidFill>
            <a:srgbClr val="FF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8692D382-FC23-4694-B15B-34A72A475511}"/>
              </a:ext>
            </a:extLst>
          </p:cNvPr>
          <p:cNvSpPr/>
          <p:nvPr/>
        </p:nvSpPr>
        <p:spPr>
          <a:xfrm>
            <a:off x="6792852" y="5647436"/>
            <a:ext cx="497348" cy="288018"/>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66639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271F649-E7A1-4AA1-AD92-F467CE01F32E}"/>
              </a:ext>
            </a:extLst>
          </p:cNvPr>
          <p:cNvSpPr txBox="1"/>
          <p:nvPr/>
        </p:nvSpPr>
        <p:spPr>
          <a:xfrm>
            <a:off x="253999" y="447040"/>
            <a:ext cx="8427422" cy="646331"/>
          </a:xfrm>
          <a:prstGeom prst="rect">
            <a:avLst/>
          </a:prstGeom>
          <a:noFill/>
        </p:spPr>
        <p:txBody>
          <a:bodyPr wrap="square" rtlCol="0">
            <a:spAutoFit/>
          </a:bodyPr>
          <a:lstStyle/>
          <a:p>
            <a:r>
              <a:rPr kumimoji="1" lang="ja-JP" altLang="en-US"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月の深発地震から考えられること</a:t>
            </a:r>
            <a:endParaRPr kumimoji="1" lang="en-US" altLang="ja-JP" sz="36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3CAE7BF5-92A7-40E6-905B-C2E1948C8B94}"/>
              </a:ext>
            </a:extLst>
          </p:cNvPr>
          <p:cNvSpPr txBox="1"/>
          <p:nvPr/>
        </p:nvSpPr>
        <p:spPr>
          <a:xfrm>
            <a:off x="311020" y="1528353"/>
            <a:ext cx="8951314" cy="5293757"/>
          </a:xfrm>
          <a:prstGeom prst="rect">
            <a:avLst/>
          </a:prstGeom>
          <a:noFill/>
        </p:spPr>
        <p:txBody>
          <a:bodyPr wrap="square" rtlCol="0">
            <a:spAutoFit/>
          </a:bodyPr>
          <a:lstStyle/>
          <a:p>
            <a:r>
              <a:rPr kumimoji="1" lang="ja-JP" altLang="en-US" sz="2400" dirty="0"/>
              <a:t>特徴１：断熱変形の発生</a:t>
            </a:r>
            <a:endParaRPr kumimoji="1" lang="en-US" altLang="ja-JP" sz="2400" dirty="0"/>
          </a:p>
          <a:p>
            <a:r>
              <a:rPr kumimoji="1" lang="en-US" altLang="ja-JP" sz="2400" dirty="0"/>
              <a:t>		</a:t>
            </a:r>
            <a:r>
              <a:rPr kumimoji="1" lang="ja-JP" altLang="en-US" sz="2400" dirty="0"/>
              <a:t>　</a:t>
            </a:r>
            <a:r>
              <a:rPr kumimoji="1" lang="en-US" altLang="ja-JP" sz="2000" dirty="0"/>
              <a:t>&gt;</a:t>
            </a:r>
            <a:r>
              <a:rPr kumimoji="1" lang="ja-JP" altLang="en-US" sz="2000" dirty="0">
                <a:solidFill>
                  <a:schemeClr val="accent3">
                    <a:lumMod val="75000"/>
                  </a:schemeClr>
                </a:solidFill>
              </a:rPr>
              <a:t>水が存在すれば</a:t>
            </a:r>
            <a:r>
              <a:rPr kumimoji="1" lang="ja-JP" altLang="en-US" sz="2000" dirty="0"/>
              <a:t>比較的低温で起こせる</a:t>
            </a:r>
            <a:endParaRPr kumimoji="1" lang="en-US" altLang="ja-JP" sz="2400" dirty="0"/>
          </a:p>
          <a:p>
            <a:endParaRPr kumimoji="1" lang="en-US" altLang="ja-JP" sz="1100" dirty="0"/>
          </a:p>
          <a:p>
            <a:r>
              <a:rPr kumimoji="1" lang="ja-JP" altLang="en-US" sz="2400" dirty="0"/>
              <a:t>特徴２：変形の局所化</a:t>
            </a:r>
            <a:endParaRPr kumimoji="1" lang="en-US" altLang="ja-JP" sz="2400" dirty="0"/>
          </a:p>
          <a:p>
            <a:r>
              <a:rPr kumimoji="1" lang="en-US" altLang="ja-JP" sz="2400" dirty="0"/>
              <a:t>		</a:t>
            </a:r>
            <a:r>
              <a:rPr kumimoji="1" lang="ja-JP" altLang="en-US" sz="2400" dirty="0"/>
              <a:t>　</a:t>
            </a:r>
            <a:r>
              <a:rPr kumimoji="1" lang="en-US" altLang="ja-JP" sz="2000" dirty="0"/>
              <a:t>&gt;</a:t>
            </a:r>
            <a:r>
              <a:rPr kumimoji="1" lang="ja-JP" altLang="en-US" sz="2000" dirty="0">
                <a:solidFill>
                  <a:schemeClr val="accent3">
                    <a:lumMod val="75000"/>
                  </a:schemeClr>
                </a:solidFill>
              </a:rPr>
              <a:t>水が存在する</a:t>
            </a:r>
            <a:r>
              <a:rPr kumimoji="1" lang="ja-JP" altLang="en-US" sz="2000" dirty="0"/>
              <a:t>領域は周囲より岩石の強度が下がる</a:t>
            </a:r>
            <a:endParaRPr kumimoji="1" lang="en-US" altLang="ja-JP" sz="2000" dirty="0"/>
          </a:p>
          <a:p>
            <a:endParaRPr kumimoji="1" lang="en-US" altLang="ja-JP" sz="1100" dirty="0"/>
          </a:p>
          <a:p>
            <a:r>
              <a:rPr kumimoji="1" lang="ja-JP" altLang="en-US" sz="2400" dirty="0"/>
              <a:t>特徴３：頻度や規模の変動が月の公転周期や秤動の周期に依存</a:t>
            </a:r>
          </a:p>
          <a:p>
            <a:r>
              <a:rPr kumimoji="1" lang="en-US" altLang="ja-JP" sz="2400" dirty="0"/>
              <a:t>		</a:t>
            </a:r>
            <a:r>
              <a:rPr kumimoji="1" lang="ja-JP" altLang="en-US" sz="2400" dirty="0"/>
              <a:t>　→地球や太陽からの潮汐に起因？</a:t>
            </a:r>
          </a:p>
          <a:p>
            <a:r>
              <a:rPr kumimoji="1" lang="en-US" altLang="ja-JP" sz="2400" dirty="0"/>
              <a:t>		</a:t>
            </a:r>
            <a:r>
              <a:rPr kumimoji="1" lang="ja-JP" altLang="en-US" sz="2400" dirty="0"/>
              <a:t>　</a:t>
            </a:r>
            <a:r>
              <a:rPr kumimoji="1" lang="en-US" altLang="ja-JP" sz="2000" dirty="0"/>
              <a:t>&gt;</a:t>
            </a:r>
            <a:r>
              <a:rPr kumimoji="1" lang="ja-JP" altLang="en-US" sz="2000" dirty="0"/>
              <a:t>潮汐による変形速度は</a:t>
            </a:r>
            <a:r>
              <a:rPr kumimoji="1" lang="ja-JP" altLang="en-US" sz="2000" dirty="0">
                <a:solidFill>
                  <a:schemeClr val="accent3">
                    <a:lumMod val="75000"/>
                  </a:schemeClr>
                </a:solidFill>
              </a:rPr>
              <a:t>水が存在すれば</a:t>
            </a:r>
            <a:r>
              <a:rPr kumimoji="1" lang="ja-JP" altLang="en-US" sz="2000" dirty="0"/>
              <a:t>大きくなる</a:t>
            </a:r>
            <a:endParaRPr kumimoji="1" lang="en-US" altLang="ja-JP" sz="2400" dirty="0"/>
          </a:p>
          <a:p>
            <a:endParaRPr kumimoji="1" lang="en-US" altLang="ja-JP" sz="2400" dirty="0"/>
          </a:p>
          <a:p>
            <a:r>
              <a:rPr kumimoji="1" lang="ja-JP" altLang="en-US" sz="2000" dirty="0"/>
              <a:t>→全て内部に水の存在を仮定することで説明可能</a:t>
            </a:r>
            <a:endParaRPr kumimoji="1" lang="en-US" altLang="ja-JP" sz="2000" dirty="0"/>
          </a:p>
          <a:p>
            <a:r>
              <a:rPr kumimoji="1" lang="ja-JP" altLang="en-US" sz="2000" dirty="0"/>
              <a:t>→深発地震とその傾向の観測によって水の存在を期待</a:t>
            </a:r>
            <a:endParaRPr kumimoji="1" lang="en-US" altLang="ja-JP" sz="2000" dirty="0"/>
          </a:p>
          <a:p>
            <a:r>
              <a:rPr kumimoji="1" lang="ja-JP" altLang="en-US" sz="2400" dirty="0">
                <a:solidFill>
                  <a:schemeClr val="accent6">
                    <a:lumMod val="75000"/>
                  </a:schemeClr>
                </a:solidFill>
              </a:rPr>
              <a:t>→生命の発見につながる！</a:t>
            </a:r>
            <a:endParaRPr kumimoji="1" lang="en-US" altLang="ja-JP" sz="1600" dirty="0">
              <a:solidFill>
                <a:schemeClr val="accent6">
                  <a:lumMod val="75000"/>
                </a:schemeClr>
              </a:solidFill>
            </a:endParaRPr>
          </a:p>
          <a:p>
            <a:endParaRPr kumimoji="1" lang="en-US" altLang="ja-JP" sz="1600" dirty="0"/>
          </a:p>
          <a:p>
            <a:endParaRPr kumimoji="1" lang="en-US" altLang="ja-JP" sz="1400" dirty="0"/>
          </a:p>
          <a:p>
            <a:r>
              <a:rPr kumimoji="1" lang="ja-JP" altLang="en-US" sz="1400" dirty="0"/>
              <a:t>参考：「月内部のレオロジー構造から考察する月震の発生メカニズム」</a:t>
            </a:r>
            <a:r>
              <a:rPr kumimoji="1" lang="zh-TW" altLang="en-US" sz="1400" dirty="0"/>
              <a:t>東 真太郎，片山 郁夫日本惑星科学</a:t>
            </a:r>
            <a:endParaRPr kumimoji="1" lang="en-US" altLang="zh-TW" sz="1400" dirty="0"/>
          </a:p>
          <a:p>
            <a:r>
              <a:rPr kumimoji="1" lang="zh-TW" altLang="en-US" sz="1400" dirty="0"/>
              <a:t>会誌</a:t>
            </a:r>
            <a:r>
              <a:rPr kumimoji="1" lang="en-US" altLang="zh-TW" sz="1400" dirty="0"/>
              <a:t>Vol. 24, No. 4, 2015</a:t>
            </a:r>
            <a:r>
              <a:rPr kumimoji="1" lang="ja-JP" altLang="en-US" sz="1400" dirty="0"/>
              <a:t>（</a:t>
            </a:r>
            <a:r>
              <a:rPr kumimoji="1" lang="en-US" altLang="ja-JP" sz="1400" dirty="0">
                <a:hlinkClick r:id="rId2"/>
              </a:rPr>
              <a:t>https://www.wakusei.jp/book/pp/2015/2015-4/2015-4-318.pdf</a:t>
            </a:r>
            <a:r>
              <a:rPr kumimoji="1" lang="ja-JP" altLang="en-US" sz="1400" dirty="0"/>
              <a:t>）</a:t>
            </a:r>
            <a:endParaRPr kumimoji="1" lang="en-US" altLang="ja-JP" sz="1400" dirty="0"/>
          </a:p>
        </p:txBody>
      </p:sp>
    </p:spTree>
    <p:extLst>
      <p:ext uri="{BB962C8B-B14F-4D97-AF65-F5344CB8AC3E}">
        <p14:creationId xmlns:p14="http://schemas.microsoft.com/office/powerpoint/2010/main" val="175134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9BB3F0-A94D-4F90-B6A5-6374B371D72B}"/>
              </a:ext>
            </a:extLst>
          </p:cNvPr>
          <p:cNvSpPr txBox="1"/>
          <p:nvPr/>
        </p:nvSpPr>
        <p:spPr>
          <a:xfrm>
            <a:off x="0" y="-36000"/>
            <a:ext cx="3273287"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星だとどうか</a:t>
            </a:r>
          </a:p>
        </p:txBody>
      </p:sp>
      <p:pic>
        <p:nvPicPr>
          <p:cNvPr id="17" name="図 16">
            <a:extLst>
              <a:ext uri="{FF2B5EF4-FFF2-40B4-BE49-F238E27FC236}">
                <a16:creationId xmlns:a16="http://schemas.microsoft.com/office/drawing/2014/main" id="{93A64CD2-DFD4-4204-B1AE-43F05E9167CA}"/>
              </a:ext>
            </a:extLst>
          </p:cNvPr>
          <p:cNvPicPr>
            <a:picLocks noChangeAspect="1"/>
          </p:cNvPicPr>
          <p:nvPr/>
        </p:nvPicPr>
        <p:blipFill rotWithShape="1">
          <a:blip r:embed="rId2"/>
          <a:srcRect l="27392" t="30474" r="22753" b="16940"/>
          <a:stretch/>
        </p:blipFill>
        <p:spPr>
          <a:xfrm>
            <a:off x="195414" y="2173213"/>
            <a:ext cx="7193769" cy="4266072"/>
          </a:xfrm>
          <a:prstGeom prst="rect">
            <a:avLst/>
          </a:prstGeom>
        </p:spPr>
      </p:pic>
      <p:sp>
        <p:nvSpPr>
          <p:cNvPr id="19" name="星: 5 pt 18">
            <a:extLst>
              <a:ext uri="{FF2B5EF4-FFF2-40B4-BE49-F238E27FC236}">
                <a16:creationId xmlns:a16="http://schemas.microsoft.com/office/drawing/2014/main" id="{FDC40B8E-B776-4A75-9229-484C4BACD275}"/>
              </a:ext>
            </a:extLst>
          </p:cNvPr>
          <p:cNvSpPr/>
          <p:nvPr/>
        </p:nvSpPr>
        <p:spPr>
          <a:xfrm>
            <a:off x="7593497" y="3539459"/>
            <a:ext cx="180000" cy="180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2" name="星: 5 pt 21">
            <a:extLst>
              <a:ext uri="{FF2B5EF4-FFF2-40B4-BE49-F238E27FC236}">
                <a16:creationId xmlns:a16="http://schemas.microsoft.com/office/drawing/2014/main" id="{6CCD5C27-D428-47CA-9B48-B6134847D454}"/>
              </a:ext>
            </a:extLst>
          </p:cNvPr>
          <p:cNvSpPr/>
          <p:nvPr/>
        </p:nvSpPr>
        <p:spPr>
          <a:xfrm>
            <a:off x="7593497" y="2525668"/>
            <a:ext cx="180000" cy="180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0" name="星: 5 pt 19">
            <a:extLst>
              <a:ext uri="{FF2B5EF4-FFF2-40B4-BE49-F238E27FC236}">
                <a16:creationId xmlns:a16="http://schemas.microsoft.com/office/drawing/2014/main" id="{A8E8CAF8-E82B-4B05-B5E7-A5F85ECCC4C4}"/>
              </a:ext>
            </a:extLst>
          </p:cNvPr>
          <p:cNvSpPr/>
          <p:nvPr/>
        </p:nvSpPr>
        <p:spPr>
          <a:xfrm>
            <a:off x="7593497" y="2481507"/>
            <a:ext cx="180000" cy="180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1" name="星: 5 pt 20">
            <a:extLst>
              <a:ext uri="{FF2B5EF4-FFF2-40B4-BE49-F238E27FC236}">
                <a16:creationId xmlns:a16="http://schemas.microsoft.com/office/drawing/2014/main" id="{BD8A18CE-0CE4-430A-B38C-9BF5587707A3}"/>
              </a:ext>
            </a:extLst>
          </p:cNvPr>
          <p:cNvSpPr/>
          <p:nvPr/>
        </p:nvSpPr>
        <p:spPr>
          <a:xfrm>
            <a:off x="7593497" y="2441744"/>
            <a:ext cx="180000" cy="180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cxnSp>
        <p:nvCxnSpPr>
          <p:cNvPr id="24" name="直線矢印コネクタ 23">
            <a:extLst>
              <a:ext uri="{FF2B5EF4-FFF2-40B4-BE49-F238E27FC236}">
                <a16:creationId xmlns:a16="http://schemas.microsoft.com/office/drawing/2014/main" id="{1BA992BB-DDDB-4422-8EB7-9A0E81A21BB0}"/>
              </a:ext>
            </a:extLst>
          </p:cNvPr>
          <p:cNvCxnSpPr/>
          <p:nvPr/>
        </p:nvCxnSpPr>
        <p:spPr>
          <a:xfrm>
            <a:off x="7911551" y="2584759"/>
            <a:ext cx="0" cy="10579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44FACB4-DFEB-4FE2-839E-2DE13ED45E0B}"/>
              </a:ext>
            </a:extLst>
          </p:cNvPr>
          <p:cNvSpPr txBox="1"/>
          <p:nvPr/>
        </p:nvSpPr>
        <p:spPr>
          <a:xfrm>
            <a:off x="8049606" y="2325613"/>
            <a:ext cx="980661"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暗い</a:t>
            </a:r>
          </a:p>
        </p:txBody>
      </p:sp>
      <p:sp>
        <p:nvSpPr>
          <p:cNvPr id="26" name="テキスト ボックス 25">
            <a:extLst>
              <a:ext uri="{FF2B5EF4-FFF2-40B4-BE49-F238E27FC236}">
                <a16:creationId xmlns:a16="http://schemas.microsoft.com/office/drawing/2014/main" id="{836577A9-3FEC-414B-8916-7DF798F914FF}"/>
              </a:ext>
            </a:extLst>
          </p:cNvPr>
          <p:cNvSpPr txBox="1"/>
          <p:nvPr/>
        </p:nvSpPr>
        <p:spPr>
          <a:xfrm>
            <a:off x="8070575" y="3429404"/>
            <a:ext cx="980661"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明るい</a:t>
            </a:r>
          </a:p>
        </p:txBody>
      </p:sp>
      <p:sp>
        <p:nvSpPr>
          <p:cNvPr id="27" name="テキスト ボックス 26">
            <a:extLst>
              <a:ext uri="{FF2B5EF4-FFF2-40B4-BE49-F238E27FC236}">
                <a16:creationId xmlns:a16="http://schemas.microsoft.com/office/drawing/2014/main" id="{9640C944-C817-4D8D-BE38-5315AC2FA4D3}"/>
              </a:ext>
            </a:extLst>
          </p:cNvPr>
          <p:cNvSpPr txBox="1"/>
          <p:nvPr/>
        </p:nvSpPr>
        <p:spPr>
          <a:xfrm>
            <a:off x="7389183" y="1859262"/>
            <a:ext cx="1789041"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星空の明るさ</a:t>
            </a:r>
          </a:p>
        </p:txBody>
      </p:sp>
      <p:sp>
        <p:nvSpPr>
          <p:cNvPr id="28" name="テキスト ボックス 27">
            <a:extLst>
              <a:ext uri="{FF2B5EF4-FFF2-40B4-BE49-F238E27FC236}">
                <a16:creationId xmlns:a16="http://schemas.microsoft.com/office/drawing/2014/main" id="{39417459-E5D9-422D-9379-1E4BF9CECCE9}"/>
              </a:ext>
            </a:extLst>
          </p:cNvPr>
          <p:cNvSpPr txBox="1"/>
          <p:nvPr/>
        </p:nvSpPr>
        <p:spPr>
          <a:xfrm>
            <a:off x="7389183" y="4663305"/>
            <a:ext cx="1703995"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宇宙への光</a:t>
            </a:r>
          </a:p>
        </p:txBody>
      </p:sp>
      <p:sp>
        <p:nvSpPr>
          <p:cNvPr id="29" name="正方形/長方形 28">
            <a:extLst>
              <a:ext uri="{FF2B5EF4-FFF2-40B4-BE49-F238E27FC236}">
                <a16:creationId xmlns:a16="http://schemas.microsoft.com/office/drawing/2014/main" id="{904885AF-97D4-4EEE-8479-2D4295E9AAD1}"/>
              </a:ext>
            </a:extLst>
          </p:cNvPr>
          <p:cNvSpPr/>
          <p:nvPr/>
        </p:nvSpPr>
        <p:spPr>
          <a:xfrm>
            <a:off x="7629497" y="5365350"/>
            <a:ext cx="108000" cy="1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正方形/長方形 29">
            <a:extLst>
              <a:ext uri="{FF2B5EF4-FFF2-40B4-BE49-F238E27FC236}">
                <a16:creationId xmlns:a16="http://schemas.microsoft.com/office/drawing/2014/main" id="{4450610F-CE8B-4490-90E5-6A204D08CAC2}"/>
              </a:ext>
            </a:extLst>
          </p:cNvPr>
          <p:cNvSpPr/>
          <p:nvPr/>
        </p:nvSpPr>
        <p:spPr>
          <a:xfrm>
            <a:off x="7629497" y="6444578"/>
            <a:ext cx="108000" cy="108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A41BF838-DCA3-4AD0-94B3-43FD0616CF8C}"/>
              </a:ext>
            </a:extLst>
          </p:cNvPr>
          <p:cNvCxnSpPr/>
          <p:nvPr/>
        </p:nvCxnSpPr>
        <p:spPr>
          <a:xfrm>
            <a:off x="7911551" y="5399878"/>
            <a:ext cx="0" cy="10579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0565C06F-5533-4D77-A58B-16C6CEE66A3B}"/>
              </a:ext>
            </a:extLst>
          </p:cNvPr>
          <p:cNvSpPr txBox="1"/>
          <p:nvPr/>
        </p:nvSpPr>
        <p:spPr>
          <a:xfrm>
            <a:off x="8049605" y="5219295"/>
            <a:ext cx="980661"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多い</a:t>
            </a:r>
          </a:p>
        </p:txBody>
      </p:sp>
      <p:sp>
        <p:nvSpPr>
          <p:cNvPr id="33" name="テキスト ボックス 32">
            <a:extLst>
              <a:ext uri="{FF2B5EF4-FFF2-40B4-BE49-F238E27FC236}">
                <a16:creationId xmlns:a16="http://schemas.microsoft.com/office/drawing/2014/main" id="{011D0678-3292-46C8-8E47-4A61BD06E8D8}"/>
              </a:ext>
            </a:extLst>
          </p:cNvPr>
          <p:cNvSpPr txBox="1"/>
          <p:nvPr/>
        </p:nvSpPr>
        <p:spPr>
          <a:xfrm>
            <a:off x="8049604" y="6262352"/>
            <a:ext cx="980661" cy="400110"/>
          </a:xfrm>
          <a:prstGeom prst="rect">
            <a:avLst/>
          </a:prstGeom>
          <a:noFill/>
        </p:spPr>
        <p:txBody>
          <a:bodyPr wrap="square" rtlCol="0">
            <a:spAutoFit/>
          </a:bodyPr>
          <a:lstStyle/>
          <a:p>
            <a:r>
              <a:rPr kumimoji="1" lang="ja-JP" altLang="en-US" sz="2000" dirty="0">
                <a:latin typeface="ＭＳ ゴシック" panose="020B0609070205080204" pitchFamily="49" charset="-128"/>
                <a:ea typeface="ＭＳ ゴシック" panose="020B0609070205080204" pitchFamily="49" charset="-128"/>
              </a:rPr>
              <a:t>少ない</a:t>
            </a:r>
          </a:p>
        </p:txBody>
      </p:sp>
      <p:sp>
        <p:nvSpPr>
          <p:cNvPr id="36" name="テキスト ボックス 35">
            <a:extLst>
              <a:ext uri="{FF2B5EF4-FFF2-40B4-BE49-F238E27FC236}">
                <a16:creationId xmlns:a16="http://schemas.microsoft.com/office/drawing/2014/main" id="{F719766E-E2F1-4486-AB5B-65E9C16FF319}"/>
              </a:ext>
            </a:extLst>
          </p:cNvPr>
          <p:cNvSpPr txBox="1"/>
          <p:nvPr/>
        </p:nvSpPr>
        <p:spPr>
          <a:xfrm>
            <a:off x="278295" y="995292"/>
            <a:ext cx="8587409" cy="523220"/>
          </a:xfrm>
          <a:prstGeom prst="rect">
            <a:avLst/>
          </a:prstGeom>
          <a:noFill/>
        </p:spPr>
        <p:txBody>
          <a:bodyPr wrap="square" rtlCol="0">
            <a:spAutoFit/>
          </a:bodyPr>
          <a:lstStyle/>
          <a:p>
            <a:pPr algn="ctr"/>
            <a:r>
              <a:rPr kumimoji="1" lang="ja-JP" altLang="en-US" sz="2800" dirty="0">
                <a:latin typeface="ＭＳ ゴシック" panose="020B0609070205080204" pitchFamily="49" charset="-128"/>
                <a:ea typeface="ＭＳ ゴシック" panose="020B0609070205080204" pitchFamily="49" charset="-128"/>
              </a:rPr>
              <a:t>天文活動も多くの人によって影響をうけそう</a:t>
            </a:r>
          </a:p>
        </p:txBody>
      </p:sp>
      <p:sp>
        <p:nvSpPr>
          <p:cNvPr id="37" name="正方形/長方形 36">
            <a:extLst>
              <a:ext uri="{FF2B5EF4-FFF2-40B4-BE49-F238E27FC236}">
                <a16:creationId xmlns:a16="http://schemas.microsoft.com/office/drawing/2014/main" id="{9C95481F-D6C3-4B4A-9967-03944F4D4A5D}"/>
              </a:ext>
            </a:extLst>
          </p:cNvPr>
          <p:cNvSpPr/>
          <p:nvPr/>
        </p:nvSpPr>
        <p:spPr>
          <a:xfrm>
            <a:off x="195414" y="6432318"/>
            <a:ext cx="4572000" cy="215444"/>
          </a:xfrm>
          <a:prstGeom prst="rect">
            <a:avLst/>
          </a:prstGeom>
        </p:spPr>
        <p:txBody>
          <a:bodyPr>
            <a:spAutoFit/>
          </a:bodyPr>
          <a:lstStyle/>
          <a:p>
            <a:r>
              <a:rPr lang="en-US" altLang="ja-JP" sz="800" dirty="0"/>
              <a:t>(http://www.darksky.jp/sympo2013/proceeding.pdf)</a:t>
            </a:r>
            <a:endParaRPr lang="ja-JP" altLang="en-US" sz="800" dirty="0"/>
          </a:p>
        </p:txBody>
      </p:sp>
    </p:spTree>
    <p:extLst>
      <p:ext uri="{BB962C8B-B14F-4D97-AF65-F5344CB8AC3E}">
        <p14:creationId xmlns:p14="http://schemas.microsoft.com/office/powerpoint/2010/main" val="18522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0" grpId="0" animBg="1"/>
      <p:bldP spid="21" grpId="0" animBg="1"/>
      <p:bldP spid="25" grpId="0"/>
      <p:bldP spid="26" grpId="0"/>
      <p:bldP spid="27" grpId="0"/>
      <p:bldP spid="28" grpId="0"/>
      <p:bldP spid="29" grpId="0" animBg="1"/>
      <p:bldP spid="30" grpId="0" animBg="1"/>
      <p:bldP spid="32" grpId="0"/>
      <p:bldP spid="33" grpId="0"/>
      <p:bldP spid="36" grpId="0"/>
      <p:bldP spid="3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3">
            <a:extLst>
              <a:ext uri="{FF2B5EF4-FFF2-40B4-BE49-F238E27FC236}">
                <a16:creationId xmlns:a16="http://schemas.microsoft.com/office/drawing/2014/main" id="{9B230BD6-38AE-468F-A856-AB2E15FA6DC4}"/>
              </a:ext>
            </a:extLst>
          </p:cNvPr>
          <p:cNvPicPr>
            <a:picLocks noChangeAspect="1"/>
          </p:cNvPicPr>
          <p:nvPr/>
        </p:nvPicPr>
        <p:blipFill rotWithShape="1">
          <a:blip r:embed="rId2"/>
          <a:srcRect l="29944" t="22981" r="24421" b="30305"/>
          <a:stretch/>
        </p:blipFill>
        <p:spPr>
          <a:xfrm>
            <a:off x="3055872" y="3327216"/>
            <a:ext cx="5283771" cy="3042373"/>
          </a:xfrm>
          <a:prstGeom prst="rect">
            <a:avLst/>
          </a:prstGeom>
        </p:spPr>
      </p:pic>
      <p:sp>
        <p:nvSpPr>
          <p:cNvPr id="19" name="正方形/長方形 18">
            <a:extLst>
              <a:ext uri="{FF2B5EF4-FFF2-40B4-BE49-F238E27FC236}">
                <a16:creationId xmlns:a16="http://schemas.microsoft.com/office/drawing/2014/main" id="{D74FB8F3-2D5E-4752-B7A9-DB8544592B53}"/>
              </a:ext>
            </a:extLst>
          </p:cNvPr>
          <p:cNvSpPr/>
          <p:nvPr/>
        </p:nvSpPr>
        <p:spPr>
          <a:xfrm>
            <a:off x="3055872" y="6363952"/>
            <a:ext cx="5302548" cy="3236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F69A34E-D785-4AE9-8426-EFE7D569F61F}"/>
              </a:ext>
            </a:extLst>
          </p:cNvPr>
          <p:cNvSpPr>
            <a:spLocks noGrp="1"/>
          </p:cNvSpPr>
          <p:nvPr>
            <p:ph type="title"/>
          </p:nvPr>
        </p:nvSpPr>
        <p:spPr>
          <a:xfrm>
            <a:off x="-1" y="18255"/>
            <a:ext cx="9143999" cy="1103831"/>
          </a:xfrm>
        </p:spPr>
        <p:txBody>
          <a:bodyPr/>
          <a:lstStyle/>
          <a:p>
            <a:r>
              <a:rPr kumimoji="1" lang="ja-JP" altLang="en-US" dirty="0">
                <a:latin typeface="MS UI Gothic" panose="020B0600070205080204" pitchFamily="50" charset="-128"/>
                <a:ea typeface="MS UI Gothic" panose="020B0600070205080204" pitchFamily="50" charset="-128"/>
              </a:rPr>
              <a:t> トラピスト</a:t>
            </a:r>
            <a:r>
              <a:rPr kumimoji="1" lang="en-US" altLang="ja-JP" dirty="0">
                <a:latin typeface="MS UI Gothic" panose="020B0600070205080204" pitchFamily="50" charset="-128"/>
                <a:ea typeface="MS UI Gothic" panose="020B0600070205080204" pitchFamily="50" charset="-128"/>
              </a:rPr>
              <a:t>‐1</a:t>
            </a:r>
            <a:r>
              <a:rPr lang="ja-JP" altLang="en-US" dirty="0">
                <a:latin typeface="MS UI Gothic" panose="020B0600070205080204" pitchFamily="50" charset="-128"/>
                <a:ea typeface="MS UI Gothic" panose="020B0600070205080204" pitchFamily="50" charset="-128"/>
              </a:rPr>
              <a:t>という恒星が見つかったよ！</a:t>
            </a:r>
            <a:endParaRPr kumimoji="1" lang="ja-JP" altLang="en-US" dirty="0">
              <a:latin typeface="MS UI Gothic" panose="020B0600070205080204" pitchFamily="50" charset="-128"/>
              <a:ea typeface="MS UI Gothic" panose="020B0600070205080204" pitchFamily="50" charset="-128"/>
            </a:endParaRPr>
          </a:p>
        </p:txBody>
      </p:sp>
      <p:sp>
        <p:nvSpPr>
          <p:cNvPr id="3" name="コンテンツ プレースホルダー 2">
            <a:extLst>
              <a:ext uri="{FF2B5EF4-FFF2-40B4-BE49-F238E27FC236}">
                <a16:creationId xmlns:a16="http://schemas.microsoft.com/office/drawing/2014/main" id="{082FC63E-243F-4A80-8610-7D51B701E4D4}"/>
              </a:ext>
            </a:extLst>
          </p:cNvPr>
          <p:cNvSpPr>
            <a:spLocks noGrp="1"/>
          </p:cNvSpPr>
          <p:nvPr>
            <p:ph idx="1"/>
          </p:nvPr>
        </p:nvSpPr>
        <p:spPr>
          <a:xfrm>
            <a:off x="667062" y="1343819"/>
            <a:ext cx="8476938" cy="5510314"/>
          </a:xfrm>
        </p:spPr>
        <p:txBody>
          <a:bodyPr/>
          <a:lstStyle/>
          <a:p>
            <a:pPr marL="0" indent="0">
              <a:buNone/>
            </a:pPr>
            <a:r>
              <a:rPr lang="ja-JP" altLang="en-US" dirty="0">
                <a:latin typeface="MS UI Gothic" panose="020B0600070205080204" pitchFamily="50" charset="-128"/>
                <a:ea typeface="MS UI Gothic" panose="020B0600070205080204" pitchFamily="50" charset="-128"/>
              </a:rPr>
              <a:t>⋆太陽系みたいにトラピスト</a:t>
            </a:r>
            <a:r>
              <a:rPr lang="en-US" altLang="ja-JP" dirty="0">
                <a:latin typeface="MS UI Gothic" panose="020B0600070205080204" pitchFamily="50" charset="-128"/>
                <a:ea typeface="MS UI Gothic" panose="020B0600070205080204" pitchFamily="50" charset="-128"/>
              </a:rPr>
              <a:t>‐1</a:t>
            </a:r>
            <a:r>
              <a:rPr lang="ja-JP" altLang="en-US" dirty="0">
                <a:latin typeface="MS UI Gothic" panose="020B0600070205080204" pitchFamily="50" charset="-128"/>
                <a:ea typeface="MS UI Gothic" panose="020B0600070205080204" pitchFamily="50" charset="-128"/>
              </a:rPr>
              <a:t>は惑星を持っているよ！</a:t>
            </a:r>
            <a:endParaRPr kumimoji="1" lang="en-US" altLang="ja-JP" dirty="0">
              <a:latin typeface="MS UI Gothic" panose="020B0600070205080204" pitchFamily="50" charset="-128"/>
              <a:ea typeface="MS UI Gothic" panose="020B0600070205080204" pitchFamily="50" charset="-128"/>
            </a:endParaRPr>
          </a:p>
          <a:p>
            <a:pPr marL="0" indent="0">
              <a:buNone/>
            </a:pPr>
            <a:endParaRPr kumimoji="1" lang="en-US" altLang="ja-JP" sz="100" dirty="0">
              <a:latin typeface="MS UI Gothic" panose="020B0600070205080204" pitchFamily="50" charset="-128"/>
              <a:ea typeface="MS UI Gothic" panose="020B0600070205080204" pitchFamily="50" charset="-128"/>
            </a:endParaRPr>
          </a:p>
          <a:p>
            <a:pPr marL="0" indent="0">
              <a:buNone/>
            </a:pPr>
            <a:r>
              <a:rPr lang="ja-JP" altLang="en-US" dirty="0">
                <a:latin typeface="MS UI Gothic" panose="020B0600070205080204" pitchFamily="50" charset="-128"/>
                <a:ea typeface="MS UI Gothic" panose="020B0600070205080204" pitchFamily="50" charset="-128"/>
              </a:rPr>
              <a:t>⋆でも、太陽とちがってトラピスト</a:t>
            </a:r>
            <a:r>
              <a:rPr lang="en-US" altLang="ja-JP" dirty="0">
                <a:latin typeface="MS UI Gothic" panose="020B0600070205080204" pitchFamily="50" charset="-128"/>
                <a:ea typeface="MS UI Gothic" panose="020B0600070205080204" pitchFamily="50" charset="-128"/>
              </a:rPr>
              <a:t>‐1</a:t>
            </a:r>
            <a:r>
              <a:rPr lang="ja-JP" altLang="en-US" dirty="0">
                <a:latin typeface="MS UI Gothic" panose="020B0600070205080204" pitchFamily="50" charset="-128"/>
                <a:ea typeface="MS UI Gothic" panose="020B0600070205080204" pitchFamily="50" charset="-128"/>
              </a:rPr>
              <a:t>は赤い色の星なんだ！</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ED28B097-6ED9-49E6-BFE4-FB9F73E3413F}"/>
              </a:ext>
            </a:extLst>
          </p:cNvPr>
          <p:cNvSpPr txBox="1"/>
          <p:nvPr/>
        </p:nvSpPr>
        <p:spPr>
          <a:xfrm>
            <a:off x="4069335" y="21676"/>
            <a:ext cx="1506512" cy="338554"/>
          </a:xfrm>
          <a:prstGeom prst="rect">
            <a:avLst/>
          </a:prstGeom>
          <a:noFill/>
        </p:spPr>
        <p:txBody>
          <a:bodyPr wrap="square" rtlCol="0">
            <a:spAutoFit/>
          </a:bodyPr>
          <a:lstStyle/>
          <a:p>
            <a:r>
              <a:rPr kumimoji="1" lang="ja-JP" altLang="en-US" sz="1600" dirty="0">
                <a:latin typeface="MS UI Gothic" panose="020B0600070205080204" pitchFamily="50" charset="-128"/>
                <a:ea typeface="MS UI Gothic" panose="020B0600070205080204" pitchFamily="50" charset="-128"/>
              </a:rPr>
              <a:t>こう  せい</a:t>
            </a:r>
          </a:p>
        </p:txBody>
      </p:sp>
      <p:sp>
        <p:nvSpPr>
          <p:cNvPr id="6" name="テキスト ボックス 5">
            <a:extLst>
              <a:ext uri="{FF2B5EF4-FFF2-40B4-BE49-F238E27FC236}">
                <a16:creationId xmlns:a16="http://schemas.microsoft.com/office/drawing/2014/main" id="{01D8C8F3-B910-4DAC-9D7A-A929B824D249}"/>
              </a:ext>
            </a:extLst>
          </p:cNvPr>
          <p:cNvSpPr txBox="1"/>
          <p:nvPr/>
        </p:nvSpPr>
        <p:spPr>
          <a:xfrm>
            <a:off x="899031" y="1114532"/>
            <a:ext cx="137160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たい よう けい</a:t>
            </a:r>
          </a:p>
        </p:txBody>
      </p:sp>
      <p:sp>
        <p:nvSpPr>
          <p:cNvPr id="7" name="テキスト ボックス 6">
            <a:extLst>
              <a:ext uri="{FF2B5EF4-FFF2-40B4-BE49-F238E27FC236}">
                <a16:creationId xmlns:a16="http://schemas.microsoft.com/office/drawing/2014/main" id="{23EC0AE6-F82A-4C45-9DFD-C406438BF478}"/>
              </a:ext>
            </a:extLst>
          </p:cNvPr>
          <p:cNvSpPr txBox="1"/>
          <p:nvPr/>
        </p:nvSpPr>
        <p:spPr>
          <a:xfrm>
            <a:off x="5068545" y="1132492"/>
            <a:ext cx="137160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わく せい</a:t>
            </a:r>
          </a:p>
        </p:txBody>
      </p:sp>
      <p:sp>
        <p:nvSpPr>
          <p:cNvPr id="8" name="テキスト ボックス 7">
            <a:extLst>
              <a:ext uri="{FF2B5EF4-FFF2-40B4-BE49-F238E27FC236}">
                <a16:creationId xmlns:a16="http://schemas.microsoft.com/office/drawing/2014/main" id="{9D5CC596-B1B6-46DA-A6C9-49174953C511}"/>
              </a:ext>
            </a:extLst>
          </p:cNvPr>
          <p:cNvSpPr txBox="1"/>
          <p:nvPr/>
        </p:nvSpPr>
        <p:spPr>
          <a:xfrm>
            <a:off x="1684272" y="1792846"/>
            <a:ext cx="137160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たい よう </a:t>
            </a:r>
          </a:p>
        </p:txBody>
      </p:sp>
      <p:sp>
        <p:nvSpPr>
          <p:cNvPr id="9" name="テキスト ボックス 8">
            <a:extLst>
              <a:ext uri="{FF2B5EF4-FFF2-40B4-BE49-F238E27FC236}">
                <a16:creationId xmlns:a16="http://schemas.microsoft.com/office/drawing/2014/main" id="{BA6960BD-D19B-43D2-AAF5-FA1224820382}"/>
              </a:ext>
            </a:extLst>
          </p:cNvPr>
          <p:cNvSpPr txBox="1"/>
          <p:nvPr/>
        </p:nvSpPr>
        <p:spPr>
          <a:xfrm>
            <a:off x="5587584" y="1799779"/>
            <a:ext cx="137160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あか</a:t>
            </a:r>
          </a:p>
        </p:txBody>
      </p:sp>
      <p:sp>
        <p:nvSpPr>
          <p:cNvPr id="10" name="テキスト ボックス 9">
            <a:extLst>
              <a:ext uri="{FF2B5EF4-FFF2-40B4-BE49-F238E27FC236}">
                <a16:creationId xmlns:a16="http://schemas.microsoft.com/office/drawing/2014/main" id="{11CD564B-F97B-4B3D-B680-929270347D46}"/>
              </a:ext>
            </a:extLst>
          </p:cNvPr>
          <p:cNvSpPr txBox="1"/>
          <p:nvPr/>
        </p:nvSpPr>
        <p:spPr>
          <a:xfrm>
            <a:off x="6273384" y="1799778"/>
            <a:ext cx="137160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いろ　　　ほし</a:t>
            </a:r>
          </a:p>
        </p:txBody>
      </p:sp>
      <p:sp>
        <p:nvSpPr>
          <p:cNvPr id="11" name="正方形/長方形 10">
            <a:extLst>
              <a:ext uri="{FF2B5EF4-FFF2-40B4-BE49-F238E27FC236}">
                <a16:creationId xmlns:a16="http://schemas.microsoft.com/office/drawing/2014/main" id="{222C0111-B7C9-4946-AA9C-88DB27BF8814}"/>
              </a:ext>
            </a:extLst>
          </p:cNvPr>
          <p:cNvSpPr/>
          <p:nvPr/>
        </p:nvSpPr>
        <p:spPr>
          <a:xfrm>
            <a:off x="3189207" y="6083615"/>
            <a:ext cx="1409075" cy="2398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F558B42-0907-4CF8-A41D-84A20DC81D14}"/>
              </a:ext>
            </a:extLst>
          </p:cNvPr>
          <p:cNvSpPr/>
          <p:nvPr/>
        </p:nvSpPr>
        <p:spPr>
          <a:xfrm>
            <a:off x="6815559" y="6103862"/>
            <a:ext cx="1409075" cy="2398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DD1644C-2407-4DB2-B81A-9E8BC3EB097A}"/>
              </a:ext>
            </a:extLst>
          </p:cNvPr>
          <p:cNvSpPr/>
          <p:nvPr/>
        </p:nvSpPr>
        <p:spPr>
          <a:xfrm>
            <a:off x="3107917" y="3410354"/>
            <a:ext cx="1515883" cy="2398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7365F33-DA50-4C01-83B3-B84B29239EAE}"/>
              </a:ext>
            </a:extLst>
          </p:cNvPr>
          <p:cNvSpPr txBox="1"/>
          <p:nvPr/>
        </p:nvSpPr>
        <p:spPr>
          <a:xfrm>
            <a:off x="3201015" y="3546403"/>
            <a:ext cx="1926697" cy="461665"/>
          </a:xfrm>
          <a:prstGeom prst="rect">
            <a:avLst/>
          </a:prstGeom>
          <a:noFill/>
        </p:spPr>
        <p:txBody>
          <a:bodyPr wrap="square" rtlCol="0">
            <a:spAutoFit/>
          </a:bodyPr>
          <a:lstStyle/>
          <a:p>
            <a:r>
              <a:rPr kumimoji="1" lang="ja-JP" altLang="en-US" sz="2400" dirty="0">
                <a:solidFill>
                  <a:schemeClr val="bg1"/>
                </a:solidFill>
                <a:latin typeface="MS UI Gothic" panose="020B0600070205080204" pitchFamily="50" charset="-128"/>
                <a:ea typeface="MS UI Gothic" panose="020B0600070205080204" pitchFamily="50" charset="-128"/>
              </a:rPr>
              <a:t>星の色と温度</a:t>
            </a:r>
          </a:p>
        </p:txBody>
      </p:sp>
      <p:sp>
        <p:nvSpPr>
          <p:cNvPr id="16" name="テキスト ボックス 15">
            <a:extLst>
              <a:ext uri="{FF2B5EF4-FFF2-40B4-BE49-F238E27FC236}">
                <a16:creationId xmlns:a16="http://schemas.microsoft.com/office/drawing/2014/main" id="{802C0853-A890-4B6C-AD32-D86D4BE98B24}"/>
              </a:ext>
            </a:extLst>
          </p:cNvPr>
          <p:cNvSpPr txBox="1"/>
          <p:nvPr/>
        </p:nvSpPr>
        <p:spPr>
          <a:xfrm>
            <a:off x="3249691" y="3387657"/>
            <a:ext cx="1818854" cy="276999"/>
          </a:xfrm>
          <a:prstGeom prst="rect">
            <a:avLst/>
          </a:prstGeom>
          <a:noFill/>
        </p:spPr>
        <p:txBody>
          <a:bodyPr wrap="square" rtlCol="0">
            <a:spAutoFit/>
          </a:bodyPr>
          <a:lstStyle/>
          <a:p>
            <a:r>
              <a:rPr kumimoji="1" lang="ja-JP" altLang="en-US" sz="1200" b="1" dirty="0">
                <a:solidFill>
                  <a:schemeClr val="bg1"/>
                </a:solidFill>
                <a:latin typeface="MS UI Gothic" panose="020B0600070205080204" pitchFamily="50" charset="-128"/>
                <a:ea typeface="MS UI Gothic" panose="020B0600070205080204" pitchFamily="50" charset="-128"/>
              </a:rPr>
              <a:t>ほし       いろ       おんど</a:t>
            </a:r>
          </a:p>
        </p:txBody>
      </p:sp>
      <p:sp>
        <p:nvSpPr>
          <p:cNvPr id="17" name="テキスト ボックス 16">
            <a:extLst>
              <a:ext uri="{FF2B5EF4-FFF2-40B4-BE49-F238E27FC236}">
                <a16:creationId xmlns:a16="http://schemas.microsoft.com/office/drawing/2014/main" id="{5B78A7A8-FFC8-4F88-9CF5-A15463948B31}"/>
              </a:ext>
            </a:extLst>
          </p:cNvPr>
          <p:cNvSpPr txBox="1"/>
          <p:nvPr/>
        </p:nvSpPr>
        <p:spPr>
          <a:xfrm>
            <a:off x="3255452" y="6237023"/>
            <a:ext cx="1371600" cy="400110"/>
          </a:xfrm>
          <a:prstGeom prst="rect">
            <a:avLst/>
          </a:prstGeom>
          <a:noFill/>
        </p:spPr>
        <p:txBody>
          <a:bodyPr wrap="square" rtlCol="0">
            <a:spAutoFit/>
          </a:bodyPr>
          <a:lstStyle/>
          <a:p>
            <a:r>
              <a:rPr kumimoji="1" lang="ja-JP" altLang="en-US" sz="2000" dirty="0">
                <a:solidFill>
                  <a:schemeClr val="bg1"/>
                </a:solidFill>
                <a:latin typeface="MS UI Gothic" panose="020B0600070205080204" pitchFamily="50" charset="-128"/>
                <a:ea typeface="MS UI Gothic" panose="020B0600070205080204" pitchFamily="50" charset="-128"/>
              </a:rPr>
              <a:t>温度が低い</a:t>
            </a:r>
          </a:p>
        </p:txBody>
      </p:sp>
      <p:sp>
        <p:nvSpPr>
          <p:cNvPr id="18" name="テキスト ボックス 17">
            <a:extLst>
              <a:ext uri="{FF2B5EF4-FFF2-40B4-BE49-F238E27FC236}">
                <a16:creationId xmlns:a16="http://schemas.microsoft.com/office/drawing/2014/main" id="{380CB085-29F0-456F-9EDB-CB3492BF77CC}"/>
              </a:ext>
            </a:extLst>
          </p:cNvPr>
          <p:cNvSpPr txBox="1"/>
          <p:nvPr/>
        </p:nvSpPr>
        <p:spPr>
          <a:xfrm>
            <a:off x="6964785" y="6258212"/>
            <a:ext cx="1371600" cy="400110"/>
          </a:xfrm>
          <a:prstGeom prst="rect">
            <a:avLst/>
          </a:prstGeom>
          <a:noFill/>
        </p:spPr>
        <p:txBody>
          <a:bodyPr wrap="square" rtlCol="0">
            <a:spAutoFit/>
          </a:bodyPr>
          <a:lstStyle/>
          <a:p>
            <a:r>
              <a:rPr kumimoji="1" lang="ja-JP" altLang="en-US" sz="2000" dirty="0">
                <a:solidFill>
                  <a:schemeClr val="bg1"/>
                </a:solidFill>
                <a:latin typeface="MS UI Gothic" panose="020B0600070205080204" pitchFamily="50" charset="-128"/>
                <a:ea typeface="MS UI Gothic" panose="020B0600070205080204" pitchFamily="50" charset="-128"/>
              </a:rPr>
              <a:t>温度が高い</a:t>
            </a:r>
          </a:p>
        </p:txBody>
      </p:sp>
      <p:sp>
        <p:nvSpPr>
          <p:cNvPr id="21" name="テキスト ボックス 20">
            <a:extLst>
              <a:ext uri="{FF2B5EF4-FFF2-40B4-BE49-F238E27FC236}">
                <a16:creationId xmlns:a16="http://schemas.microsoft.com/office/drawing/2014/main" id="{4BBD79A3-92C4-43A6-928A-D4C75BE34E05}"/>
              </a:ext>
            </a:extLst>
          </p:cNvPr>
          <p:cNvSpPr txBox="1"/>
          <p:nvPr/>
        </p:nvSpPr>
        <p:spPr>
          <a:xfrm>
            <a:off x="3364465" y="6057189"/>
            <a:ext cx="1371600" cy="261610"/>
          </a:xfrm>
          <a:prstGeom prst="rect">
            <a:avLst/>
          </a:prstGeom>
          <a:noFill/>
        </p:spPr>
        <p:txBody>
          <a:bodyPr wrap="square" rtlCol="0">
            <a:spAutoFit/>
          </a:bodyPr>
          <a:lstStyle/>
          <a:p>
            <a:r>
              <a:rPr kumimoji="1" lang="ja-JP" altLang="en-US" sz="1100" b="1" dirty="0">
                <a:solidFill>
                  <a:schemeClr val="bg1"/>
                </a:solidFill>
                <a:latin typeface="MS UI Gothic" panose="020B0600070205080204" pitchFamily="50" charset="-128"/>
                <a:ea typeface="MS UI Gothic" panose="020B0600070205080204" pitchFamily="50" charset="-128"/>
              </a:rPr>
              <a:t>おんど       ひく</a:t>
            </a:r>
          </a:p>
        </p:txBody>
      </p:sp>
      <p:sp>
        <p:nvSpPr>
          <p:cNvPr id="22" name="テキスト ボックス 21">
            <a:extLst>
              <a:ext uri="{FF2B5EF4-FFF2-40B4-BE49-F238E27FC236}">
                <a16:creationId xmlns:a16="http://schemas.microsoft.com/office/drawing/2014/main" id="{22B4BB19-607E-4767-A48A-F6124A502038}"/>
              </a:ext>
            </a:extLst>
          </p:cNvPr>
          <p:cNvSpPr txBox="1"/>
          <p:nvPr/>
        </p:nvSpPr>
        <p:spPr>
          <a:xfrm>
            <a:off x="7102568" y="6088696"/>
            <a:ext cx="1371600" cy="276999"/>
          </a:xfrm>
          <a:prstGeom prst="rect">
            <a:avLst/>
          </a:prstGeom>
          <a:noFill/>
        </p:spPr>
        <p:txBody>
          <a:bodyPr wrap="square" rtlCol="0">
            <a:spAutoFit/>
          </a:bodyPr>
          <a:lstStyle/>
          <a:p>
            <a:r>
              <a:rPr kumimoji="1" lang="ja-JP" altLang="en-US" sz="1200" b="1" dirty="0">
                <a:solidFill>
                  <a:schemeClr val="bg1"/>
                </a:solidFill>
                <a:latin typeface="MS UI Gothic" panose="020B0600070205080204" pitchFamily="50" charset="-128"/>
                <a:ea typeface="MS UI Gothic" panose="020B0600070205080204" pitchFamily="50" charset="-128"/>
              </a:rPr>
              <a:t>おんど    たか</a:t>
            </a:r>
          </a:p>
        </p:txBody>
      </p:sp>
      <p:sp>
        <p:nvSpPr>
          <p:cNvPr id="24" name="矢印: 左右 23">
            <a:extLst>
              <a:ext uri="{FF2B5EF4-FFF2-40B4-BE49-F238E27FC236}">
                <a16:creationId xmlns:a16="http://schemas.microsoft.com/office/drawing/2014/main" id="{E8C8FBA6-169A-4650-A8CD-C70EA0D795F0}"/>
              </a:ext>
            </a:extLst>
          </p:cNvPr>
          <p:cNvSpPr/>
          <p:nvPr/>
        </p:nvSpPr>
        <p:spPr>
          <a:xfrm>
            <a:off x="4637103" y="6296336"/>
            <a:ext cx="2228573" cy="171668"/>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A1D0B7E-B63B-4E5F-978B-FA03663AFDE8}"/>
              </a:ext>
            </a:extLst>
          </p:cNvPr>
          <p:cNvSpPr/>
          <p:nvPr/>
        </p:nvSpPr>
        <p:spPr>
          <a:xfrm>
            <a:off x="2327418" y="6278825"/>
            <a:ext cx="720680" cy="41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F1649AA4-CD69-400C-907D-C8B50A9CF51E}"/>
              </a:ext>
            </a:extLst>
          </p:cNvPr>
          <p:cNvSpPr/>
          <p:nvPr/>
        </p:nvSpPr>
        <p:spPr>
          <a:xfrm>
            <a:off x="8341076" y="6298608"/>
            <a:ext cx="720680" cy="41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コンテンツ プレースホルダー 3">
            <a:extLst>
              <a:ext uri="{FF2B5EF4-FFF2-40B4-BE49-F238E27FC236}">
                <a16:creationId xmlns:a16="http://schemas.microsoft.com/office/drawing/2014/main" id="{1D1FB0F8-B36C-4DD6-94BA-8F57EBAFC39C}"/>
              </a:ext>
            </a:extLst>
          </p:cNvPr>
          <p:cNvPicPr>
            <a:picLocks noChangeAspect="1"/>
          </p:cNvPicPr>
          <p:nvPr/>
        </p:nvPicPr>
        <p:blipFill rotWithShape="1">
          <a:blip r:embed="rId2"/>
          <a:srcRect l="65381" t="71114" r="24421" b="24138"/>
          <a:stretch/>
        </p:blipFill>
        <p:spPr>
          <a:xfrm>
            <a:off x="8366194" y="6525773"/>
            <a:ext cx="720679" cy="188729"/>
          </a:xfrm>
          <a:prstGeom prst="rect">
            <a:avLst/>
          </a:prstGeom>
        </p:spPr>
      </p:pic>
      <p:sp>
        <p:nvSpPr>
          <p:cNvPr id="36" name="吹き出し: 円形 35">
            <a:extLst>
              <a:ext uri="{FF2B5EF4-FFF2-40B4-BE49-F238E27FC236}">
                <a16:creationId xmlns:a16="http://schemas.microsoft.com/office/drawing/2014/main" id="{9D102E19-D1BC-40E5-81F0-39EFE0CCC8EE}"/>
              </a:ext>
            </a:extLst>
          </p:cNvPr>
          <p:cNvSpPr/>
          <p:nvPr/>
        </p:nvSpPr>
        <p:spPr>
          <a:xfrm>
            <a:off x="4976060" y="2609836"/>
            <a:ext cx="3248574" cy="628908"/>
          </a:xfrm>
          <a:prstGeom prst="wedgeEllipseCallout">
            <a:avLst>
              <a:gd name="adj1" fmla="val -34455"/>
              <a:gd name="adj2" fmla="val 199704"/>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68EABB6-302F-4A01-8A27-E14D9948D3AF}"/>
              </a:ext>
            </a:extLst>
          </p:cNvPr>
          <p:cNvSpPr txBox="1"/>
          <p:nvPr/>
        </p:nvSpPr>
        <p:spPr>
          <a:xfrm>
            <a:off x="5541650" y="2788721"/>
            <a:ext cx="3177915" cy="400110"/>
          </a:xfrm>
          <a:prstGeom prst="rect">
            <a:avLst/>
          </a:prstGeom>
          <a:noFill/>
        </p:spPr>
        <p:txBody>
          <a:bodyPr wrap="square" rtlCol="0">
            <a:spAutoFit/>
          </a:bodyPr>
          <a:lstStyle/>
          <a:p>
            <a:r>
              <a:rPr kumimoji="1" lang="ja-JP" altLang="en-US" sz="2000" dirty="0">
                <a:latin typeface="MS UI Gothic" panose="020B0600070205080204" pitchFamily="50" charset="-128"/>
                <a:ea typeface="MS UI Gothic" panose="020B0600070205080204" pitchFamily="50" charset="-128"/>
              </a:rPr>
              <a:t>太陽は黄色い星だよ</a:t>
            </a:r>
          </a:p>
        </p:txBody>
      </p:sp>
      <p:sp>
        <p:nvSpPr>
          <p:cNvPr id="31" name="テキスト ボックス 30">
            <a:extLst>
              <a:ext uri="{FF2B5EF4-FFF2-40B4-BE49-F238E27FC236}">
                <a16:creationId xmlns:a16="http://schemas.microsoft.com/office/drawing/2014/main" id="{5F31753B-46F6-4DD4-9753-1FF586D0B7FA}"/>
              </a:ext>
            </a:extLst>
          </p:cNvPr>
          <p:cNvSpPr txBox="1"/>
          <p:nvPr/>
        </p:nvSpPr>
        <p:spPr>
          <a:xfrm>
            <a:off x="5541650" y="2601025"/>
            <a:ext cx="2297064"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たいよう　　 きいろ  </a:t>
            </a:r>
            <a:r>
              <a:rPr kumimoji="1" lang="ja-JP" altLang="en-US" sz="100" dirty="0">
                <a:latin typeface="MS UI Gothic" panose="020B0600070205080204" pitchFamily="50" charset="-128"/>
                <a:ea typeface="MS UI Gothic" panose="020B0600070205080204" pitchFamily="50" charset="-128"/>
              </a:rPr>
              <a:t>　　　　　　　</a:t>
            </a:r>
            <a:r>
              <a:rPr kumimoji="1" lang="ja-JP" altLang="en-US" sz="1400" dirty="0">
                <a:latin typeface="MS UI Gothic" panose="020B0600070205080204" pitchFamily="50" charset="-128"/>
                <a:ea typeface="MS UI Gothic" panose="020B0600070205080204" pitchFamily="50" charset="-128"/>
              </a:rPr>
              <a:t> ほし</a:t>
            </a:r>
          </a:p>
        </p:txBody>
      </p:sp>
      <p:cxnSp>
        <p:nvCxnSpPr>
          <p:cNvPr id="39" name="直線コネクタ 38">
            <a:extLst>
              <a:ext uri="{FF2B5EF4-FFF2-40B4-BE49-F238E27FC236}">
                <a16:creationId xmlns:a16="http://schemas.microsoft.com/office/drawing/2014/main" id="{1777BF91-663F-4A01-924E-D5FA7FE217B4}"/>
              </a:ext>
            </a:extLst>
          </p:cNvPr>
          <p:cNvCxnSpPr>
            <a:cxnSpLocks/>
          </p:cNvCxnSpPr>
          <p:nvPr/>
        </p:nvCxnSpPr>
        <p:spPr>
          <a:xfrm>
            <a:off x="299974" y="955732"/>
            <a:ext cx="8596616" cy="15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D0748627-163D-47FF-BD6E-A64E139EF107}"/>
              </a:ext>
            </a:extLst>
          </p:cNvPr>
          <p:cNvSpPr txBox="1"/>
          <p:nvPr/>
        </p:nvSpPr>
        <p:spPr>
          <a:xfrm>
            <a:off x="20124" y="740582"/>
            <a:ext cx="454572" cy="400110"/>
          </a:xfrm>
          <a:prstGeom prst="rect">
            <a:avLst/>
          </a:prstGeom>
          <a:noFill/>
        </p:spPr>
        <p:txBody>
          <a:bodyPr wrap="square" rtlCol="0">
            <a:spAutoFit/>
          </a:bodyPr>
          <a:lstStyle/>
          <a:p>
            <a:r>
              <a:rPr kumimoji="1" lang="ja-JP" altLang="en-US" sz="2000" b="1" dirty="0">
                <a:solidFill>
                  <a:srgbClr val="FF0000"/>
                </a:solidFill>
              </a:rPr>
              <a:t>⋆</a:t>
            </a:r>
          </a:p>
        </p:txBody>
      </p:sp>
      <p:sp>
        <p:nvSpPr>
          <p:cNvPr id="49" name="テキスト ボックス 48">
            <a:extLst>
              <a:ext uri="{FF2B5EF4-FFF2-40B4-BE49-F238E27FC236}">
                <a16:creationId xmlns:a16="http://schemas.microsoft.com/office/drawing/2014/main" id="{75C12025-DA44-4EDB-9858-0CF8360AD958}"/>
              </a:ext>
            </a:extLst>
          </p:cNvPr>
          <p:cNvSpPr txBox="1"/>
          <p:nvPr/>
        </p:nvSpPr>
        <p:spPr>
          <a:xfrm>
            <a:off x="5227460" y="4938057"/>
            <a:ext cx="2405922" cy="261610"/>
          </a:xfrm>
          <a:prstGeom prst="rect">
            <a:avLst/>
          </a:prstGeom>
          <a:noFill/>
        </p:spPr>
        <p:txBody>
          <a:bodyPr wrap="square" rtlCol="0">
            <a:spAutoFit/>
          </a:bodyPr>
          <a:lstStyle/>
          <a:p>
            <a:r>
              <a:rPr kumimoji="1" lang="ja-JP" altLang="en-US" sz="1050" b="1" dirty="0">
                <a:solidFill>
                  <a:schemeClr val="bg1"/>
                </a:solidFill>
                <a:latin typeface="MS UI Gothic" panose="020B0600070205080204" pitchFamily="50" charset="-128"/>
                <a:ea typeface="MS UI Gothic" panose="020B0600070205080204" pitchFamily="50" charset="-128"/>
              </a:rPr>
              <a:t>たいよう</a:t>
            </a:r>
          </a:p>
        </p:txBody>
      </p:sp>
      <p:sp>
        <p:nvSpPr>
          <p:cNvPr id="14" name="テキスト ボックス 13">
            <a:extLst>
              <a:ext uri="{FF2B5EF4-FFF2-40B4-BE49-F238E27FC236}">
                <a16:creationId xmlns:a16="http://schemas.microsoft.com/office/drawing/2014/main" id="{5B728FA7-D456-455A-983F-20BE65AF9F36}"/>
              </a:ext>
            </a:extLst>
          </p:cNvPr>
          <p:cNvSpPr txBox="1"/>
          <p:nvPr/>
        </p:nvSpPr>
        <p:spPr>
          <a:xfrm>
            <a:off x="3207944" y="5042770"/>
            <a:ext cx="1371600" cy="707886"/>
          </a:xfrm>
          <a:prstGeom prst="rect">
            <a:avLst/>
          </a:prstGeom>
          <a:solidFill>
            <a:schemeClr val="tx1"/>
          </a:solidFill>
          <a:ln>
            <a:solidFill>
              <a:schemeClr val="tx1"/>
            </a:solidFill>
          </a:ln>
        </p:spPr>
        <p:txBody>
          <a:bodyPr wrap="square" rtlCol="0">
            <a:spAutoFit/>
          </a:bodyPr>
          <a:lstStyle/>
          <a:p>
            <a:pPr algn="ctr"/>
            <a:r>
              <a:rPr kumimoji="1" lang="ja-JP" altLang="en-US" sz="2000" u="sng" dirty="0">
                <a:solidFill>
                  <a:schemeClr val="bg1"/>
                </a:solidFill>
                <a:latin typeface="MS UI Gothic" panose="020B0600070205080204" pitchFamily="50" charset="-128"/>
                <a:ea typeface="MS UI Gothic" panose="020B0600070205080204" pitchFamily="50" charset="-128"/>
              </a:rPr>
              <a:t>トラピスト</a:t>
            </a:r>
            <a:r>
              <a:rPr kumimoji="1" lang="en-US" altLang="ja-JP" sz="2000" u="sng" dirty="0">
                <a:solidFill>
                  <a:schemeClr val="bg1"/>
                </a:solidFill>
                <a:latin typeface="MS UI Gothic" panose="020B0600070205080204" pitchFamily="50" charset="-128"/>
                <a:ea typeface="MS UI Gothic" panose="020B0600070205080204" pitchFamily="50" charset="-128"/>
              </a:rPr>
              <a:t>-1</a:t>
            </a:r>
          </a:p>
          <a:p>
            <a:pPr algn="ctr"/>
            <a:r>
              <a:rPr kumimoji="1" lang="en-US" altLang="ja-JP" sz="2000" dirty="0">
                <a:solidFill>
                  <a:schemeClr val="bg1"/>
                </a:solidFill>
                <a:latin typeface="MS UI Gothic" panose="020B0600070205080204" pitchFamily="50" charset="-128"/>
                <a:ea typeface="MS UI Gothic" panose="020B0600070205080204" pitchFamily="50" charset="-128"/>
              </a:rPr>
              <a:t>2300</a:t>
            </a:r>
            <a:r>
              <a:rPr kumimoji="1" lang="ja-JP" altLang="en-US" sz="2000" dirty="0">
                <a:solidFill>
                  <a:schemeClr val="bg1"/>
                </a:solidFill>
                <a:latin typeface="MS UI Gothic" panose="020B0600070205080204" pitchFamily="50" charset="-128"/>
                <a:ea typeface="MS UI Gothic" panose="020B0600070205080204" pitchFamily="50" charset="-128"/>
              </a:rPr>
              <a:t>℃</a:t>
            </a:r>
          </a:p>
        </p:txBody>
      </p:sp>
      <p:sp>
        <p:nvSpPr>
          <p:cNvPr id="37" name="吹き出し: 円形 36">
            <a:extLst>
              <a:ext uri="{FF2B5EF4-FFF2-40B4-BE49-F238E27FC236}">
                <a16:creationId xmlns:a16="http://schemas.microsoft.com/office/drawing/2014/main" id="{46D74D9B-8B1E-4733-9B2E-072D4DDF798C}"/>
              </a:ext>
            </a:extLst>
          </p:cNvPr>
          <p:cNvSpPr/>
          <p:nvPr/>
        </p:nvSpPr>
        <p:spPr>
          <a:xfrm>
            <a:off x="305222" y="3209770"/>
            <a:ext cx="2319179" cy="3258234"/>
          </a:xfrm>
          <a:prstGeom prst="wedgeEllipseCallout">
            <a:avLst>
              <a:gd name="adj1" fmla="val 76540"/>
              <a:gd name="adj2" fmla="val 10616"/>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AAB60EDB-0F18-4BFF-B85F-468263EA3331}"/>
              </a:ext>
            </a:extLst>
          </p:cNvPr>
          <p:cNvSpPr txBox="1"/>
          <p:nvPr/>
        </p:nvSpPr>
        <p:spPr>
          <a:xfrm>
            <a:off x="555335" y="3885376"/>
            <a:ext cx="2405922" cy="276999"/>
          </a:xfrm>
          <a:prstGeom prst="rect">
            <a:avLst/>
          </a:prstGeom>
          <a:noFill/>
        </p:spPr>
        <p:txBody>
          <a:bodyPr wrap="square" rtlCol="0">
            <a:spAutoFit/>
          </a:bodyPr>
          <a:lstStyle/>
          <a:p>
            <a:r>
              <a:rPr kumimoji="1" lang="ja-JP" altLang="en-US" sz="1200" b="1" dirty="0">
                <a:latin typeface="MS UI Gothic" panose="020B0600070205080204" pitchFamily="50" charset="-128"/>
                <a:ea typeface="MS UI Gothic" panose="020B0600070205080204" pitchFamily="50" charset="-128"/>
              </a:rPr>
              <a:t>せきしょくきょせい</a:t>
            </a:r>
          </a:p>
        </p:txBody>
      </p:sp>
      <p:sp>
        <p:nvSpPr>
          <p:cNvPr id="46" name="テキスト ボックス 45">
            <a:extLst>
              <a:ext uri="{FF2B5EF4-FFF2-40B4-BE49-F238E27FC236}">
                <a16:creationId xmlns:a16="http://schemas.microsoft.com/office/drawing/2014/main" id="{848B7F3D-C5C1-4E93-AE45-C2AB57762635}"/>
              </a:ext>
            </a:extLst>
          </p:cNvPr>
          <p:cNvSpPr txBox="1"/>
          <p:nvPr/>
        </p:nvSpPr>
        <p:spPr>
          <a:xfrm>
            <a:off x="636381" y="4338878"/>
            <a:ext cx="2405922" cy="276999"/>
          </a:xfrm>
          <a:prstGeom prst="rect">
            <a:avLst/>
          </a:prstGeom>
          <a:noFill/>
        </p:spPr>
        <p:txBody>
          <a:bodyPr wrap="square" rtlCol="0">
            <a:spAutoFit/>
          </a:bodyPr>
          <a:lstStyle/>
          <a:p>
            <a:r>
              <a:rPr kumimoji="1" lang="ja-JP" altLang="en-US" sz="1200" b="1" dirty="0">
                <a:latin typeface="MS UI Gothic" panose="020B0600070205080204" pitchFamily="50" charset="-128"/>
                <a:ea typeface="MS UI Gothic" panose="020B0600070205080204" pitchFamily="50" charset="-128"/>
              </a:rPr>
              <a:t>なまえ</a:t>
            </a:r>
            <a:r>
              <a:rPr kumimoji="1" lang="ja-JP" altLang="en-US" sz="1200" dirty="0">
                <a:latin typeface="MS UI Gothic" panose="020B0600070205080204" pitchFamily="50" charset="-128"/>
                <a:ea typeface="MS UI Gothic" panose="020B0600070205080204" pitchFamily="50" charset="-128"/>
              </a:rPr>
              <a:t>　　　</a:t>
            </a:r>
            <a:r>
              <a:rPr kumimoji="1" lang="ja-JP" altLang="en-US" sz="1200" b="1" dirty="0">
                <a:latin typeface="MS UI Gothic" panose="020B0600070205080204" pitchFamily="50" charset="-128"/>
                <a:ea typeface="MS UI Gothic" panose="020B0600070205080204" pitchFamily="50" charset="-128"/>
              </a:rPr>
              <a:t>ほし</a:t>
            </a:r>
          </a:p>
        </p:txBody>
      </p:sp>
      <p:sp>
        <p:nvSpPr>
          <p:cNvPr id="47" name="テキスト ボックス 46">
            <a:extLst>
              <a:ext uri="{FF2B5EF4-FFF2-40B4-BE49-F238E27FC236}">
                <a16:creationId xmlns:a16="http://schemas.microsoft.com/office/drawing/2014/main" id="{39620655-C189-4DAD-972A-C0A2C56D8CAB}"/>
              </a:ext>
            </a:extLst>
          </p:cNvPr>
          <p:cNvSpPr txBox="1"/>
          <p:nvPr/>
        </p:nvSpPr>
        <p:spPr>
          <a:xfrm>
            <a:off x="634610" y="5233850"/>
            <a:ext cx="2405922" cy="276999"/>
          </a:xfrm>
          <a:prstGeom prst="rect">
            <a:avLst/>
          </a:prstGeom>
          <a:noFill/>
        </p:spPr>
        <p:txBody>
          <a:bodyPr wrap="square" rtlCol="0">
            <a:spAutoFit/>
          </a:bodyPr>
          <a:lstStyle/>
          <a:p>
            <a:r>
              <a:rPr kumimoji="1" lang="ja-JP" altLang="en-US" sz="1200" b="1" dirty="0">
                <a:latin typeface="MS UI Gothic" panose="020B0600070205080204" pitchFamily="50" charset="-128"/>
                <a:ea typeface="MS UI Gothic" panose="020B0600070205080204" pitchFamily="50" charset="-128"/>
              </a:rPr>
              <a:t>たいよう　 　　　おんど</a:t>
            </a:r>
          </a:p>
        </p:txBody>
      </p:sp>
      <p:sp>
        <p:nvSpPr>
          <p:cNvPr id="44" name="テキスト ボックス 43">
            <a:extLst>
              <a:ext uri="{FF2B5EF4-FFF2-40B4-BE49-F238E27FC236}">
                <a16:creationId xmlns:a16="http://schemas.microsoft.com/office/drawing/2014/main" id="{29182233-6346-445C-9B46-D4910731A306}"/>
              </a:ext>
            </a:extLst>
          </p:cNvPr>
          <p:cNvSpPr txBox="1"/>
          <p:nvPr/>
        </p:nvSpPr>
        <p:spPr>
          <a:xfrm>
            <a:off x="477831" y="3569884"/>
            <a:ext cx="1974796" cy="2677656"/>
          </a:xfrm>
          <a:prstGeom prst="rect">
            <a:avLst/>
          </a:prstGeom>
          <a:noFill/>
        </p:spPr>
        <p:txBody>
          <a:bodyPr wrap="square" rtlCol="0">
            <a:spAutoFit/>
          </a:bodyPr>
          <a:lstStyle/>
          <a:p>
            <a:pPr algn="ctr"/>
            <a:r>
              <a:rPr kumimoji="1" lang="ja-JP" altLang="en-US" sz="2000" dirty="0">
                <a:latin typeface="MS UI Gothic" panose="020B0600070205080204" pitchFamily="50" charset="-128"/>
                <a:ea typeface="MS UI Gothic" panose="020B0600070205080204" pitchFamily="50" charset="-128"/>
              </a:rPr>
              <a:t>トラピスト</a:t>
            </a:r>
            <a:r>
              <a:rPr kumimoji="1" lang="en-US" altLang="ja-JP" sz="2000" dirty="0">
                <a:latin typeface="MS UI Gothic" panose="020B0600070205080204" pitchFamily="50" charset="-128"/>
                <a:ea typeface="MS UI Gothic" panose="020B0600070205080204" pitchFamily="50" charset="-128"/>
              </a:rPr>
              <a:t>‐1</a:t>
            </a:r>
            <a:r>
              <a:rPr kumimoji="1" lang="ja-JP" altLang="en-US" sz="2000" dirty="0">
                <a:latin typeface="MS UI Gothic" panose="020B0600070205080204" pitchFamily="50" charset="-128"/>
                <a:ea typeface="MS UI Gothic" panose="020B0600070205080204" pitchFamily="50" charset="-128"/>
              </a:rPr>
              <a:t>は</a:t>
            </a:r>
            <a:endParaRPr kumimoji="1" lang="en-US" altLang="ja-JP" sz="2000" dirty="0">
              <a:latin typeface="MS UI Gothic" panose="020B0600070205080204" pitchFamily="50" charset="-128"/>
              <a:ea typeface="MS UI Gothic" panose="020B0600070205080204" pitchFamily="50" charset="-128"/>
            </a:endParaRPr>
          </a:p>
          <a:p>
            <a:pPr algn="ctr"/>
            <a:endParaRPr kumimoji="1" lang="en-US" altLang="ja-JP" sz="1050" dirty="0">
              <a:latin typeface="MS UI Gothic" panose="020B0600070205080204" pitchFamily="50" charset="-128"/>
              <a:ea typeface="MS UI Gothic" panose="020B0600070205080204" pitchFamily="50" charset="-128"/>
            </a:endParaRPr>
          </a:p>
          <a:p>
            <a:pPr algn="ctr"/>
            <a:r>
              <a:rPr kumimoji="1" lang="ja-JP" altLang="en-US" sz="2000" dirty="0">
                <a:latin typeface="MS UI Gothic" panose="020B0600070205080204" pitchFamily="50" charset="-128"/>
                <a:ea typeface="MS UI Gothic" panose="020B0600070205080204" pitchFamily="50" charset="-128"/>
              </a:rPr>
              <a:t>赤色矮星っていう</a:t>
            </a:r>
            <a:endParaRPr kumimoji="1" lang="en-US" altLang="ja-JP" sz="2000" dirty="0">
              <a:latin typeface="MS UI Gothic" panose="020B0600070205080204" pitchFamily="50" charset="-128"/>
              <a:ea typeface="MS UI Gothic" panose="020B0600070205080204" pitchFamily="50" charset="-128"/>
            </a:endParaRPr>
          </a:p>
          <a:p>
            <a:pPr algn="ctr"/>
            <a:endParaRPr kumimoji="1" lang="en-US" altLang="ja-JP" sz="1050" dirty="0">
              <a:latin typeface="MS UI Gothic" panose="020B0600070205080204" pitchFamily="50" charset="-128"/>
              <a:ea typeface="MS UI Gothic" panose="020B0600070205080204" pitchFamily="50" charset="-128"/>
            </a:endParaRPr>
          </a:p>
          <a:p>
            <a:pPr algn="ctr"/>
            <a:r>
              <a:rPr kumimoji="1" lang="ja-JP" altLang="en-US" sz="2000" dirty="0">
                <a:latin typeface="MS UI Gothic" panose="020B0600070205080204" pitchFamily="50" charset="-128"/>
                <a:ea typeface="MS UI Gothic" panose="020B0600070205080204" pitchFamily="50" charset="-128"/>
              </a:rPr>
              <a:t>名前の星なんだ</a:t>
            </a:r>
            <a:endParaRPr kumimoji="1" lang="en-US" altLang="ja-JP" sz="2000" dirty="0">
              <a:latin typeface="MS UI Gothic" panose="020B0600070205080204" pitchFamily="50" charset="-128"/>
              <a:ea typeface="MS UI Gothic" panose="020B0600070205080204" pitchFamily="50" charset="-128"/>
            </a:endParaRPr>
          </a:p>
          <a:p>
            <a:pPr algn="ctr"/>
            <a:endParaRPr kumimoji="1" lang="en-US" altLang="ja-JP" dirty="0">
              <a:latin typeface="MS UI Gothic" panose="020B0600070205080204" pitchFamily="50" charset="-128"/>
              <a:ea typeface="MS UI Gothic" panose="020B0600070205080204" pitchFamily="50" charset="-128"/>
            </a:endParaRPr>
          </a:p>
          <a:p>
            <a:pPr algn="ctr"/>
            <a:endParaRPr kumimoji="1" lang="en-US" altLang="ja-JP" sz="2000" dirty="0">
              <a:latin typeface="MS UI Gothic" panose="020B0600070205080204" pitchFamily="50" charset="-128"/>
              <a:ea typeface="MS UI Gothic" panose="020B0600070205080204" pitchFamily="50" charset="-128"/>
            </a:endParaRPr>
          </a:p>
          <a:p>
            <a:pPr algn="ctr"/>
            <a:r>
              <a:rPr kumimoji="1" lang="ja-JP" altLang="en-US" sz="2000" dirty="0">
                <a:latin typeface="MS UI Gothic" panose="020B0600070205080204" pitchFamily="50" charset="-128"/>
                <a:ea typeface="MS UI Gothic" panose="020B0600070205080204" pitchFamily="50" charset="-128"/>
              </a:rPr>
              <a:t>太陽より温度が</a:t>
            </a:r>
            <a:endParaRPr kumimoji="1" lang="en-US" altLang="ja-JP" sz="2000" dirty="0">
              <a:latin typeface="MS UI Gothic" panose="020B0600070205080204" pitchFamily="50" charset="-128"/>
              <a:ea typeface="MS UI Gothic" panose="020B0600070205080204" pitchFamily="50" charset="-128"/>
            </a:endParaRPr>
          </a:p>
          <a:p>
            <a:pPr algn="ctr"/>
            <a:endParaRPr kumimoji="1" lang="en-US" altLang="ja-JP" sz="1050" dirty="0">
              <a:latin typeface="MS UI Gothic" panose="020B0600070205080204" pitchFamily="50" charset="-128"/>
              <a:ea typeface="MS UI Gothic" panose="020B0600070205080204" pitchFamily="50" charset="-128"/>
            </a:endParaRPr>
          </a:p>
          <a:p>
            <a:pPr algn="ctr"/>
            <a:r>
              <a:rPr kumimoji="1" lang="ja-JP" altLang="en-US" sz="2000" dirty="0">
                <a:latin typeface="MS UI Gothic" panose="020B0600070205080204" pitchFamily="50" charset="-128"/>
                <a:ea typeface="MS UI Gothic" panose="020B0600070205080204" pitchFamily="50" charset="-128"/>
              </a:rPr>
              <a:t>低くて暗いよ</a:t>
            </a:r>
            <a:endParaRPr kumimoji="1" lang="en-US" altLang="ja-JP" sz="2000" dirty="0">
              <a:latin typeface="MS UI Gothic" panose="020B0600070205080204" pitchFamily="50" charset="-128"/>
              <a:ea typeface="MS UI Gothic" panose="020B0600070205080204" pitchFamily="50" charset="-128"/>
            </a:endParaRPr>
          </a:p>
        </p:txBody>
      </p:sp>
      <p:sp>
        <p:nvSpPr>
          <p:cNvPr id="48" name="テキスト ボックス 47">
            <a:extLst>
              <a:ext uri="{FF2B5EF4-FFF2-40B4-BE49-F238E27FC236}">
                <a16:creationId xmlns:a16="http://schemas.microsoft.com/office/drawing/2014/main" id="{CCE40A4A-FED6-48E8-8587-C09141E2BF4A}"/>
              </a:ext>
            </a:extLst>
          </p:cNvPr>
          <p:cNvSpPr txBox="1"/>
          <p:nvPr/>
        </p:nvSpPr>
        <p:spPr>
          <a:xfrm>
            <a:off x="795093" y="5703970"/>
            <a:ext cx="2405922" cy="276999"/>
          </a:xfrm>
          <a:prstGeom prst="rect">
            <a:avLst/>
          </a:prstGeom>
          <a:noFill/>
        </p:spPr>
        <p:txBody>
          <a:bodyPr wrap="square" rtlCol="0">
            <a:spAutoFit/>
          </a:bodyPr>
          <a:lstStyle/>
          <a:p>
            <a:r>
              <a:rPr kumimoji="1" lang="ja-JP" altLang="en-US" sz="1200" b="1" dirty="0">
                <a:latin typeface="MS UI Gothic" panose="020B0600070205080204" pitchFamily="50" charset="-128"/>
                <a:ea typeface="MS UI Gothic" panose="020B0600070205080204" pitchFamily="50" charset="-128"/>
              </a:rPr>
              <a:t>ひく  　　　くら</a:t>
            </a:r>
            <a:endParaRPr kumimoji="1" lang="en-US" altLang="ja-JP" sz="1200" b="1" dirty="0">
              <a:latin typeface="MS UI Gothic" panose="020B0600070205080204" pitchFamily="50" charset="-128"/>
              <a:ea typeface="MS UI Gothic" panose="020B0600070205080204" pitchFamily="50" charset="-128"/>
            </a:endParaRPr>
          </a:p>
        </p:txBody>
      </p:sp>
      <p:sp>
        <p:nvSpPr>
          <p:cNvPr id="38" name="テキスト ボックス 37">
            <a:extLst>
              <a:ext uri="{FF2B5EF4-FFF2-40B4-BE49-F238E27FC236}">
                <a16:creationId xmlns:a16="http://schemas.microsoft.com/office/drawing/2014/main" id="{ED0B68E9-7662-43A1-9260-F548A888E7E5}"/>
              </a:ext>
            </a:extLst>
          </p:cNvPr>
          <p:cNvSpPr txBox="1"/>
          <p:nvPr/>
        </p:nvSpPr>
        <p:spPr>
          <a:xfrm>
            <a:off x="4813906" y="5080782"/>
            <a:ext cx="1371600" cy="707886"/>
          </a:xfrm>
          <a:prstGeom prst="rect">
            <a:avLst/>
          </a:prstGeom>
          <a:solidFill>
            <a:schemeClr val="tx1"/>
          </a:solidFill>
          <a:ln>
            <a:solidFill>
              <a:schemeClr val="tx1"/>
            </a:solidFill>
          </a:ln>
        </p:spPr>
        <p:txBody>
          <a:bodyPr wrap="square" rtlCol="0">
            <a:spAutoFit/>
          </a:bodyPr>
          <a:lstStyle/>
          <a:p>
            <a:pPr algn="ctr"/>
            <a:r>
              <a:rPr kumimoji="1" lang="ja-JP" altLang="en-US" sz="2000" u="sng" dirty="0">
                <a:solidFill>
                  <a:schemeClr val="bg1"/>
                </a:solidFill>
                <a:latin typeface="MS UI Gothic" panose="020B0600070205080204" pitchFamily="50" charset="-128"/>
                <a:ea typeface="MS UI Gothic" panose="020B0600070205080204" pitchFamily="50" charset="-128"/>
              </a:rPr>
              <a:t>太陽</a:t>
            </a:r>
            <a:endParaRPr kumimoji="1" lang="en-US" altLang="ja-JP" sz="2000" u="sng" dirty="0">
              <a:solidFill>
                <a:schemeClr val="bg1"/>
              </a:solidFill>
              <a:latin typeface="MS UI Gothic" panose="020B0600070205080204" pitchFamily="50" charset="-128"/>
              <a:ea typeface="MS UI Gothic" panose="020B0600070205080204" pitchFamily="50" charset="-128"/>
            </a:endParaRPr>
          </a:p>
          <a:p>
            <a:pPr algn="ctr"/>
            <a:r>
              <a:rPr kumimoji="1" lang="en-US" altLang="ja-JP" sz="2000" dirty="0">
                <a:solidFill>
                  <a:schemeClr val="bg1"/>
                </a:solidFill>
                <a:latin typeface="MS UI Gothic" panose="020B0600070205080204" pitchFamily="50" charset="-128"/>
                <a:ea typeface="MS UI Gothic" panose="020B0600070205080204" pitchFamily="50" charset="-128"/>
              </a:rPr>
              <a:t>5500</a:t>
            </a:r>
            <a:r>
              <a:rPr kumimoji="1" lang="ja-JP" altLang="en-US" sz="2000" dirty="0">
                <a:solidFill>
                  <a:schemeClr val="bg1"/>
                </a:solidFill>
                <a:latin typeface="MS UI Gothic" panose="020B0600070205080204" pitchFamily="50" charset="-128"/>
                <a:ea typeface="MS UI Gothic" panose="020B0600070205080204" pitchFamily="50" charset="-128"/>
              </a:rPr>
              <a:t>℃</a:t>
            </a:r>
          </a:p>
        </p:txBody>
      </p:sp>
      <p:sp>
        <p:nvSpPr>
          <p:cNvPr id="40" name="テキスト ボックス 39">
            <a:extLst>
              <a:ext uri="{FF2B5EF4-FFF2-40B4-BE49-F238E27FC236}">
                <a16:creationId xmlns:a16="http://schemas.microsoft.com/office/drawing/2014/main" id="{63BF9F26-CBF4-4BFB-9906-EE481DB82C7A}"/>
              </a:ext>
            </a:extLst>
          </p:cNvPr>
          <p:cNvSpPr txBox="1"/>
          <p:nvPr/>
        </p:nvSpPr>
        <p:spPr>
          <a:xfrm>
            <a:off x="6840057" y="5058755"/>
            <a:ext cx="1371600" cy="707886"/>
          </a:xfrm>
          <a:prstGeom prst="rect">
            <a:avLst/>
          </a:prstGeom>
          <a:solidFill>
            <a:schemeClr val="tx1"/>
          </a:solidFill>
          <a:ln>
            <a:solidFill>
              <a:schemeClr val="tx1"/>
            </a:solidFill>
          </a:ln>
        </p:spPr>
        <p:txBody>
          <a:bodyPr wrap="square" rtlCol="0">
            <a:spAutoFit/>
          </a:bodyPr>
          <a:lstStyle/>
          <a:p>
            <a:pPr algn="ctr"/>
            <a:r>
              <a:rPr kumimoji="1" lang="ja-JP" altLang="en-US" sz="2000" u="sng" dirty="0">
                <a:solidFill>
                  <a:schemeClr val="bg1"/>
                </a:solidFill>
                <a:latin typeface="MS UI Gothic" panose="020B0600070205080204" pitchFamily="50" charset="-128"/>
                <a:ea typeface="MS UI Gothic" panose="020B0600070205080204" pitchFamily="50" charset="-128"/>
              </a:rPr>
              <a:t>シリウス</a:t>
            </a:r>
            <a:r>
              <a:rPr kumimoji="1" lang="en-US" altLang="ja-JP" sz="2000" u="sng" dirty="0">
                <a:solidFill>
                  <a:schemeClr val="bg1"/>
                </a:solidFill>
                <a:latin typeface="MS UI Gothic" panose="020B0600070205080204" pitchFamily="50" charset="-128"/>
                <a:ea typeface="MS UI Gothic" panose="020B0600070205080204" pitchFamily="50" charset="-128"/>
              </a:rPr>
              <a:t>A</a:t>
            </a:r>
          </a:p>
          <a:p>
            <a:pPr algn="ctr"/>
            <a:r>
              <a:rPr kumimoji="1" lang="en-US" altLang="ja-JP" sz="2000" dirty="0">
                <a:solidFill>
                  <a:schemeClr val="bg1"/>
                </a:solidFill>
                <a:latin typeface="MS UI Gothic" panose="020B0600070205080204" pitchFamily="50" charset="-128"/>
                <a:ea typeface="MS UI Gothic" panose="020B0600070205080204" pitchFamily="50" charset="-128"/>
              </a:rPr>
              <a:t>9700</a:t>
            </a:r>
            <a:r>
              <a:rPr kumimoji="1" lang="ja-JP" altLang="en-US" sz="2000" dirty="0">
                <a:solidFill>
                  <a:schemeClr val="bg1"/>
                </a:solidFill>
                <a:latin typeface="MS UI Gothic" panose="020B0600070205080204" pitchFamily="50" charset="-128"/>
                <a:ea typeface="MS UI Gothic" panose="020B0600070205080204" pitchFamily="50" charset="-128"/>
              </a:rPr>
              <a:t>℃</a:t>
            </a:r>
          </a:p>
        </p:txBody>
      </p:sp>
      <p:sp>
        <p:nvSpPr>
          <p:cNvPr id="42" name="テキスト ボックス 41">
            <a:extLst>
              <a:ext uri="{FF2B5EF4-FFF2-40B4-BE49-F238E27FC236}">
                <a16:creationId xmlns:a16="http://schemas.microsoft.com/office/drawing/2014/main" id="{5E8D13AE-C20A-4776-8854-BF3F2F4F435A}"/>
              </a:ext>
            </a:extLst>
          </p:cNvPr>
          <p:cNvSpPr txBox="1"/>
          <p:nvPr/>
        </p:nvSpPr>
        <p:spPr>
          <a:xfrm>
            <a:off x="5139366" y="4982777"/>
            <a:ext cx="720679" cy="184666"/>
          </a:xfrm>
          <a:prstGeom prst="rect">
            <a:avLst/>
          </a:prstGeom>
          <a:solidFill>
            <a:schemeClr val="tx1"/>
          </a:solidFill>
          <a:ln>
            <a:solidFill>
              <a:schemeClr val="tx1"/>
            </a:solidFill>
          </a:ln>
        </p:spPr>
        <p:txBody>
          <a:bodyPr wrap="square" tIns="0" bIns="0" rtlCol="0">
            <a:spAutoFit/>
          </a:bodyPr>
          <a:lstStyle/>
          <a:p>
            <a:pPr algn="ctr"/>
            <a:r>
              <a:rPr kumimoji="1" lang="ja-JP" altLang="en-US" sz="1200" b="1" dirty="0">
                <a:solidFill>
                  <a:schemeClr val="bg1"/>
                </a:solidFill>
                <a:latin typeface="MS UI Gothic" panose="020B0600070205080204" pitchFamily="50" charset="-128"/>
                <a:ea typeface="MS UI Gothic" panose="020B0600070205080204" pitchFamily="50" charset="-128"/>
              </a:rPr>
              <a:t>たいよう</a:t>
            </a:r>
            <a:endParaRPr kumimoji="1" lang="en-US" altLang="ja-JP" sz="1200" b="1" dirty="0">
              <a:solidFill>
                <a:schemeClr val="bg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978012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69A34E-D785-4AE9-8426-EFE7D569F61F}"/>
              </a:ext>
            </a:extLst>
          </p:cNvPr>
          <p:cNvSpPr>
            <a:spLocks noGrp="1"/>
          </p:cNvSpPr>
          <p:nvPr>
            <p:ph type="title"/>
          </p:nvPr>
        </p:nvSpPr>
        <p:spPr>
          <a:xfrm>
            <a:off x="-1" y="18255"/>
            <a:ext cx="9143999" cy="1103831"/>
          </a:xfrm>
        </p:spPr>
        <p:txBody>
          <a:bodyPr>
            <a:normAutofit/>
          </a:bodyPr>
          <a:lstStyle/>
          <a:p>
            <a:r>
              <a:rPr kumimoji="1" lang="ja-JP" altLang="en-US" dirty="0">
                <a:latin typeface="MS UI Gothic" panose="020B0600070205080204" pitchFamily="50" charset="-128"/>
                <a:ea typeface="MS UI Gothic" panose="020B0600070205080204" pitchFamily="50" charset="-128"/>
              </a:rPr>
              <a:t> 赤い星のまわりの惑星はどうなるの？</a:t>
            </a:r>
          </a:p>
        </p:txBody>
      </p:sp>
      <p:sp>
        <p:nvSpPr>
          <p:cNvPr id="3" name="コンテンツ プレースホルダー 2">
            <a:extLst>
              <a:ext uri="{FF2B5EF4-FFF2-40B4-BE49-F238E27FC236}">
                <a16:creationId xmlns:a16="http://schemas.microsoft.com/office/drawing/2014/main" id="{082FC63E-243F-4A80-8610-7D51B701E4D4}"/>
              </a:ext>
            </a:extLst>
          </p:cNvPr>
          <p:cNvSpPr>
            <a:spLocks noGrp="1"/>
          </p:cNvSpPr>
          <p:nvPr>
            <p:ph idx="1"/>
          </p:nvPr>
        </p:nvSpPr>
        <p:spPr>
          <a:xfrm>
            <a:off x="667062" y="1343819"/>
            <a:ext cx="8476938" cy="5510314"/>
          </a:xfrm>
        </p:spPr>
        <p:txBody>
          <a:bodyPr/>
          <a:lstStyle/>
          <a:p>
            <a:pPr marL="0" indent="0">
              <a:buNone/>
            </a:pPr>
            <a:r>
              <a:rPr lang="ja-JP" altLang="en-US" dirty="0">
                <a:latin typeface="MS UI Gothic" panose="020B0600070205080204" pitchFamily="50" charset="-128"/>
                <a:ea typeface="MS UI Gothic" panose="020B0600070205080204" pitchFamily="50" charset="-128"/>
              </a:rPr>
              <a:t>⋆赤色矮星は他の星より元気な時間が長い！</a:t>
            </a:r>
            <a:endParaRPr kumimoji="1" lang="en-US" altLang="ja-JP" dirty="0">
              <a:latin typeface="MS UI Gothic" panose="020B0600070205080204" pitchFamily="50" charset="-128"/>
              <a:ea typeface="MS UI Gothic" panose="020B0600070205080204" pitchFamily="50" charset="-128"/>
            </a:endParaRPr>
          </a:p>
          <a:p>
            <a:pPr marL="0" indent="0">
              <a:buNone/>
            </a:pPr>
            <a:endParaRPr kumimoji="1" lang="en-US" altLang="ja-JP" sz="100" dirty="0">
              <a:latin typeface="MS UI Gothic" panose="020B0600070205080204" pitchFamily="50" charset="-128"/>
              <a:ea typeface="MS UI Gothic" panose="020B0600070205080204" pitchFamily="50" charset="-128"/>
            </a:endParaRPr>
          </a:p>
          <a:p>
            <a:pPr marL="0" indent="0">
              <a:buNone/>
            </a:pPr>
            <a:r>
              <a:rPr lang="ja-JP" altLang="en-US" dirty="0">
                <a:latin typeface="MS UI Gothic" panose="020B0600070205080204" pitchFamily="50" charset="-128"/>
                <a:ea typeface="MS UI Gothic" panose="020B0600070205080204" pitchFamily="50" charset="-128"/>
              </a:rPr>
              <a:t>⋆星が元気だと、惑星の水をふきとばすビームが出る！</a:t>
            </a:r>
            <a:endParaRPr lang="en-US" altLang="ja-JP" dirty="0">
              <a:latin typeface="MS UI Gothic" panose="020B0600070205080204" pitchFamily="50" charset="-128"/>
              <a:ea typeface="MS UI Gothic" panose="020B0600070205080204" pitchFamily="50" charset="-128"/>
            </a:endParaRPr>
          </a:p>
          <a:p>
            <a:pPr marL="0" indent="0">
              <a:buNone/>
            </a:pPr>
            <a:endParaRPr kumimoji="1" lang="en-US" altLang="ja-JP" sz="100" dirty="0">
              <a:latin typeface="MS UI Gothic" panose="020B0600070205080204" pitchFamily="50" charset="-128"/>
              <a:ea typeface="MS UI Gothic" panose="020B0600070205080204" pitchFamily="50" charset="-128"/>
            </a:endParaRPr>
          </a:p>
          <a:p>
            <a:pPr marL="0" indent="0">
              <a:buNone/>
            </a:pPr>
            <a:r>
              <a:rPr lang="ja-JP" altLang="en-US" dirty="0">
                <a:latin typeface="MS UI Gothic" panose="020B0600070205080204" pitchFamily="50" charset="-128"/>
                <a:ea typeface="MS UI Gothic" panose="020B0600070205080204" pitchFamily="50" charset="-128"/>
              </a:rPr>
              <a:t>⋆ビームをあびすぎると惑星から水が無くなっちゃう</a:t>
            </a:r>
            <a:r>
              <a:rPr lang="en-US" altLang="ja-JP" dirty="0">
                <a:latin typeface="MS UI Gothic" panose="020B0600070205080204" pitchFamily="50" charset="-128"/>
                <a:ea typeface="MS UI Gothic" panose="020B0600070205080204" pitchFamily="50" charset="-128"/>
              </a:rPr>
              <a:t>…</a:t>
            </a:r>
            <a:endParaRPr kumimoji="1" lang="ja-JP" altLang="en-US" dirty="0">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01D8C8F3-B910-4DAC-9D7A-A929B824D249}"/>
              </a:ext>
            </a:extLst>
          </p:cNvPr>
          <p:cNvSpPr txBox="1"/>
          <p:nvPr/>
        </p:nvSpPr>
        <p:spPr>
          <a:xfrm>
            <a:off x="899030" y="1114532"/>
            <a:ext cx="1465659"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せきしょくわいせい</a:t>
            </a:r>
          </a:p>
        </p:txBody>
      </p:sp>
      <p:sp>
        <p:nvSpPr>
          <p:cNvPr id="7" name="テキスト ボックス 6">
            <a:extLst>
              <a:ext uri="{FF2B5EF4-FFF2-40B4-BE49-F238E27FC236}">
                <a16:creationId xmlns:a16="http://schemas.microsoft.com/office/drawing/2014/main" id="{23EC0AE6-F82A-4C45-9DFD-C406438BF478}"/>
              </a:ext>
            </a:extLst>
          </p:cNvPr>
          <p:cNvSpPr txBox="1"/>
          <p:nvPr/>
        </p:nvSpPr>
        <p:spPr>
          <a:xfrm>
            <a:off x="2596657" y="1122086"/>
            <a:ext cx="446371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ほか　　　ほし　　　　　  げんき　　　　　じかん　　　　なが　</a:t>
            </a:r>
          </a:p>
        </p:txBody>
      </p:sp>
      <p:sp>
        <p:nvSpPr>
          <p:cNvPr id="8" name="テキスト ボックス 7">
            <a:extLst>
              <a:ext uri="{FF2B5EF4-FFF2-40B4-BE49-F238E27FC236}">
                <a16:creationId xmlns:a16="http://schemas.microsoft.com/office/drawing/2014/main" id="{9D5CC596-B1B6-46DA-A6C9-49174953C511}"/>
              </a:ext>
            </a:extLst>
          </p:cNvPr>
          <p:cNvSpPr txBox="1"/>
          <p:nvPr/>
        </p:nvSpPr>
        <p:spPr>
          <a:xfrm>
            <a:off x="899030" y="1793784"/>
            <a:ext cx="9513380"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ほし　　　  げんき　               わくせい　      みず　                                                    で </a:t>
            </a:r>
          </a:p>
        </p:txBody>
      </p:sp>
      <p:sp>
        <p:nvSpPr>
          <p:cNvPr id="15" name="テキスト ボックス 14">
            <a:extLst>
              <a:ext uri="{FF2B5EF4-FFF2-40B4-BE49-F238E27FC236}">
                <a16:creationId xmlns:a16="http://schemas.microsoft.com/office/drawing/2014/main" id="{07365F33-DA50-4C01-83B3-B84B29239EAE}"/>
              </a:ext>
            </a:extLst>
          </p:cNvPr>
          <p:cNvSpPr txBox="1"/>
          <p:nvPr/>
        </p:nvSpPr>
        <p:spPr>
          <a:xfrm>
            <a:off x="3201015" y="3546403"/>
            <a:ext cx="1926697" cy="461665"/>
          </a:xfrm>
          <a:prstGeom prst="rect">
            <a:avLst/>
          </a:prstGeom>
          <a:noFill/>
        </p:spPr>
        <p:txBody>
          <a:bodyPr wrap="square" rtlCol="0">
            <a:spAutoFit/>
          </a:bodyPr>
          <a:lstStyle/>
          <a:p>
            <a:r>
              <a:rPr kumimoji="1" lang="ja-JP" altLang="en-US" sz="2400" dirty="0">
                <a:solidFill>
                  <a:schemeClr val="bg1"/>
                </a:solidFill>
                <a:latin typeface="MS UI Gothic" panose="020B0600070205080204" pitchFamily="50" charset="-128"/>
                <a:ea typeface="MS UI Gothic" panose="020B0600070205080204" pitchFamily="50" charset="-128"/>
              </a:rPr>
              <a:t>星の色と温度</a:t>
            </a:r>
          </a:p>
        </p:txBody>
      </p:sp>
      <p:sp>
        <p:nvSpPr>
          <p:cNvPr id="32" name="正方形/長方形 31">
            <a:extLst>
              <a:ext uri="{FF2B5EF4-FFF2-40B4-BE49-F238E27FC236}">
                <a16:creationId xmlns:a16="http://schemas.microsoft.com/office/drawing/2014/main" id="{BA1D0B7E-B63B-4E5F-978B-FA03663AFDE8}"/>
              </a:ext>
            </a:extLst>
          </p:cNvPr>
          <p:cNvSpPr/>
          <p:nvPr/>
        </p:nvSpPr>
        <p:spPr>
          <a:xfrm>
            <a:off x="2214991" y="6271367"/>
            <a:ext cx="720680" cy="41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F1649AA4-CD69-400C-907D-C8B50A9CF51E}"/>
              </a:ext>
            </a:extLst>
          </p:cNvPr>
          <p:cNvSpPr/>
          <p:nvPr/>
        </p:nvSpPr>
        <p:spPr>
          <a:xfrm>
            <a:off x="8341076" y="6298608"/>
            <a:ext cx="720680" cy="41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1777BF91-663F-4A01-924E-D5FA7FE217B4}"/>
              </a:ext>
            </a:extLst>
          </p:cNvPr>
          <p:cNvCxnSpPr>
            <a:cxnSpLocks/>
          </p:cNvCxnSpPr>
          <p:nvPr/>
        </p:nvCxnSpPr>
        <p:spPr>
          <a:xfrm>
            <a:off x="299974" y="955732"/>
            <a:ext cx="8596616" cy="15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D0748627-163D-47FF-BD6E-A64E139EF107}"/>
              </a:ext>
            </a:extLst>
          </p:cNvPr>
          <p:cNvSpPr txBox="1"/>
          <p:nvPr/>
        </p:nvSpPr>
        <p:spPr>
          <a:xfrm>
            <a:off x="20124" y="740582"/>
            <a:ext cx="454572" cy="400110"/>
          </a:xfrm>
          <a:prstGeom prst="rect">
            <a:avLst/>
          </a:prstGeom>
          <a:noFill/>
        </p:spPr>
        <p:txBody>
          <a:bodyPr wrap="square" rtlCol="0">
            <a:spAutoFit/>
          </a:bodyPr>
          <a:lstStyle/>
          <a:p>
            <a:r>
              <a:rPr kumimoji="1" lang="ja-JP" altLang="en-US" sz="2000" b="1" dirty="0">
                <a:solidFill>
                  <a:srgbClr val="FF0000"/>
                </a:solidFill>
              </a:rPr>
              <a:t>⋆</a:t>
            </a:r>
          </a:p>
        </p:txBody>
      </p:sp>
      <p:pic>
        <p:nvPicPr>
          <p:cNvPr id="33" name="コンテンツ プレースホルダー 3">
            <a:extLst>
              <a:ext uri="{FF2B5EF4-FFF2-40B4-BE49-F238E27FC236}">
                <a16:creationId xmlns:a16="http://schemas.microsoft.com/office/drawing/2014/main" id="{6EBF7267-7DD9-455B-BFD9-C5E8364C9827}"/>
              </a:ext>
            </a:extLst>
          </p:cNvPr>
          <p:cNvPicPr>
            <a:picLocks noChangeAspect="1"/>
          </p:cNvPicPr>
          <p:nvPr/>
        </p:nvPicPr>
        <p:blipFill rotWithShape="1">
          <a:blip r:embed="rId2"/>
          <a:srcRect l="29848" t="37934" r="23645" b="22932"/>
          <a:stretch/>
        </p:blipFill>
        <p:spPr>
          <a:xfrm>
            <a:off x="1051398" y="3277140"/>
            <a:ext cx="7041199" cy="3332842"/>
          </a:xfrm>
          <a:prstGeom prst="rect">
            <a:avLst/>
          </a:prstGeom>
        </p:spPr>
      </p:pic>
      <p:sp>
        <p:nvSpPr>
          <p:cNvPr id="35" name="テキスト ボックス 34">
            <a:extLst>
              <a:ext uri="{FF2B5EF4-FFF2-40B4-BE49-F238E27FC236}">
                <a16:creationId xmlns:a16="http://schemas.microsoft.com/office/drawing/2014/main" id="{E76E9676-6D7B-4305-A99D-3D1B11B0FCD6}"/>
              </a:ext>
            </a:extLst>
          </p:cNvPr>
          <p:cNvSpPr txBox="1"/>
          <p:nvPr/>
        </p:nvSpPr>
        <p:spPr>
          <a:xfrm>
            <a:off x="4016870" y="-351"/>
            <a:ext cx="1506512" cy="338554"/>
          </a:xfrm>
          <a:prstGeom prst="rect">
            <a:avLst/>
          </a:prstGeom>
          <a:noFill/>
        </p:spPr>
        <p:txBody>
          <a:bodyPr wrap="square" rtlCol="0">
            <a:spAutoFit/>
          </a:bodyPr>
          <a:lstStyle/>
          <a:p>
            <a:r>
              <a:rPr kumimoji="1" lang="ja-JP" altLang="en-US" sz="1600" dirty="0">
                <a:latin typeface="MS UI Gothic" panose="020B0600070205080204" pitchFamily="50" charset="-128"/>
                <a:ea typeface="MS UI Gothic" panose="020B0600070205080204" pitchFamily="50" charset="-128"/>
              </a:rPr>
              <a:t>わく  　せい</a:t>
            </a:r>
          </a:p>
        </p:txBody>
      </p:sp>
      <p:sp>
        <p:nvSpPr>
          <p:cNvPr id="38" name="テキスト ボックス 37">
            <a:extLst>
              <a:ext uri="{FF2B5EF4-FFF2-40B4-BE49-F238E27FC236}">
                <a16:creationId xmlns:a16="http://schemas.microsoft.com/office/drawing/2014/main" id="{C6360D22-94E1-4442-8B72-9BDC515DDC74}"/>
              </a:ext>
            </a:extLst>
          </p:cNvPr>
          <p:cNvSpPr txBox="1"/>
          <p:nvPr/>
        </p:nvSpPr>
        <p:spPr>
          <a:xfrm>
            <a:off x="299974" y="-351"/>
            <a:ext cx="1506512" cy="338554"/>
          </a:xfrm>
          <a:prstGeom prst="rect">
            <a:avLst/>
          </a:prstGeom>
          <a:noFill/>
        </p:spPr>
        <p:txBody>
          <a:bodyPr wrap="square" rtlCol="0">
            <a:spAutoFit/>
          </a:bodyPr>
          <a:lstStyle/>
          <a:p>
            <a:r>
              <a:rPr kumimoji="1" lang="ja-JP" altLang="en-US" sz="1600" dirty="0">
                <a:latin typeface="MS UI Gothic" panose="020B0600070205080204" pitchFamily="50" charset="-128"/>
                <a:ea typeface="MS UI Gothic" panose="020B0600070205080204" pitchFamily="50" charset="-128"/>
              </a:rPr>
              <a:t>あか  　　　　ほし</a:t>
            </a:r>
          </a:p>
        </p:txBody>
      </p:sp>
      <p:sp>
        <p:nvSpPr>
          <p:cNvPr id="14" name="テキスト ボックス 13">
            <a:extLst>
              <a:ext uri="{FF2B5EF4-FFF2-40B4-BE49-F238E27FC236}">
                <a16:creationId xmlns:a16="http://schemas.microsoft.com/office/drawing/2014/main" id="{EF7AFBB5-65AC-4C3A-86DE-29A98EE85101}"/>
              </a:ext>
            </a:extLst>
          </p:cNvPr>
          <p:cNvSpPr txBox="1"/>
          <p:nvPr/>
        </p:nvSpPr>
        <p:spPr>
          <a:xfrm>
            <a:off x="970986" y="6573012"/>
            <a:ext cx="5681272" cy="307777"/>
          </a:xfrm>
          <a:prstGeom prst="rect">
            <a:avLst/>
          </a:prstGeom>
          <a:noFill/>
        </p:spPr>
        <p:txBody>
          <a:bodyPr wrap="square" rtlCol="0">
            <a:spAutoFit/>
          </a:bodyPr>
          <a:lstStyle/>
          <a:p>
            <a:r>
              <a:rPr kumimoji="1" lang="en-US" altLang="ja-JP" sz="1400" dirty="0"/>
              <a:t>https://blog.miraikan.jst.go.jp/topics/20170414-1.html</a:t>
            </a:r>
            <a:endParaRPr kumimoji="1" lang="ja-JP" altLang="en-US" sz="1400" dirty="0"/>
          </a:p>
        </p:txBody>
      </p:sp>
      <p:sp>
        <p:nvSpPr>
          <p:cNvPr id="23" name="正方形/長方形 22">
            <a:extLst>
              <a:ext uri="{FF2B5EF4-FFF2-40B4-BE49-F238E27FC236}">
                <a16:creationId xmlns:a16="http://schemas.microsoft.com/office/drawing/2014/main" id="{6F9F45E2-3128-41EF-B904-F36A0972CB50}"/>
              </a:ext>
            </a:extLst>
          </p:cNvPr>
          <p:cNvSpPr/>
          <p:nvPr/>
        </p:nvSpPr>
        <p:spPr>
          <a:xfrm>
            <a:off x="1051398" y="4406427"/>
            <a:ext cx="299803" cy="981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54D4C9B5-A217-4877-9CD9-74DBF6C69494}"/>
              </a:ext>
            </a:extLst>
          </p:cNvPr>
          <p:cNvSpPr/>
          <p:nvPr/>
        </p:nvSpPr>
        <p:spPr>
          <a:xfrm>
            <a:off x="3754159" y="5852062"/>
            <a:ext cx="1959481" cy="720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01899A48-58FE-45F7-AFC8-67FBEBE94DC9}"/>
              </a:ext>
            </a:extLst>
          </p:cNvPr>
          <p:cNvSpPr/>
          <p:nvPr/>
        </p:nvSpPr>
        <p:spPr>
          <a:xfrm>
            <a:off x="6086199" y="5786036"/>
            <a:ext cx="1959481" cy="720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CD1F007-4989-43A6-B202-2F0851355D1E}"/>
              </a:ext>
            </a:extLst>
          </p:cNvPr>
          <p:cNvSpPr txBox="1"/>
          <p:nvPr/>
        </p:nvSpPr>
        <p:spPr>
          <a:xfrm>
            <a:off x="3912827" y="5868192"/>
            <a:ext cx="2091128" cy="584775"/>
          </a:xfrm>
          <a:prstGeom prst="rect">
            <a:avLst/>
          </a:prstGeom>
          <a:noFill/>
        </p:spPr>
        <p:txBody>
          <a:bodyPr wrap="square" rtlCol="0">
            <a:spAutoFit/>
          </a:bodyPr>
          <a:lstStyle/>
          <a:p>
            <a:r>
              <a:rPr kumimoji="1" lang="ja-JP" altLang="en-US" sz="1200" b="1" dirty="0">
                <a:latin typeface="MS UI Gothic" panose="020B0600070205080204" pitchFamily="50" charset="-128"/>
                <a:ea typeface="MS UI Gothic" panose="020B0600070205080204" pitchFamily="50" charset="-128"/>
              </a:rPr>
              <a:t>  </a:t>
            </a:r>
            <a:r>
              <a:rPr kumimoji="1" lang="ja-JP" altLang="en-US" sz="1200" b="1" dirty="0">
                <a:solidFill>
                  <a:schemeClr val="bg1"/>
                </a:solidFill>
                <a:latin typeface="MS UI Gothic" panose="020B0600070205080204" pitchFamily="50" charset="-128"/>
                <a:ea typeface="MS UI Gothic" panose="020B0600070205080204" pitchFamily="50" charset="-128"/>
              </a:rPr>
              <a:t>う　　      　　　　  　わくせい</a:t>
            </a:r>
            <a:endParaRPr kumimoji="1" lang="en-US" altLang="ja-JP" sz="1200" b="1" dirty="0">
              <a:solidFill>
                <a:schemeClr val="bg1"/>
              </a:solidFill>
              <a:latin typeface="MS UI Gothic" panose="020B0600070205080204" pitchFamily="50" charset="-128"/>
              <a:ea typeface="MS UI Gothic" panose="020B0600070205080204" pitchFamily="50" charset="-128"/>
            </a:endParaRPr>
          </a:p>
          <a:p>
            <a:r>
              <a:rPr kumimoji="1" lang="ja-JP" altLang="en-US" sz="2000" dirty="0">
                <a:solidFill>
                  <a:schemeClr val="bg1"/>
                </a:solidFill>
                <a:latin typeface="MS UI Gothic" panose="020B0600070205080204" pitchFamily="50" charset="-128"/>
                <a:ea typeface="MS UI Gothic" panose="020B0600070205080204" pitchFamily="50" charset="-128"/>
              </a:rPr>
              <a:t>生まれたての惑星</a:t>
            </a:r>
          </a:p>
        </p:txBody>
      </p:sp>
      <p:sp>
        <p:nvSpPr>
          <p:cNvPr id="42" name="テキスト ボックス 41">
            <a:extLst>
              <a:ext uri="{FF2B5EF4-FFF2-40B4-BE49-F238E27FC236}">
                <a16:creationId xmlns:a16="http://schemas.microsoft.com/office/drawing/2014/main" id="{F4569C8B-EAFB-41EC-8151-10EE4E54395B}"/>
              </a:ext>
            </a:extLst>
          </p:cNvPr>
          <p:cNvSpPr txBox="1"/>
          <p:nvPr/>
        </p:nvSpPr>
        <p:spPr>
          <a:xfrm>
            <a:off x="6263122" y="5868192"/>
            <a:ext cx="2091128" cy="584775"/>
          </a:xfrm>
          <a:prstGeom prst="rect">
            <a:avLst/>
          </a:prstGeom>
          <a:noFill/>
        </p:spPr>
        <p:txBody>
          <a:bodyPr wrap="square" rtlCol="0">
            <a:spAutoFit/>
          </a:bodyPr>
          <a:lstStyle/>
          <a:p>
            <a:r>
              <a:rPr kumimoji="1" lang="ja-JP" altLang="en-US" sz="1200" b="1" dirty="0">
                <a:solidFill>
                  <a:schemeClr val="bg1"/>
                </a:solidFill>
                <a:latin typeface="MS UI Gothic" panose="020B0600070205080204" pitchFamily="50" charset="-128"/>
                <a:ea typeface="MS UI Gothic" panose="020B0600070205080204" pitchFamily="50" charset="-128"/>
              </a:rPr>
              <a:t>みず　　　　　   わくせい</a:t>
            </a:r>
            <a:endParaRPr kumimoji="1" lang="en-US" altLang="ja-JP" sz="1200" b="1" dirty="0">
              <a:solidFill>
                <a:schemeClr val="bg1"/>
              </a:solidFill>
              <a:latin typeface="MS UI Gothic" panose="020B0600070205080204" pitchFamily="50" charset="-128"/>
              <a:ea typeface="MS UI Gothic" panose="020B0600070205080204" pitchFamily="50" charset="-128"/>
            </a:endParaRPr>
          </a:p>
          <a:p>
            <a:r>
              <a:rPr kumimoji="1" lang="ja-JP" altLang="en-US" sz="2000" dirty="0">
                <a:solidFill>
                  <a:schemeClr val="bg1"/>
                </a:solidFill>
                <a:latin typeface="MS UI Gothic" panose="020B0600070205080204" pitchFamily="50" charset="-128"/>
                <a:ea typeface="MS UI Gothic" panose="020B0600070205080204" pitchFamily="50" charset="-128"/>
              </a:rPr>
              <a:t>水のない惑星へ</a:t>
            </a:r>
          </a:p>
        </p:txBody>
      </p:sp>
      <p:sp>
        <p:nvSpPr>
          <p:cNvPr id="43" name="テキスト ボックス 42">
            <a:extLst>
              <a:ext uri="{FF2B5EF4-FFF2-40B4-BE49-F238E27FC236}">
                <a16:creationId xmlns:a16="http://schemas.microsoft.com/office/drawing/2014/main" id="{5B6BC938-5905-412A-934F-7F2840432E28}"/>
              </a:ext>
            </a:extLst>
          </p:cNvPr>
          <p:cNvSpPr txBox="1"/>
          <p:nvPr/>
        </p:nvSpPr>
        <p:spPr>
          <a:xfrm>
            <a:off x="3682404" y="2445514"/>
            <a:ext cx="5019012" cy="307777"/>
          </a:xfrm>
          <a:prstGeom prst="rect">
            <a:avLst/>
          </a:prstGeom>
          <a:noFill/>
        </p:spPr>
        <p:txBody>
          <a:bodyPr wrap="square" rtlCol="0">
            <a:spAutoFit/>
          </a:bodyPr>
          <a:lstStyle/>
          <a:p>
            <a:r>
              <a:rPr kumimoji="1" lang="ja-JP" altLang="en-US" sz="1400" dirty="0">
                <a:latin typeface="MS UI Gothic" panose="020B0600070205080204" pitchFamily="50" charset="-128"/>
                <a:ea typeface="MS UI Gothic" panose="020B0600070205080204" pitchFamily="50" charset="-128"/>
              </a:rPr>
              <a:t>わくせい　      　　みず　      な　　</a:t>
            </a:r>
          </a:p>
        </p:txBody>
      </p:sp>
      <p:sp>
        <p:nvSpPr>
          <p:cNvPr id="28" name="正方形/長方形 27">
            <a:extLst>
              <a:ext uri="{FF2B5EF4-FFF2-40B4-BE49-F238E27FC236}">
                <a16:creationId xmlns:a16="http://schemas.microsoft.com/office/drawing/2014/main" id="{01E8631F-C774-4E77-9580-8199DC2123A2}"/>
              </a:ext>
            </a:extLst>
          </p:cNvPr>
          <p:cNvSpPr/>
          <p:nvPr/>
        </p:nvSpPr>
        <p:spPr>
          <a:xfrm>
            <a:off x="5598826" y="3546403"/>
            <a:ext cx="1776335" cy="720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24BA20CA-4B10-4FCB-8709-11049081341E}"/>
              </a:ext>
            </a:extLst>
          </p:cNvPr>
          <p:cNvSpPr txBox="1"/>
          <p:nvPr/>
        </p:nvSpPr>
        <p:spPr>
          <a:xfrm>
            <a:off x="5344282" y="3610965"/>
            <a:ext cx="2091128" cy="707886"/>
          </a:xfrm>
          <a:prstGeom prst="rect">
            <a:avLst/>
          </a:prstGeom>
          <a:noFill/>
        </p:spPr>
        <p:txBody>
          <a:bodyPr wrap="square" rtlCol="0">
            <a:spAutoFit/>
          </a:bodyPr>
          <a:lstStyle/>
          <a:p>
            <a:r>
              <a:rPr kumimoji="1" lang="ja-JP" altLang="en-US" dirty="0">
                <a:solidFill>
                  <a:schemeClr val="bg1"/>
                </a:solidFill>
                <a:latin typeface="MS UI Gothic" panose="020B0600070205080204" pitchFamily="50" charset="-128"/>
                <a:ea typeface="MS UI Gothic" panose="020B0600070205080204" pitchFamily="50" charset="-128"/>
              </a:rPr>
              <a:t>　　</a:t>
            </a:r>
            <a:r>
              <a:rPr kumimoji="1" lang="ja-JP" altLang="en-US" sz="2000" dirty="0">
                <a:solidFill>
                  <a:schemeClr val="bg1"/>
                </a:solidFill>
                <a:latin typeface="MS UI Gothic" panose="020B0600070205080204" pitchFamily="50" charset="-128"/>
                <a:ea typeface="MS UI Gothic" panose="020B0600070205080204" pitchFamily="50" charset="-128"/>
              </a:rPr>
              <a:t>ビームを</a:t>
            </a:r>
            <a:endParaRPr kumimoji="1" lang="en-US" altLang="ja-JP" sz="2000" dirty="0">
              <a:solidFill>
                <a:schemeClr val="bg1"/>
              </a:solidFill>
              <a:latin typeface="MS UI Gothic" panose="020B0600070205080204" pitchFamily="50" charset="-128"/>
              <a:ea typeface="MS UI Gothic" panose="020B0600070205080204" pitchFamily="50" charset="-128"/>
            </a:endParaRPr>
          </a:p>
          <a:p>
            <a:r>
              <a:rPr kumimoji="1" lang="ja-JP" altLang="en-US" sz="2000" dirty="0">
                <a:solidFill>
                  <a:schemeClr val="bg1"/>
                </a:solidFill>
                <a:latin typeface="MS UI Gothic" panose="020B0600070205080204" pitchFamily="50" charset="-128"/>
                <a:ea typeface="MS UI Gothic" panose="020B0600070205080204" pitchFamily="50" charset="-128"/>
              </a:rPr>
              <a:t>あびつつけると</a:t>
            </a:r>
            <a:r>
              <a:rPr kumimoji="1" lang="en-US" altLang="ja-JP" sz="2000" dirty="0">
                <a:solidFill>
                  <a:schemeClr val="bg1"/>
                </a:solidFill>
                <a:latin typeface="MS UI Gothic" panose="020B0600070205080204" pitchFamily="50" charset="-128"/>
                <a:ea typeface="MS UI Gothic" panose="020B0600070205080204" pitchFamily="50" charset="-128"/>
              </a:rPr>
              <a:t>…</a:t>
            </a:r>
            <a:endParaRPr kumimoji="1" lang="ja-JP" altLang="en-US" sz="2000" dirty="0">
              <a:solidFill>
                <a:schemeClr val="bg1"/>
              </a:solidFill>
              <a:latin typeface="MS UI Gothic" panose="020B0600070205080204" pitchFamily="50" charset="-128"/>
              <a:ea typeface="MS UI Gothic" panose="020B0600070205080204" pitchFamily="50" charset="-128"/>
            </a:endParaRPr>
          </a:p>
        </p:txBody>
      </p:sp>
      <p:sp>
        <p:nvSpPr>
          <p:cNvPr id="45" name="テキスト ボックス 44">
            <a:extLst>
              <a:ext uri="{FF2B5EF4-FFF2-40B4-BE49-F238E27FC236}">
                <a16:creationId xmlns:a16="http://schemas.microsoft.com/office/drawing/2014/main" id="{3628BB84-23ED-4844-B825-B9AC83F7E612}"/>
              </a:ext>
            </a:extLst>
          </p:cNvPr>
          <p:cNvSpPr txBox="1"/>
          <p:nvPr/>
        </p:nvSpPr>
        <p:spPr>
          <a:xfrm>
            <a:off x="667062" y="4666505"/>
            <a:ext cx="2895607" cy="369332"/>
          </a:xfrm>
          <a:prstGeom prst="rect">
            <a:avLst/>
          </a:prstGeom>
          <a:noFill/>
        </p:spPr>
        <p:txBody>
          <a:bodyPr wrap="square" rtlCol="0">
            <a:spAutoFit/>
          </a:bodyPr>
          <a:lstStyle/>
          <a:p>
            <a:r>
              <a:rPr kumimoji="1" lang="ja-JP" altLang="en-US" dirty="0">
                <a:solidFill>
                  <a:schemeClr val="bg1"/>
                </a:solidFill>
                <a:latin typeface="MS UI Gothic" panose="020B0600070205080204" pitchFamily="50" charset="-128"/>
                <a:ea typeface="MS UI Gothic" panose="020B0600070205080204" pitchFamily="50" charset="-128"/>
              </a:rPr>
              <a:t>　　トラピスト</a:t>
            </a:r>
            <a:r>
              <a:rPr kumimoji="1" lang="en-US" altLang="ja-JP" dirty="0">
                <a:solidFill>
                  <a:schemeClr val="bg1"/>
                </a:solidFill>
                <a:latin typeface="MS UI Gothic" panose="020B0600070205080204" pitchFamily="50" charset="-128"/>
                <a:ea typeface="MS UI Gothic" panose="020B0600070205080204" pitchFamily="50" charset="-128"/>
              </a:rPr>
              <a:t>‐1</a:t>
            </a:r>
            <a:endParaRPr kumimoji="1" lang="ja-JP" altLang="en-US" dirty="0">
              <a:solidFill>
                <a:schemeClr val="bg1"/>
              </a:solidFill>
              <a:latin typeface="MS UI Gothic" panose="020B0600070205080204" pitchFamily="50" charset="-128"/>
              <a:ea typeface="MS UI Gothic" panose="020B0600070205080204" pitchFamily="50" charset="-128"/>
            </a:endParaRPr>
          </a:p>
        </p:txBody>
      </p:sp>
      <p:sp>
        <p:nvSpPr>
          <p:cNvPr id="30" name="テキスト ボックス 29">
            <a:extLst>
              <a:ext uri="{FF2B5EF4-FFF2-40B4-BE49-F238E27FC236}">
                <a16:creationId xmlns:a16="http://schemas.microsoft.com/office/drawing/2014/main" id="{928F6501-EC95-4586-AAD4-38A1B5E41450}"/>
              </a:ext>
            </a:extLst>
          </p:cNvPr>
          <p:cNvSpPr txBox="1"/>
          <p:nvPr/>
        </p:nvSpPr>
        <p:spPr>
          <a:xfrm>
            <a:off x="2311154" y="4154142"/>
            <a:ext cx="2375941" cy="261610"/>
          </a:xfrm>
          <a:prstGeom prst="rect">
            <a:avLst/>
          </a:prstGeom>
          <a:noFill/>
        </p:spPr>
        <p:txBody>
          <a:bodyPr wrap="square" rtlCol="0">
            <a:spAutoFit/>
          </a:bodyPr>
          <a:lstStyle/>
          <a:p>
            <a:r>
              <a:rPr kumimoji="1" lang="ja-JP" altLang="en-US" sz="1100" b="1" dirty="0">
                <a:solidFill>
                  <a:srgbClr val="FF66FF"/>
                </a:solidFill>
                <a:latin typeface="MS UI Gothic" panose="020B0600070205080204" pitchFamily="50" charset="-128"/>
                <a:ea typeface="MS UI Gothic" panose="020B0600070205080204" pitchFamily="50" charset="-128"/>
              </a:rPr>
              <a:t>しがいせん　　　　せん</a:t>
            </a:r>
          </a:p>
        </p:txBody>
      </p:sp>
    </p:spTree>
    <p:extLst>
      <p:ext uri="{BB962C8B-B14F-4D97-AF65-F5344CB8AC3E}">
        <p14:creationId xmlns:p14="http://schemas.microsoft.com/office/powerpoint/2010/main" val="300246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69A34E-D785-4AE9-8426-EFE7D569F61F}"/>
              </a:ext>
            </a:extLst>
          </p:cNvPr>
          <p:cNvSpPr>
            <a:spLocks noGrp="1"/>
          </p:cNvSpPr>
          <p:nvPr>
            <p:ph type="title"/>
          </p:nvPr>
        </p:nvSpPr>
        <p:spPr>
          <a:xfrm>
            <a:off x="-1" y="18255"/>
            <a:ext cx="9143999" cy="1103831"/>
          </a:xfrm>
        </p:spPr>
        <p:txBody>
          <a:bodyPr>
            <a:normAutofit/>
          </a:bodyPr>
          <a:lstStyle/>
          <a:p>
            <a:r>
              <a:rPr kumimoji="1" lang="ja-JP" altLang="en-US" dirty="0">
                <a:latin typeface="MS UI Gothic" panose="020B0600070205080204" pitchFamily="50" charset="-128"/>
                <a:ea typeface="MS UI Gothic" panose="020B0600070205080204" pitchFamily="50" charset="-128"/>
              </a:rPr>
              <a:t> 新しい生命の条件になるかも？</a:t>
            </a:r>
          </a:p>
        </p:txBody>
      </p:sp>
      <p:sp>
        <p:nvSpPr>
          <p:cNvPr id="3" name="コンテンツ プレースホルダー 2">
            <a:extLst>
              <a:ext uri="{FF2B5EF4-FFF2-40B4-BE49-F238E27FC236}">
                <a16:creationId xmlns:a16="http://schemas.microsoft.com/office/drawing/2014/main" id="{082FC63E-243F-4A80-8610-7D51B701E4D4}"/>
              </a:ext>
            </a:extLst>
          </p:cNvPr>
          <p:cNvSpPr>
            <a:spLocks noGrp="1"/>
          </p:cNvSpPr>
          <p:nvPr>
            <p:ph idx="1"/>
          </p:nvPr>
        </p:nvSpPr>
        <p:spPr>
          <a:xfrm>
            <a:off x="667060" y="1347686"/>
            <a:ext cx="8476938" cy="5510314"/>
          </a:xfrm>
        </p:spPr>
        <p:txBody>
          <a:bodyPr/>
          <a:lstStyle/>
          <a:p>
            <a:pPr marL="0" indent="0">
              <a:buNone/>
            </a:pPr>
            <a:r>
              <a:rPr lang="ja-JP" altLang="en-US" dirty="0">
                <a:latin typeface="MS UI Gothic" panose="020B0600070205080204" pitchFamily="50" charset="-128"/>
                <a:ea typeface="MS UI Gothic" panose="020B0600070205080204" pitchFamily="50" charset="-128"/>
              </a:rPr>
              <a:t>⋆生命を見つけるために宇宙でも液体の水を見つけたい！</a:t>
            </a:r>
            <a:endParaRPr kumimoji="1" lang="en-US" altLang="ja-JP" sz="100" dirty="0">
              <a:latin typeface="MS UI Gothic" panose="020B0600070205080204" pitchFamily="50" charset="-128"/>
              <a:ea typeface="MS UI Gothic" panose="020B0600070205080204" pitchFamily="50" charset="-128"/>
            </a:endParaRPr>
          </a:p>
          <a:p>
            <a:pPr marL="0" indent="0">
              <a:buNone/>
            </a:pPr>
            <a:endParaRPr lang="en-US" altLang="ja-JP" dirty="0">
              <a:latin typeface="MS UI Gothic" panose="020B0600070205080204" pitchFamily="50" charset="-128"/>
              <a:ea typeface="MS UI Gothic" panose="020B0600070205080204" pitchFamily="50" charset="-128"/>
            </a:endParaRPr>
          </a:p>
          <a:p>
            <a:pPr marL="0" indent="0">
              <a:buNone/>
            </a:pPr>
            <a:endParaRPr lang="en-US" altLang="ja-JP" dirty="0">
              <a:latin typeface="MS UI Gothic" panose="020B0600070205080204" pitchFamily="50" charset="-128"/>
              <a:ea typeface="MS UI Gothic" panose="020B0600070205080204" pitchFamily="50" charset="-128"/>
            </a:endParaRPr>
          </a:p>
          <a:p>
            <a:pPr marL="0" indent="0">
              <a:buNone/>
            </a:pPr>
            <a:endParaRPr lang="en-US" altLang="ja-JP" sz="100" dirty="0">
              <a:latin typeface="MS UI Gothic" panose="020B0600070205080204" pitchFamily="50" charset="-128"/>
              <a:ea typeface="MS UI Gothic" panose="020B0600070205080204" pitchFamily="50" charset="-128"/>
            </a:endParaRPr>
          </a:p>
          <a:p>
            <a:pPr marL="0" indent="0">
              <a:buNone/>
            </a:pPr>
            <a:endParaRPr lang="en-US" altLang="ja-JP" sz="100" dirty="0">
              <a:latin typeface="MS UI Gothic" panose="020B0600070205080204" pitchFamily="50" charset="-128"/>
              <a:ea typeface="MS UI Gothic" panose="020B0600070205080204" pitchFamily="50" charset="-128"/>
            </a:endParaRPr>
          </a:p>
          <a:p>
            <a:pPr marL="0" indent="0">
              <a:buNone/>
            </a:pPr>
            <a:r>
              <a:rPr kumimoji="1" lang="ja-JP" altLang="en-US" dirty="0">
                <a:latin typeface="MS UI Gothic" panose="020B0600070205080204" pitchFamily="50" charset="-128"/>
                <a:ea typeface="MS UI Gothic" panose="020B0600070205080204" pitchFamily="50" charset="-128"/>
              </a:rPr>
              <a:t>⋆トラピスト</a:t>
            </a:r>
            <a:r>
              <a:rPr kumimoji="1" lang="en-US" altLang="ja-JP" dirty="0">
                <a:latin typeface="MS UI Gothic" panose="020B0600070205080204" pitchFamily="50" charset="-128"/>
                <a:ea typeface="MS UI Gothic" panose="020B0600070205080204" pitchFamily="50" charset="-128"/>
              </a:rPr>
              <a:t>‐1</a:t>
            </a:r>
            <a:r>
              <a:rPr kumimoji="1" lang="ja-JP" altLang="en-US" dirty="0">
                <a:latin typeface="MS UI Gothic" panose="020B0600070205080204" pitchFamily="50" charset="-128"/>
                <a:ea typeface="MS UI Gothic" panose="020B0600070205080204" pitchFamily="50" charset="-128"/>
              </a:rPr>
              <a:t>の惑星には液体の水があるかもしれない！</a:t>
            </a:r>
            <a:endParaRPr kumimoji="1" lang="en-US" altLang="ja-JP" dirty="0">
              <a:latin typeface="MS UI Gothic" panose="020B0600070205080204" pitchFamily="50" charset="-128"/>
              <a:ea typeface="MS UI Gothic" panose="020B0600070205080204" pitchFamily="50" charset="-128"/>
            </a:endParaRPr>
          </a:p>
          <a:p>
            <a:pPr marL="0" indent="0">
              <a:buNone/>
            </a:pPr>
            <a:r>
              <a:rPr kumimoji="1" lang="ja-JP" altLang="en-US" sz="100" dirty="0">
                <a:latin typeface="MS UI Gothic" panose="020B0600070205080204" pitchFamily="50" charset="-128"/>
                <a:ea typeface="MS UI Gothic" panose="020B0600070205080204" pitchFamily="50" charset="-128"/>
              </a:rPr>
              <a:t>　</a:t>
            </a:r>
            <a:endParaRPr kumimoji="1" lang="en-US" altLang="ja-JP" sz="100" dirty="0">
              <a:latin typeface="MS UI Gothic" panose="020B0600070205080204" pitchFamily="50" charset="-128"/>
              <a:ea typeface="MS UI Gothic" panose="020B0600070205080204" pitchFamily="50" charset="-128"/>
            </a:endParaRPr>
          </a:p>
          <a:p>
            <a:pPr marL="0" indent="0">
              <a:buNone/>
            </a:pPr>
            <a:r>
              <a:rPr lang="ja-JP" altLang="en-US" dirty="0">
                <a:latin typeface="MS UI Gothic" panose="020B0600070205080204" pitchFamily="50" charset="-128"/>
                <a:ea typeface="MS UI Gothic" panose="020B0600070205080204" pitchFamily="50" charset="-128"/>
              </a:rPr>
              <a:t>⋆液体の水のありかは星の色でも変わるかもしれないね！！</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ED28B097-6ED9-49E6-BFE4-FB9F73E3413F}"/>
              </a:ext>
            </a:extLst>
          </p:cNvPr>
          <p:cNvSpPr txBox="1"/>
          <p:nvPr/>
        </p:nvSpPr>
        <p:spPr>
          <a:xfrm>
            <a:off x="186719" y="-30268"/>
            <a:ext cx="453181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prstClr val="black"/>
                </a:solidFill>
                <a:latin typeface="MS UI Gothic" panose="020B0600070205080204" pitchFamily="50" charset="-128"/>
                <a:ea typeface="MS UI Gothic" panose="020B0600070205080204" pitchFamily="50" charset="-128"/>
              </a:rPr>
              <a:t>あたら　　　　　　　 せい   めい　       　じょう   けん</a:t>
            </a:r>
            <a:endParaRPr kumimoji="1" lang="ja-JP" altLang="en-US" sz="1600" b="0" i="0" u="none" strike="noStrike" kern="120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cs typeface="+mn-cs"/>
            </a:endParaRPr>
          </a:p>
        </p:txBody>
      </p:sp>
      <p:sp>
        <p:nvSpPr>
          <p:cNvPr id="6" name="テキスト ボックス 5">
            <a:extLst>
              <a:ext uri="{FF2B5EF4-FFF2-40B4-BE49-F238E27FC236}">
                <a16:creationId xmlns:a16="http://schemas.microsoft.com/office/drawing/2014/main" id="{01D8C8F3-B910-4DAC-9D7A-A929B824D249}"/>
              </a:ext>
            </a:extLst>
          </p:cNvPr>
          <p:cNvSpPr txBox="1"/>
          <p:nvPr/>
        </p:nvSpPr>
        <p:spPr>
          <a:xfrm>
            <a:off x="899030" y="1114534"/>
            <a:ext cx="8050098" cy="3090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S UI Gothic" panose="020B0600070205080204" pitchFamily="50" charset="-128"/>
                <a:ea typeface="MS UI Gothic" panose="020B0600070205080204" pitchFamily="50" charset="-128"/>
              </a:rPr>
              <a:t>せいめい　　 　み　　　　　　　　　　　　　　　 　うちゅう　　　　　    えきたい　　　みず　　   み</a:t>
            </a:r>
            <a:endParaRPr kumimoji="1" lang="ja-JP" altLang="en-US" sz="1400" b="0" i="0" u="none" strike="noStrike" kern="120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cs typeface="+mn-cs"/>
            </a:endParaRPr>
          </a:p>
        </p:txBody>
      </p:sp>
      <p:sp>
        <p:nvSpPr>
          <p:cNvPr id="8" name="テキスト ボックス 7">
            <a:extLst>
              <a:ext uri="{FF2B5EF4-FFF2-40B4-BE49-F238E27FC236}">
                <a16:creationId xmlns:a16="http://schemas.microsoft.com/office/drawing/2014/main" id="{9D5CC596-B1B6-46DA-A6C9-49174953C511}"/>
              </a:ext>
            </a:extLst>
          </p:cNvPr>
          <p:cNvSpPr txBox="1"/>
          <p:nvPr/>
        </p:nvSpPr>
        <p:spPr>
          <a:xfrm>
            <a:off x="2798417" y="1881498"/>
            <a:ext cx="1371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rgbClr val="0070C0"/>
                </a:solidFill>
                <a:latin typeface="MS UI Gothic" panose="020B0600070205080204" pitchFamily="50" charset="-128"/>
                <a:ea typeface="MS UI Gothic" panose="020B0600070205080204" pitchFamily="50" charset="-128"/>
              </a:rPr>
              <a:t>えきたい　　みず</a:t>
            </a:r>
            <a:r>
              <a:rPr kumimoji="1" lang="ja-JP" altLang="en-US" sz="1400" b="0" i="0" u="none" strike="noStrike" kern="1200" cap="none" spc="0" normalizeH="0" baseline="0" noProof="0" dirty="0">
                <a:ln>
                  <a:noFill/>
                </a:ln>
                <a:solidFill>
                  <a:srgbClr val="0070C0"/>
                </a:solidFill>
                <a:effectLst/>
                <a:uLnTx/>
                <a:uFillTx/>
                <a:latin typeface="MS UI Gothic" panose="020B0600070205080204" pitchFamily="50" charset="-128"/>
                <a:ea typeface="MS UI Gothic" panose="020B0600070205080204" pitchFamily="50" charset="-128"/>
                <a:cs typeface="+mn-cs"/>
              </a:rPr>
              <a:t> </a:t>
            </a:r>
          </a:p>
        </p:txBody>
      </p:sp>
      <p:sp>
        <p:nvSpPr>
          <p:cNvPr id="9" name="テキスト ボックス 8">
            <a:extLst>
              <a:ext uri="{FF2B5EF4-FFF2-40B4-BE49-F238E27FC236}">
                <a16:creationId xmlns:a16="http://schemas.microsoft.com/office/drawing/2014/main" id="{BA6960BD-D19B-43D2-AAF5-FA1224820382}"/>
              </a:ext>
            </a:extLst>
          </p:cNvPr>
          <p:cNvSpPr txBox="1"/>
          <p:nvPr/>
        </p:nvSpPr>
        <p:spPr>
          <a:xfrm>
            <a:off x="899030" y="3632971"/>
            <a:ext cx="766370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S UI Gothic" panose="020B0600070205080204" pitchFamily="50" charset="-128"/>
                <a:ea typeface="MS UI Gothic" panose="020B0600070205080204" pitchFamily="50" charset="-128"/>
              </a:rPr>
              <a:t>えきたい　　　 みず　                         ほし　    いろ　      　　 か</a:t>
            </a:r>
            <a:endParaRPr kumimoji="1" lang="ja-JP" altLang="en-US" sz="1400" b="0" i="0" u="none" strike="noStrike" kern="120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cs typeface="+mn-cs"/>
            </a:endParaRPr>
          </a:p>
        </p:txBody>
      </p:sp>
      <p:sp>
        <p:nvSpPr>
          <p:cNvPr id="10" name="テキスト ボックス 9">
            <a:extLst>
              <a:ext uri="{FF2B5EF4-FFF2-40B4-BE49-F238E27FC236}">
                <a16:creationId xmlns:a16="http://schemas.microsoft.com/office/drawing/2014/main" id="{11CD564B-F97B-4B3D-B680-929270347D46}"/>
              </a:ext>
            </a:extLst>
          </p:cNvPr>
          <p:cNvSpPr txBox="1"/>
          <p:nvPr/>
        </p:nvSpPr>
        <p:spPr>
          <a:xfrm>
            <a:off x="2859962" y="2951526"/>
            <a:ext cx="435780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MS UI Gothic" panose="020B0600070205080204" pitchFamily="50" charset="-128"/>
                <a:ea typeface="MS UI Gothic" panose="020B0600070205080204" pitchFamily="50" charset="-128"/>
              </a:rPr>
              <a:t>わくせい　　　　　　えきたい　　 　みず　</a:t>
            </a:r>
            <a:r>
              <a:rPr kumimoji="1" lang="ja-JP" altLang="en-US" sz="1400" b="0" i="0" u="none" strike="noStrike" kern="120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cs typeface="+mn-cs"/>
              </a:rPr>
              <a:t>　　　</a:t>
            </a:r>
          </a:p>
        </p:txBody>
      </p:sp>
      <p:sp>
        <p:nvSpPr>
          <p:cNvPr id="24" name="矢印: 左右 23">
            <a:extLst>
              <a:ext uri="{FF2B5EF4-FFF2-40B4-BE49-F238E27FC236}">
                <a16:creationId xmlns:a16="http://schemas.microsoft.com/office/drawing/2014/main" id="{E8C8FBA6-169A-4650-A8CD-C70EA0D795F0}"/>
              </a:ext>
            </a:extLst>
          </p:cNvPr>
          <p:cNvSpPr/>
          <p:nvPr/>
        </p:nvSpPr>
        <p:spPr>
          <a:xfrm>
            <a:off x="4637103" y="6296336"/>
            <a:ext cx="2228573" cy="171668"/>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BA1D0B7E-B63B-4E5F-978B-FA03663AFDE8}"/>
              </a:ext>
            </a:extLst>
          </p:cNvPr>
          <p:cNvSpPr/>
          <p:nvPr/>
        </p:nvSpPr>
        <p:spPr>
          <a:xfrm>
            <a:off x="2327418" y="6278825"/>
            <a:ext cx="720680" cy="41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9" name="直線コネクタ 38">
            <a:extLst>
              <a:ext uri="{FF2B5EF4-FFF2-40B4-BE49-F238E27FC236}">
                <a16:creationId xmlns:a16="http://schemas.microsoft.com/office/drawing/2014/main" id="{1777BF91-663F-4A01-924E-D5FA7FE217B4}"/>
              </a:ext>
            </a:extLst>
          </p:cNvPr>
          <p:cNvCxnSpPr>
            <a:cxnSpLocks/>
          </p:cNvCxnSpPr>
          <p:nvPr/>
        </p:nvCxnSpPr>
        <p:spPr>
          <a:xfrm>
            <a:off x="299974" y="955732"/>
            <a:ext cx="8596616" cy="15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D0748627-163D-47FF-BD6E-A64E139EF107}"/>
              </a:ext>
            </a:extLst>
          </p:cNvPr>
          <p:cNvSpPr txBox="1"/>
          <p:nvPr/>
        </p:nvSpPr>
        <p:spPr>
          <a:xfrm>
            <a:off x="20124" y="740582"/>
            <a:ext cx="45457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p>
        </p:txBody>
      </p:sp>
      <p:pic>
        <p:nvPicPr>
          <p:cNvPr id="14" name="図 13">
            <a:extLst>
              <a:ext uri="{FF2B5EF4-FFF2-40B4-BE49-F238E27FC236}">
                <a16:creationId xmlns:a16="http://schemas.microsoft.com/office/drawing/2014/main" id="{D45D6F5F-1BDF-4695-A166-B361B0E6B7C5}"/>
              </a:ext>
            </a:extLst>
          </p:cNvPr>
          <p:cNvPicPr>
            <a:picLocks noChangeAspect="1"/>
          </p:cNvPicPr>
          <p:nvPr/>
        </p:nvPicPr>
        <p:blipFill rotWithShape="1">
          <a:blip r:embed="rId2"/>
          <a:srcRect l="39836" t="28695" r="34918" b="13413"/>
          <a:stretch/>
        </p:blipFill>
        <p:spPr>
          <a:xfrm>
            <a:off x="549881" y="4572000"/>
            <a:ext cx="1665519" cy="2148350"/>
          </a:xfrm>
          <a:prstGeom prst="rect">
            <a:avLst/>
          </a:prstGeom>
        </p:spPr>
      </p:pic>
      <p:pic>
        <p:nvPicPr>
          <p:cNvPr id="23" name="図 22">
            <a:extLst>
              <a:ext uri="{FF2B5EF4-FFF2-40B4-BE49-F238E27FC236}">
                <a16:creationId xmlns:a16="http://schemas.microsoft.com/office/drawing/2014/main" id="{46313F1D-512B-4BC2-B017-C1979E24307F}"/>
              </a:ext>
            </a:extLst>
          </p:cNvPr>
          <p:cNvPicPr>
            <a:picLocks noChangeAspect="1"/>
          </p:cNvPicPr>
          <p:nvPr/>
        </p:nvPicPr>
        <p:blipFill rotWithShape="1">
          <a:blip r:embed="rId3"/>
          <a:srcRect l="38852" t="23376" r="35902" b="20346"/>
          <a:stretch/>
        </p:blipFill>
        <p:spPr>
          <a:xfrm>
            <a:off x="6881263" y="4434142"/>
            <a:ext cx="1843012" cy="2311012"/>
          </a:xfrm>
          <a:prstGeom prst="rect">
            <a:avLst/>
          </a:prstGeom>
        </p:spPr>
      </p:pic>
      <p:pic>
        <p:nvPicPr>
          <p:cNvPr id="25" name="図 24">
            <a:extLst>
              <a:ext uri="{FF2B5EF4-FFF2-40B4-BE49-F238E27FC236}">
                <a16:creationId xmlns:a16="http://schemas.microsoft.com/office/drawing/2014/main" id="{774BA4DD-ED62-4552-8E55-60B7F1C34F65}"/>
              </a:ext>
            </a:extLst>
          </p:cNvPr>
          <p:cNvPicPr>
            <a:picLocks noChangeAspect="1"/>
          </p:cNvPicPr>
          <p:nvPr/>
        </p:nvPicPr>
        <p:blipFill rotWithShape="1">
          <a:blip r:embed="rId4"/>
          <a:srcRect l="31142" t="18325" r="47787" b="27195"/>
          <a:stretch/>
        </p:blipFill>
        <p:spPr>
          <a:xfrm>
            <a:off x="2761538" y="4497049"/>
            <a:ext cx="1549112" cy="2253040"/>
          </a:xfrm>
          <a:prstGeom prst="rect">
            <a:avLst/>
          </a:prstGeom>
        </p:spPr>
      </p:pic>
      <p:pic>
        <p:nvPicPr>
          <p:cNvPr id="27" name="図 26">
            <a:extLst>
              <a:ext uri="{FF2B5EF4-FFF2-40B4-BE49-F238E27FC236}">
                <a16:creationId xmlns:a16="http://schemas.microsoft.com/office/drawing/2014/main" id="{09BD4E39-F98B-4158-868B-620D02BACB26}"/>
              </a:ext>
            </a:extLst>
          </p:cNvPr>
          <p:cNvPicPr>
            <a:picLocks noChangeAspect="1"/>
          </p:cNvPicPr>
          <p:nvPr/>
        </p:nvPicPr>
        <p:blipFill rotWithShape="1">
          <a:blip r:embed="rId5"/>
          <a:srcRect l="31244" t="20447" r="46393" b="22532"/>
          <a:stretch/>
        </p:blipFill>
        <p:spPr>
          <a:xfrm>
            <a:off x="4878353" y="4497048"/>
            <a:ext cx="1550135" cy="2223301"/>
          </a:xfrm>
          <a:prstGeom prst="rect">
            <a:avLst/>
          </a:prstGeom>
        </p:spPr>
      </p:pic>
      <p:sp>
        <p:nvSpPr>
          <p:cNvPr id="28" name="矢印: 下 27">
            <a:extLst>
              <a:ext uri="{FF2B5EF4-FFF2-40B4-BE49-F238E27FC236}">
                <a16:creationId xmlns:a16="http://schemas.microsoft.com/office/drawing/2014/main" id="{7AF7AF15-1A31-4831-A9D5-39E6C0F6B58F}"/>
              </a:ext>
            </a:extLst>
          </p:cNvPr>
          <p:cNvSpPr/>
          <p:nvPr/>
        </p:nvSpPr>
        <p:spPr>
          <a:xfrm>
            <a:off x="4080583" y="1876656"/>
            <a:ext cx="1035397" cy="1095548"/>
          </a:xfrm>
          <a:prstGeom prst="down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55F6313A-0FD4-451C-94F1-9AB0C42645A4}"/>
              </a:ext>
            </a:extLst>
          </p:cNvPr>
          <p:cNvSpPr txBox="1"/>
          <p:nvPr/>
        </p:nvSpPr>
        <p:spPr>
          <a:xfrm>
            <a:off x="2761538" y="2035387"/>
            <a:ext cx="5801194" cy="461665"/>
          </a:xfrm>
          <a:prstGeom prst="rect">
            <a:avLst/>
          </a:prstGeom>
          <a:noFill/>
        </p:spPr>
        <p:txBody>
          <a:bodyPr wrap="square" rtlCol="0">
            <a:spAutoFit/>
          </a:bodyPr>
          <a:lstStyle/>
          <a:p>
            <a:r>
              <a:rPr lang="ja-JP" altLang="en-US" sz="2400" dirty="0">
                <a:solidFill>
                  <a:srgbClr val="0070C0"/>
                </a:solidFill>
                <a:latin typeface="MS UI Gothic" panose="020B0600070205080204" pitchFamily="50" charset="-128"/>
                <a:ea typeface="MS UI Gothic" panose="020B0600070205080204" pitchFamily="50" charset="-128"/>
              </a:rPr>
              <a:t>液体の水はどこにあるんだろう？</a:t>
            </a:r>
            <a:endParaRPr lang="en-US" altLang="ja-JP" sz="2400" dirty="0">
              <a:solidFill>
                <a:srgbClr val="0070C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239672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E9F7C2-EF14-4C62-B55D-F8F3F1C074B1}"/>
              </a:ext>
            </a:extLst>
          </p:cNvPr>
          <p:cNvSpPr txBox="1"/>
          <p:nvPr/>
        </p:nvSpPr>
        <p:spPr>
          <a:xfrm>
            <a:off x="0" y="-36000"/>
            <a:ext cx="2602523"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コメント</a:t>
            </a:r>
          </a:p>
        </p:txBody>
      </p:sp>
      <p:pic>
        <p:nvPicPr>
          <p:cNvPr id="9" name="図 8" descr="文字と写真のスクリーンショット&#10;&#10;自動的に生成された説明">
            <a:extLst>
              <a:ext uri="{FF2B5EF4-FFF2-40B4-BE49-F238E27FC236}">
                <a16:creationId xmlns:a16="http://schemas.microsoft.com/office/drawing/2014/main" id="{BA0AA6AC-BD84-4EE8-8A9D-60896FAB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87951"/>
            <a:ext cx="9144000" cy="5282097"/>
          </a:xfrm>
          <a:prstGeom prst="rect">
            <a:avLst/>
          </a:prstGeom>
        </p:spPr>
      </p:pic>
      <p:pic>
        <p:nvPicPr>
          <p:cNvPr id="10" name="図 9" descr="食品, 挿絵 が含まれている画像&#10;&#10;自動的に生成された説明">
            <a:extLst>
              <a:ext uri="{FF2B5EF4-FFF2-40B4-BE49-F238E27FC236}">
                <a16:creationId xmlns:a16="http://schemas.microsoft.com/office/drawing/2014/main" id="{94818300-904F-4650-B878-1666655850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613" b="88710" l="26618" r="75294">
                        <a14:foregroundMark x1="49853" y1="45968" x2="58676" y2="42097"/>
                        <a14:foregroundMark x1="58676" y1="42097" x2="54706" y2="43387"/>
                        <a14:foregroundMark x1="51618" y1="44032" x2="51618" y2="40806"/>
                        <a14:foregroundMark x1="53676" y1="40645" x2="53676" y2="40645"/>
                        <a14:foregroundMark x1="49118" y1="41935" x2="49118" y2="41935"/>
                        <a14:foregroundMark x1="49118" y1="49355" x2="49118" y2="49355"/>
                        <a14:foregroundMark x1="49118" y1="43065" x2="49118" y2="43065"/>
                        <a14:foregroundMark x1="49412" y1="43065" x2="49412" y2="43065"/>
                        <a14:foregroundMark x1="49559" y1="42419" x2="41324" y2="52419"/>
                        <a14:foregroundMark x1="41324" y1="52419" x2="47206" y2="44194"/>
                        <a14:foregroundMark x1="47206" y1="44194" x2="51471" y2="48710"/>
                        <a14:foregroundMark x1="53529" y1="50323" x2="54706" y2="48548"/>
                        <a14:foregroundMark x1="53529" y1="63548" x2="47206" y2="70484"/>
                        <a14:foregroundMark x1="47206" y1="70484" x2="53382" y2="75323"/>
                        <a14:foregroundMark x1="53382" y1="75323" x2="58824" y2="69194"/>
                        <a14:foregroundMark x1="58824" y1="69194" x2="58824" y2="68226"/>
                        <a14:foregroundMark x1="58529" y1="66935" x2="51618" y2="63871"/>
                        <a14:foregroundMark x1="51618" y1="63871" x2="48971" y2="64032"/>
                        <a14:foregroundMark x1="65735" y1="56774" x2="66912" y2="79032"/>
                        <a14:foregroundMark x1="69265" y1="84194" x2="69265" y2="78065"/>
                        <a14:foregroundMark x1="62059" y1="71129" x2="62059" y2="71129"/>
                        <a14:foregroundMark x1="64265" y1="69355" x2="62500" y2="60000"/>
                        <a14:foregroundMark x1="62500" y1="60000" x2="68676" y2="54355"/>
                        <a14:foregroundMark x1="68676" y1="54355" x2="76029" y2="53710"/>
                        <a14:foregroundMark x1="63088" y1="87903" x2="63088" y2="87903"/>
                        <a14:foregroundMark x1="40441" y1="88226" x2="40441" y2="88226"/>
                        <a14:foregroundMark x1="36471" y1="77903" x2="43235" y2="61290"/>
                        <a14:foregroundMark x1="43088" y1="67097" x2="45000" y2="58871"/>
                        <a14:foregroundMark x1="45000" y1="58871" x2="33382" y2="54839"/>
                        <a14:foregroundMark x1="33382" y1="61774" x2="33382" y2="61774"/>
                        <a14:foregroundMark x1="31176" y1="48871" x2="31176" y2="48871"/>
                        <a14:foregroundMark x1="31176" y1="47581" x2="26618" y2="20000"/>
                        <a14:foregroundMark x1="41176" y1="20645" x2="56765" y2="16613"/>
                        <a14:foregroundMark x1="38676" y1="21290" x2="38676" y2="21290"/>
                        <a14:foregroundMark x1="40588" y1="21290" x2="40588" y2="21290"/>
                        <a14:foregroundMark x1="31618" y1="48710" x2="32059" y2="52903"/>
                        <a14:foregroundMark x1="62500" y1="88710" x2="62500" y2="88710"/>
                        <a14:foregroundMark x1="41618" y1="88710" x2="41618" y2="88710"/>
                      </a14:backgroundRemoval>
                    </a14:imgEffect>
                  </a14:imgLayer>
                </a14:imgProps>
              </a:ext>
              <a:ext uri="{28A0092B-C50C-407E-A947-70E740481C1C}">
                <a14:useLocalDpi xmlns:a14="http://schemas.microsoft.com/office/drawing/2010/main" val="0"/>
              </a:ext>
            </a:extLst>
          </a:blip>
          <a:srcRect l="24424" t="13253" r="22992" b="8878"/>
          <a:stretch/>
        </p:blipFill>
        <p:spPr>
          <a:xfrm>
            <a:off x="6914785" y="4401626"/>
            <a:ext cx="1694644" cy="2288098"/>
          </a:xfrm>
          <a:prstGeom prst="rect">
            <a:avLst/>
          </a:prstGeom>
        </p:spPr>
      </p:pic>
      <p:sp>
        <p:nvSpPr>
          <p:cNvPr id="11" name="テキスト ボックス 10">
            <a:extLst>
              <a:ext uri="{FF2B5EF4-FFF2-40B4-BE49-F238E27FC236}">
                <a16:creationId xmlns:a16="http://schemas.microsoft.com/office/drawing/2014/main" id="{E255EFE9-1C7F-4A81-8A83-E851812B0662}"/>
              </a:ext>
            </a:extLst>
          </p:cNvPr>
          <p:cNvSpPr txBox="1"/>
          <p:nvPr/>
        </p:nvSpPr>
        <p:spPr>
          <a:xfrm>
            <a:off x="668214" y="1548304"/>
            <a:ext cx="7941215" cy="304698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一部の資料はスライドの縦横比の変化に合わせて修正したクマ</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400" dirty="0">
                <a:solidFill>
                  <a:schemeClr val="bg1"/>
                </a:solidFill>
                <a:latin typeface="ＭＳ ゴシック" panose="020B0609070205080204" pitchFamily="49" charset="-128"/>
                <a:ea typeface="ＭＳ ゴシック" panose="020B0609070205080204" pitchFamily="49" charset="-128"/>
              </a:rPr>
              <a:t>縦横比は</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デザイン</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の</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ユーザー設定</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にある</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スライドのサイズ</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で</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標準</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に変更すると良いクマ</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ワイド</a:t>
            </a:r>
            <a:r>
              <a:rPr kumimoji="1" lang="en-US" altLang="ja-JP" sz="2400" dirty="0">
                <a:solidFill>
                  <a:schemeClr val="bg1"/>
                </a:solidFill>
                <a:latin typeface="ＭＳ ゴシック" panose="020B0609070205080204" pitchFamily="49" charset="-128"/>
                <a:ea typeface="ＭＳ ゴシック" panose="020B0609070205080204" pitchFamily="49" charset="-128"/>
              </a:rPr>
              <a:t>]</a:t>
            </a:r>
            <a:r>
              <a:rPr kumimoji="1" lang="ja-JP" altLang="en-US" sz="2400" dirty="0">
                <a:solidFill>
                  <a:schemeClr val="bg1"/>
                </a:solidFill>
                <a:latin typeface="ＭＳ ゴシック" panose="020B0609070205080204" pitchFamily="49" charset="-128"/>
                <a:ea typeface="ＭＳ ゴシック" panose="020B0609070205080204" pitchFamily="49" charset="-128"/>
              </a:rPr>
              <a:t>だとスライドの端が画面から切れて、卒論</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a:p>
            <a:r>
              <a:rPr kumimoji="1" lang="ja-JP" altLang="en-US" sz="2400" dirty="0">
                <a:solidFill>
                  <a:schemeClr val="bg1"/>
                </a:solidFill>
                <a:latin typeface="ＭＳ ゴシック" panose="020B0609070205080204" pitchFamily="49" charset="-128"/>
                <a:ea typeface="ＭＳ ゴシック" panose="020B0609070205080204" pitchFamily="49" charset="-128"/>
              </a:rPr>
              <a:t>　発表会とかで自分だけ地獄を見るクマ</a:t>
            </a:r>
            <a:endParaRPr kumimoji="1" lang="en-US" altLang="ja-JP" sz="24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555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D9DB59-E773-4AB1-AFAA-425ACE49B798}"/>
              </a:ext>
            </a:extLst>
          </p:cNvPr>
          <p:cNvSpPr txBox="1"/>
          <p:nvPr/>
        </p:nvSpPr>
        <p:spPr>
          <a:xfrm>
            <a:off x="0" y="-36000"/>
            <a:ext cx="2602523"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参考資料</a:t>
            </a:r>
          </a:p>
        </p:txBody>
      </p:sp>
      <p:sp>
        <p:nvSpPr>
          <p:cNvPr id="3" name="テキスト ボックス 2">
            <a:extLst>
              <a:ext uri="{FF2B5EF4-FFF2-40B4-BE49-F238E27FC236}">
                <a16:creationId xmlns:a16="http://schemas.microsoft.com/office/drawing/2014/main" id="{3D87364F-4F08-4283-B705-10FDF1B26C6A}"/>
              </a:ext>
            </a:extLst>
          </p:cNvPr>
          <p:cNvSpPr txBox="1"/>
          <p:nvPr/>
        </p:nvSpPr>
        <p:spPr>
          <a:xfrm>
            <a:off x="125895" y="910425"/>
            <a:ext cx="8892209" cy="5632311"/>
          </a:xfrm>
          <a:prstGeom prst="rect">
            <a:avLst/>
          </a:prstGeom>
          <a:noFill/>
        </p:spPr>
        <p:txBody>
          <a:bodyPr wrap="square" rtlCol="0">
            <a:spAutoFit/>
          </a:bodyPr>
          <a:lstStyle/>
          <a:p>
            <a:r>
              <a:rPr kumimoji="1" lang="en-US" altLang="ja-JP" sz="2000" dirty="0">
                <a:latin typeface="Times New Roman" panose="02020603050405020304" pitchFamily="18" charset="0"/>
                <a:cs typeface="Times New Roman" panose="02020603050405020304" pitchFamily="18" charset="0"/>
              </a:rPr>
              <a:t>Kevin J. Walsh, Alessandro </a:t>
            </a:r>
            <a:r>
              <a:rPr kumimoji="1" lang="en-US" altLang="ja-JP" sz="2000" dirty="0" err="1">
                <a:latin typeface="Times New Roman" panose="02020603050405020304" pitchFamily="18" charset="0"/>
                <a:cs typeface="Times New Roman" panose="02020603050405020304" pitchFamily="18" charset="0"/>
              </a:rPr>
              <a:t>Morbidelli</a:t>
            </a:r>
            <a:r>
              <a:rPr kumimoji="1" lang="en-US" altLang="ja-JP" sz="2000" dirty="0">
                <a:latin typeface="Times New Roman" panose="02020603050405020304" pitchFamily="18" charset="0"/>
                <a:cs typeface="Times New Roman" panose="02020603050405020304" pitchFamily="18" charset="0"/>
              </a:rPr>
              <a:t>, Sean N. Raymond, David P. O’Brien &amp;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err="1">
                <a:latin typeface="Times New Roman" panose="02020603050405020304" pitchFamily="18" charset="0"/>
                <a:cs typeface="Times New Roman" panose="02020603050405020304" pitchFamily="18" charset="0"/>
              </a:rPr>
              <a:t>Avi</a:t>
            </a:r>
            <a:r>
              <a:rPr kumimoji="1" lang="en-US" altLang="ja-JP" sz="2000" dirty="0">
                <a:latin typeface="Times New Roman" panose="02020603050405020304" pitchFamily="18" charset="0"/>
                <a:cs typeface="Times New Roman" panose="02020603050405020304" pitchFamily="18" charset="0"/>
              </a:rPr>
              <a:t> M. Mandell (2011) A low mass for Mars from Jupiter‘s early gas-driven </a:t>
            </a:r>
            <a:r>
              <a:rPr kumimoji="1" lang="ja-JP" altLang="en-US" sz="2000" dirty="0">
                <a:latin typeface="Times New Roman" panose="02020603050405020304" pitchFamily="18" charset="0"/>
                <a:cs typeface="Times New Roman" panose="02020603050405020304" pitchFamily="18" charset="0"/>
              </a:rPr>
              <a:t>　　</a:t>
            </a:r>
            <a:endParaRPr kumimoji="1" lang="en-US" altLang="ja-JP" sz="2000" dirty="0">
              <a:latin typeface="Times New Roman" panose="02020603050405020304" pitchFamily="18" charset="0"/>
              <a:cs typeface="Times New Roman" panose="02020603050405020304" pitchFamily="18" charset="0"/>
            </a:endParaRP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migration </a:t>
            </a:r>
            <a:r>
              <a:rPr kumimoji="1" lang="en-US" altLang="ja-JP" sz="2000" i="1" dirty="0">
                <a:latin typeface="Times New Roman" panose="02020603050405020304" pitchFamily="18" charset="0"/>
                <a:cs typeface="Times New Roman" panose="02020603050405020304" pitchFamily="18" charset="0"/>
              </a:rPr>
              <a:t>Nature</a:t>
            </a:r>
            <a:r>
              <a:rPr kumimoji="1" lang="en-US" altLang="ja-JP" sz="2000" dirty="0">
                <a:latin typeface="Times New Roman" panose="02020603050405020304" pitchFamily="18" charset="0"/>
                <a:cs typeface="Times New Roman" panose="02020603050405020304" pitchFamily="18" charset="0"/>
              </a:rPr>
              <a:t> Vol 475, 206-209</a:t>
            </a:r>
          </a:p>
          <a:p>
            <a:r>
              <a:rPr kumimoji="1" lang="en-US" altLang="ja-JP" sz="2000" dirty="0">
                <a:latin typeface="Times New Roman" panose="02020603050405020304" pitchFamily="18" charset="0"/>
                <a:cs typeface="Times New Roman" panose="02020603050405020304" pitchFamily="18" charset="0"/>
              </a:rPr>
              <a:t>Matthew S. Dodd, </a:t>
            </a:r>
            <a:r>
              <a:rPr kumimoji="1" lang="en-US" altLang="ja-JP" sz="2000" dirty="0" err="1">
                <a:latin typeface="Times New Roman" panose="02020603050405020304" pitchFamily="18" charset="0"/>
                <a:cs typeface="Times New Roman" panose="02020603050405020304" pitchFamily="18" charset="0"/>
              </a:rPr>
              <a:t>Domonic</a:t>
            </a:r>
            <a:r>
              <a:rPr kumimoji="1" lang="en-US" altLang="ja-JP" sz="2000" dirty="0">
                <a:latin typeface="Times New Roman" panose="02020603050405020304" pitchFamily="18" charset="0"/>
                <a:cs typeface="Times New Roman" panose="02020603050405020304" pitchFamily="18" charset="0"/>
              </a:rPr>
              <a:t> Papineau, Tor </a:t>
            </a:r>
            <a:r>
              <a:rPr kumimoji="1" lang="en-US" altLang="ja-JP" sz="2000" dirty="0" err="1">
                <a:latin typeface="Times New Roman" panose="02020603050405020304" pitchFamily="18" charset="0"/>
                <a:cs typeface="Times New Roman" panose="02020603050405020304" pitchFamily="18" charset="0"/>
              </a:rPr>
              <a:t>Grenne</a:t>
            </a:r>
            <a:r>
              <a:rPr kumimoji="1" lang="en-US" altLang="ja-JP" sz="2000" dirty="0">
                <a:latin typeface="Times New Roman" panose="02020603050405020304" pitchFamily="18" charset="0"/>
                <a:cs typeface="Times New Roman" panose="02020603050405020304" pitchFamily="18" charset="0"/>
              </a:rPr>
              <a:t>, John F. Slack, Martin </a:t>
            </a:r>
            <a:r>
              <a:rPr kumimoji="1" lang="en-US" altLang="ja-JP" sz="2000" dirty="0" err="1">
                <a:latin typeface="Times New Roman" panose="02020603050405020304" pitchFamily="18" charset="0"/>
                <a:cs typeface="Times New Roman" panose="02020603050405020304" pitchFamily="18" charset="0"/>
              </a:rPr>
              <a:t>Rittner</a:t>
            </a:r>
            <a:r>
              <a:rPr kumimoji="1" lang="en-US" altLang="ja-JP" sz="2000" dirty="0">
                <a:latin typeface="Times New Roman" panose="02020603050405020304" pitchFamily="18" charset="0"/>
                <a:cs typeface="Times New Roman" panose="02020603050405020304" pitchFamily="18" charset="0"/>
              </a:rPr>
              <a:t>,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Franco </a:t>
            </a:r>
            <a:r>
              <a:rPr kumimoji="1" lang="en-US" altLang="ja-JP" sz="2000" dirty="0" err="1">
                <a:latin typeface="Times New Roman" panose="02020603050405020304" pitchFamily="18" charset="0"/>
                <a:cs typeface="Times New Roman" panose="02020603050405020304" pitchFamily="18" charset="0"/>
              </a:rPr>
              <a:t>Pirajno</a:t>
            </a:r>
            <a:r>
              <a:rPr kumimoji="1" lang="en-US" altLang="ja-JP" sz="2000" dirty="0">
                <a:latin typeface="Times New Roman" panose="02020603050405020304" pitchFamily="18" charset="0"/>
                <a:cs typeface="Times New Roman" panose="02020603050405020304" pitchFamily="18" charset="0"/>
              </a:rPr>
              <a:t>, Jonathan O’Neil &amp; Crispin T. S. Little (2017) Evidence for early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life in earth's oldest hydrothermal vent precipitates </a:t>
            </a:r>
            <a:r>
              <a:rPr kumimoji="1" lang="en-US" altLang="ja-JP" sz="2000" i="1" dirty="0">
                <a:latin typeface="Times New Roman" panose="02020603050405020304" pitchFamily="18" charset="0"/>
                <a:cs typeface="Times New Roman" panose="02020603050405020304" pitchFamily="18" charset="0"/>
              </a:rPr>
              <a:t>Nature</a:t>
            </a:r>
            <a:r>
              <a:rPr kumimoji="1" lang="en-US" altLang="ja-JP" sz="2000" dirty="0">
                <a:latin typeface="Times New Roman" panose="02020603050405020304" pitchFamily="18" charset="0"/>
                <a:cs typeface="Times New Roman" panose="02020603050405020304" pitchFamily="18" charset="0"/>
              </a:rPr>
              <a:t> Vol 543, 60-64</a:t>
            </a:r>
          </a:p>
          <a:p>
            <a:r>
              <a:rPr kumimoji="1" lang="en-US" altLang="ja-JP" sz="2000" dirty="0">
                <a:latin typeface="Times New Roman" panose="02020603050405020304" pitchFamily="18" charset="0"/>
                <a:cs typeface="Times New Roman" panose="02020603050405020304" pitchFamily="18" charset="0"/>
              </a:rPr>
              <a:t>Simon A. Wilde, John W. Valley, William H. Peck &amp; Colin M. Graham (2001)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Evidence from detrital zircons for the existence of continental crust and oceans on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the Earth 4.4 </a:t>
            </a:r>
            <a:r>
              <a:rPr kumimoji="1" lang="en-US" altLang="ja-JP" sz="2000" dirty="0" err="1">
                <a:latin typeface="Times New Roman" panose="02020603050405020304" pitchFamily="18" charset="0"/>
                <a:cs typeface="Times New Roman" panose="02020603050405020304" pitchFamily="18" charset="0"/>
              </a:rPr>
              <a:t>Gyr</a:t>
            </a:r>
            <a:r>
              <a:rPr kumimoji="1" lang="en-US" altLang="ja-JP" sz="2000" dirty="0">
                <a:latin typeface="Times New Roman" panose="02020603050405020304" pitchFamily="18" charset="0"/>
                <a:cs typeface="Times New Roman" panose="02020603050405020304" pitchFamily="18" charset="0"/>
              </a:rPr>
              <a:t> ago Nature Vol 409 175-178</a:t>
            </a:r>
          </a:p>
          <a:p>
            <a:r>
              <a:rPr kumimoji="1" lang="en-US" altLang="ja-JP" sz="2000" dirty="0">
                <a:latin typeface="Times New Roman" panose="02020603050405020304" pitchFamily="18" charset="0"/>
                <a:cs typeface="Times New Roman" panose="02020603050405020304" pitchFamily="18" charset="0"/>
              </a:rPr>
              <a:t>J. Mayo Greenberg &amp; </a:t>
            </a:r>
            <a:r>
              <a:rPr kumimoji="1" lang="en-US" altLang="ja-JP" sz="2000" dirty="0" err="1">
                <a:latin typeface="Times New Roman" panose="02020603050405020304" pitchFamily="18" charset="0"/>
                <a:cs typeface="Times New Roman" panose="02020603050405020304" pitchFamily="18" charset="0"/>
              </a:rPr>
              <a:t>Aigen</a:t>
            </a:r>
            <a:r>
              <a:rPr kumimoji="1" lang="en-US" altLang="ja-JP" sz="2000" dirty="0">
                <a:latin typeface="Times New Roman" panose="02020603050405020304" pitchFamily="18" charset="0"/>
                <a:cs typeface="Times New Roman" panose="02020603050405020304" pitchFamily="18" charset="0"/>
              </a:rPr>
              <a:t> Li (1998) Evolution of Interstellar Dust and its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Relevance to Life's Origin Laboratory and Space Experiments </a:t>
            </a:r>
            <a:r>
              <a:rPr kumimoji="1" lang="en-US" altLang="ja-JP" sz="2000" i="1" dirty="0">
                <a:latin typeface="Times New Roman" panose="02020603050405020304" pitchFamily="18" charset="0"/>
                <a:cs typeface="Times New Roman" panose="02020603050405020304" pitchFamily="18" charset="0"/>
              </a:rPr>
              <a:t>Biological Science </a:t>
            </a:r>
          </a:p>
          <a:p>
            <a:r>
              <a:rPr kumimoji="1" lang="ja-JP" altLang="en-US" sz="2000" i="1" dirty="0">
                <a:latin typeface="Times New Roman" panose="02020603050405020304" pitchFamily="18" charset="0"/>
                <a:cs typeface="Times New Roman" panose="02020603050405020304" pitchFamily="18" charset="0"/>
              </a:rPr>
              <a:t>　</a:t>
            </a:r>
            <a:r>
              <a:rPr kumimoji="1" lang="en-US" altLang="ja-JP" sz="2000" i="1" dirty="0">
                <a:latin typeface="Times New Roman" panose="02020603050405020304" pitchFamily="18" charset="0"/>
                <a:cs typeface="Times New Roman" panose="02020603050405020304" pitchFamily="18" charset="0"/>
              </a:rPr>
              <a:t>in Space</a:t>
            </a:r>
            <a:r>
              <a:rPr kumimoji="1" lang="en-US" altLang="ja-JP" sz="2000" dirty="0">
                <a:latin typeface="Times New Roman" panose="02020603050405020304" pitchFamily="18" charset="0"/>
                <a:cs typeface="Times New Roman" panose="02020603050405020304" pitchFamily="18" charset="0"/>
              </a:rPr>
              <a:t> Vol 12 No.2 96-101</a:t>
            </a:r>
          </a:p>
          <a:p>
            <a:r>
              <a:rPr kumimoji="1" lang="en-US" altLang="ja-JP" sz="2000" dirty="0">
                <a:latin typeface="Times New Roman" panose="02020603050405020304" pitchFamily="18" charset="0"/>
                <a:cs typeface="Times New Roman" panose="02020603050405020304" pitchFamily="18" charset="0"/>
              </a:rPr>
              <a:t>Armen Y. </a:t>
            </a:r>
            <a:r>
              <a:rPr kumimoji="1" lang="en-US" altLang="ja-JP" sz="2000" dirty="0" err="1">
                <a:latin typeface="Times New Roman" panose="02020603050405020304" pitchFamily="18" charset="0"/>
                <a:cs typeface="Times New Roman" panose="02020603050405020304" pitchFamily="18" charset="0"/>
              </a:rPr>
              <a:t>Mulkidjanian</a:t>
            </a:r>
            <a:r>
              <a:rPr kumimoji="1" lang="en-US" altLang="ja-JP" sz="2000" dirty="0">
                <a:latin typeface="Times New Roman" panose="02020603050405020304" pitchFamily="18" charset="0"/>
                <a:cs typeface="Times New Roman" panose="02020603050405020304" pitchFamily="18" charset="0"/>
              </a:rPr>
              <a:t>, Andrew Yu. </a:t>
            </a:r>
            <a:r>
              <a:rPr kumimoji="1" lang="en-US" altLang="ja-JP" sz="2000" dirty="0" err="1">
                <a:latin typeface="Times New Roman" panose="02020603050405020304" pitchFamily="18" charset="0"/>
                <a:cs typeface="Times New Roman" panose="02020603050405020304" pitchFamily="18" charset="0"/>
              </a:rPr>
              <a:t>Bychkov</a:t>
            </a:r>
            <a:r>
              <a:rPr kumimoji="1" lang="en-US" altLang="ja-JP" sz="2000" dirty="0">
                <a:latin typeface="Times New Roman" panose="02020603050405020304" pitchFamily="18" charset="0"/>
                <a:cs typeface="Times New Roman" panose="02020603050405020304" pitchFamily="18" charset="0"/>
              </a:rPr>
              <a:t>, Daria V. </a:t>
            </a:r>
            <a:r>
              <a:rPr kumimoji="1" lang="en-US" altLang="ja-JP" sz="2000" dirty="0" err="1">
                <a:latin typeface="Times New Roman" panose="02020603050405020304" pitchFamily="18" charset="0"/>
                <a:cs typeface="Times New Roman" panose="02020603050405020304" pitchFamily="18" charset="0"/>
              </a:rPr>
              <a:t>Dibrova</a:t>
            </a:r>
            <a:r>
              <a:rPr kumimoji="1" lang="en-US" altLang="ja-JP" sz="2000" dirty="0">
                <a:latin typeface="Times New Roman" panose="02020603050405020304" pitchFamily="18" charset="0"/>
                <a:cs typeface="Times New Roman" panose="02020603050405020304" pitchFamily="18" charset="0"/>
              </a:rPr>
              <a:t>, Michael Y.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Galperin &amp; Eugene V. </a:t>
            </a:r>
            <a:r>
              <a:rPr kumimoji="1" lang="en-US" altLang="ja-JP" sz="2000" dirty="0" err="1">
                <a:latin typeface="Times New Roman" panose="02020603050405020304" pitchFamily="18" charset="0"/>
                <a:cs typeface="Times New Roman" panose="02020603050405020304" pitchFamily="18" charset="0"/>
              </a:rPr>
              <a:t>Koonin</a:t>
            </a:r>
            <a:r>
              <a:rPr kumimoji="1" lang="en-US" altLang="ja-JP" sz="2000" dirty="0">
                <a:latin typeface="Times New Roman" panose="02020603050405020304" pitchFamily="18" charset="0"/>
                <a:cs typeface="Times New Roman" panose="02020603050405020304" pitchFamily="18" charset="0"/>
              </a:rPr>
              <a:t> (2012) Origin of first cells at terrestrial, anoxic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geothermal fields </a:t>
            </a:r>
            <a:r>
              <a:rPr kumimoji="1" lang="en-US" altLang="ja-JP" sz="2000" i="1" dirty="0">
                <a:latin typeface="Times New Roman" panose="02020603050405020304" pitchFamily="18" charset="0"/>
                <a:cs typeface="Times New Roman" panose="02020603050405020304" pitchFamily="18" charset="0"/>
              </a:rPr>
              <a:t>Proc. Natl. Acad. Sci. USA</a:t>
            </a:r>
            <a:r>
              <a:rPr kumimoji="1" lang="en-US" altLang="ja-JP" sz="2000" dirty="0">
                <a:latin typeface="Times New Roman" panose="02020603050405020304" pitchFamily="18" charset="0"/>
                <a:cs typeface="Times New Roman" panose="02020603050405020304" pitchFamily="18" charset="0"/>
              </a:rPr>
              <a:t> 821-830</a:t>
            </a:r>
          </a:p>
          <a:p>
            <a:r>
              <a:rPr kumimoji="1" lang="en-US" altLang="ja-JP" sz="2000" dirty="0">
                <a:latin typeface="Times New Roman" panose="02020603050405020304" pitchFamily="18" charset="0"/>
                <a:cs typeface="Times New Roman" panose="02020603050405020304" pitchFamily="18" charset="0"/>
              </a:rPr>
              <a:t>Elizabeth A. Bell, Patrick </a:t>
            </a:r>
            <a:r>
              <a:rPr kumimoji="1" lang="en-US" altLang="ja-JP" sz="2000" dirty="0" err="1">
                <a:latin typeface="Times New Roman" panose="02020603050405020304" pitchFamily="18" charset="0"/>
                <a:cs typeface="Times New Roman" panose="02020603050405020304" pitchFamily="18" charset="0"/>
              </a:rPr>
              <a:t>Boehnke</a:t>
            </a:r>
            <a:r>
              <a:rPr kumimoji="1" lang="en-US" altLang="ja-JP" sz="2000" dirty="0">
                <a:latin typeface="Times New Roman" panose="02020603050405020304" pitchFamily="18" charset="0"/>
                <a:cs typeface="Times New Roman" panose="02020603050405020304" pitchFamily="18" charset="0"/>
              </a:rPr>
              <a:t>, T. Mark Harrison &amp; Wendy L. Mao (2015)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Potentially biogenic carbon preserved in a 4.1 billion-year-old zircon</a:t>
            </a:r>
            <a:r>
              <a:rPr kumimoji="1" lang="ja-JP" altLang="en-US" sz="2000" dirty="0">
                <a:latin typeface="Times New Roman" panose="02020603050405020304" pitchFamily="18" charset="0"/>
                <a:cs typeface="Times New Roman" panose="02020603050405020304" pitchFamily="18" charset="0"/>
              </a:rPr>
              <a:t> </a:t>
            </a:r>
            <a:r>
              <a:rPr kumimoji="1" lang="en-US" altLang="ja-JP" sz="2000" i="1" dirty="0">
                <a:latin typeface="Times New Roman" panose="02020603050405020304" pitchFamily="18" charset="0"/>
                <a:cs typeface="Times New Roman" panose="02020603050405020304" pitchFamily="18" charset="0"/>
              </a:rPr>
              <a:t>Proc. Natl. </a:t>
            </a:r>
          </a:p>
          <a:p>
            <a:r>
              <a:rPr kumimoji="1" lang="ja-JP" altLang="en-US" sz="2000" i="1" dirty="0">
                <a:latin typeface="Times New Roman" panose="02020603050405020304" pitchFamily="18" charset="0"/>
                <a:cs typeface="Times New Roman" panose="02020603050405020304" pitchFamily="18" charset="0"/>
              </a:rPr>
              <a:t>　</a:t>
            </a:r>
            <a:r>
              <a:rPr kumimoji="1" lang="en-US" altLang="ja-JP" sz="2000" i="1" dirty="0">
                <a:latin typeface="Times New Roman" panose="02020603050405020304" pitchFamily="18" charset="0"/>
                <a:cs typeface="Times New Roman" panose="02020603050405020304" pitchFamily="18" charset="0"/>
              </a:rPr>
              <a:t>Acad. Sci. USA</a:t>
            </a:r>
            <a:r>
              <a:rPr kumimoji="1" lang="en-US" altLang="ja-JP" sz="2000" dirty="0">
                <a:latin typeface="Times New Roman" panose="02020603050405020304" pitchFamily="18" charset="0"/>
                <a:cs typeface="Times New Roman" panose="02020603050405020304" pitchFamily="18" charset="0"/>
              </a:rPr>
              <a:t> </a:t>
            </a:r>
            <a:endParaRPr kumimoji="1" lang="en-US" altLang="ja-JP"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524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D9DB59-E773-4AB1-AFAA-425ACE49B798}"/>
              </a:ext>
            </a:extLst>
          </p:cNvPr>
          <p:cNvSpPr txBox="1"/>
          <p:nvPr/>
        </p:nvSpPr>
        <p:spPr>
          <a:xfrm>
            <a:off x="0" y="-36000"/>
            <a:ext cx="2602523"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参考資料</a:t>
            </a:r>
          </a:p>
        </p:txBody>
      </p:sp>
      <p:sp>
        <p:nvSpPr>
          <p:cNvPr id="4" name="テキスト ボックス 3">
            <a:extLst>
              <a:ext uri="{FF2B5EF4-FFF2-40B4-BE49-F238E27FC236}">
                <a16:creationId xmlns:a16="http://schemas.microsoft.com/office/drawing/2014/main" id="{31E39A3B-69AB-41B3-82C3-2E467ED51D20}"/>
              </a:ext>
            </a:extLst>
          </p:cNvPr>
          <p:cNvSpPr txBox="1"/>
          <p:nvPr/>
        </p:nvSpPr>
        <p:spPr>
          <a:xfrm>
            <a:off x="159025" y="805069"/>
            <a:ext cx="8772939" cy="5324535"/>
          </a:xfrm>
          <a:prstGeom prst="rect">
            <a:avLst/>
          </a:prstGeom>
          <a:noFill/>
        </p:spPr>
        <p:txBody>
          <a:bodyPr wrap="square" rtlCol="0">
            <a:spAutoFit/>
          </a:bodyPr>
          <a:lstStyle/>
          <a:p>
            <a:r>
              <a:rPr kumimoji="1" lang="en-US" altLang="ja-JP" sz="2000" dirty="0">
                <a:latin typeface="Times New Roman" panose="02020603050405020304" pitchFamily="18" charset="0"/>
                <a:cs typeface="Times New Roman" panose="02020603050405020304" pitchFamily="18" charset="0"/>
              </a:rPr>
              <a:t>J. Kissel &amp; F. R. Krueger (1987) The organic component in dust from comet Halley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as measured by the PUMA mass spectrometer on board Vega 1 </a:t>
            </a:r>
            <a:r>
              <a:rPr kumimoji="1" lang="en-US" altLang="ja-JP" sz="2000" i="1" dirty="0">
                <a:latin typeface="Times New Roman" panose="02020603050405020304" pitchFamily="18" charset="0"/>
                <a:cs typeface="Times New Roman" panose="02020603050405020304" pitchFamily="18" charset="0"/>
              </a:rPr>
              <a:t>Nature</a:t>
            </a:r>
            <a:r>
              <a:rPr kumimoji="1" lang="en-US" altLang="ja-JP" sz="2000" dirty="0">
                <a:latin typeface="Times New Roman" panose="02020603050405020304" pitchFamily="18" charset="0"/>
                <a:cs typeface="Times New Roman" panose="02020603050405020304" pitchFamily="18" charset="0"/>
              </a:rPr>
              <a:t> Vol 326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755-760</a:t>
            </a:r>
          </a:p>
          <a:p>
            <a:r>
              <a:rPr kumimoji="1" lang="en-US" altLang="ja-JP" sz="2000" dirty="0">
                <a:latin typeface="Times New Roman" panose="02020603050405020304" pitchFamily="18" charset="0"/>
                <a:cs typeface="Times New Roman" panose="02020603050405020304" pitchFamily="18" charset="0"/>
              </a:rPr>
              <a:t>Carl R. </a:t>
            </a:r>
            <a:r>
              <a:rPr kumimoji="1" lang="en-US" altLang="ja-JP" sz="2000" dirty="0" err="1">
                <a:latin typeface="Times New Roman" panose="02020603050405020304" pitchFamily="18" charset="0"/>
                <a:cs typeface="Times New Roman" panose="02020603050405020304" pitchFamily="18" charset="0"/>
              </a:rPr>
              <a:t>Woese</a:t>
            </a:r>
            <a:r>
              <a:rPr kumimoji="1" lang="en-US" altLang="ja-JP" sz="2000" dirty="0">
                <a:latin typeface="Times New Roman" panose="02020603050405020304" pitchFamily="18" charset="0"/>
                <a:cs typeface="Times New Roman" panose="02020603050405020304" pitchFamily="18" charset="0"/>
              </a:rPr>
              <a:t>, Otto </a:t>
            </a:r>
            <a:r>
              <a:rPr kumimoji="1" lang="en-US" altLang="ja-JP" sz="2000" dirty="0" err="1">
                <a:latin typeface="Times New Roman" panose="02020603050405020304" pitchFamily="18" charset="0"/>
                <a:cs typeface="Times New Roman" panose="02020603050405020304" pitchFamily="18" charset="0"/>
              </a:rPr>
              <a:t>Kandler</a:t>
            </a:r>
            <a:r>
              <a:rPr kumimoji="1" lang="en-US" altLang="ja-JP" sz="2000" dirty="0">
                <a:latin typeface="Times New Roman" panose="02020603050405020304" pitchFamily="18" charset="0"/>
                <a:cs typeface="Times New Roman" panose="02020603050405020304" pitchFamily="18" charset="0"/>
              </a:rPr>
              <a:t> &amp; Mark L. </a:t>
            </a:r>
            <a:r>
              <a:rPr kumimoji="1" lang="en-US" altLang="ja-JP" sz="2000" dirty="0" err="1">
                <a:latin typeface="Times New Roman" panose="02020603050405020304" pitchFamily="18" charset="0"/>
                <a:cs typeface="Times New Roman" panose="02020603050405020304" pitchFamily="18" charset="0"/>
              </a:rPr>
              <a:t>Wheelis</a:t>
            </a:r>
            <a:r>
              <a:rPr kumimoji="1" lang="en-US" altLang="ja-JP" sz="2000" dirty="0">
                <a:latin typeface="Times New Roman" panose="02020603050405020304" pitchFamily="18" charset="0"/>
                <a:cs typeface="Times New Roman" panose="02020603050405020304" pitchFamily="18" charset="0"/>
              </a:rPr>
              <a:t> (1990) Towards a natural system </a:t>
            </a:r>
          </a:p>
          <a:p>
            <a:r>
              <a:rPr kumimoji="1" lang="ja-JP" altLang="en-US" sz="2000" dirty="0">
                <a:latin typeface="Times New Roman" panose="02020603050405020304" pitchFamily="18" charset="0"/>
                <a:cs typeface="Times New Roman" panose="02020603050405020304" pitchFamily="18" charset="0"/>
              </a:rPr>
              <a:t>　</a:t>
            </a:r>
            <a:r>
              <a:rPr kumimoji="1" lang="en-US" altLang="ja-JP" sz="2000" dirty="0">
                <a:latin typeface="Times New Roman" panose="02020603050405020304" pitchFamily="18" charset="0"/>
                <a:cs typeface="Times New Roman" panose="02020603050405020304" pitchFamily="18" charset="0"/>
              </a:rPr>
              <a:t>of organisms : Proposal for the domains Archaea, Bacteria, and </a:t>
            </a:r>
            <a:r>
              <a:rPr kumimoji="1" lang="en-US" altLang="ja-JP" sz="2000" dirty="0" err="1">
                <a:latin typeface="Times New Roman" panose="02020603050405020304" pitchFamily="18" charset="0"/>
                <a:cs typeface="Times New Roman" panose="02020603050405020304" pitchFamily="18" charset="0"/>
              </a:rPr>
              <a:t>Eucarya</a:t>
            </a:r>
            <a:r>
              <a:rPr kumimoji="1" lang="en-US" altLang="ja-JP" sz="2000" dirty="0">
                <a:latin typeface="Times New Roman" panose="02020603050405020304" pitchFamily="18" charset="0"/>
                <a:cs typeface="Times New Roman" panose="02020603050405020304" pitchFamily="18" charset="0"/>
              </a:rPr>
              <a:t> </a:t>
            </a:r>
            <a:r>
              <a:rPr kumimoji="1" lang="en-US" altLang="ja-JP" sz="2000" i="1" dirty="0">
                <a:latin typeface="Times New Roman" panose="02020603050405020304" pitchFamily="18" charset="0"/>
                <a:cs typeface="Times New Roman" panose="02020603050405020304" pitchFamily="18" charset="0"/>
              </a:rPr>
              <a:t>Proc. </a:t>
            </a:r>
          </a:p>
          <a:p>
            <a:r>
              <a:rPr kumimoji="1" lang="ja-JP" altLang="en-US" sz="2000" i="1" dirty="0">
                <a:latin typeface="Times New Roman" panose="02020603050405020304" pitchFamily="18" charset="0"/>
                <a:cs typeface="Times New Roman" panose="02020603050405020304" pitchFamily="18" charset="0"/>
              </a:rPr>
              <a:t>　</a:t>
            </a:r>
            <a:r>
              <a:rPr kumimoji="1" lang="en-US" altLang="ja-JP" sz="2000" i="1" dirty="0">
                <a:latin typeface="Times New Roman" panose="02020603050405020304" pitchFamily="18" charset="0"/>
                <a:cs typeface="Times New Roman" panose="02020603050405020304" pitchFamily="18" charset="0"/>
              </a:rPr>
              <a:t>Natl. Acad. Sci. USA</a:t>
            </a:r>
            <a:r>
              <a:rPr kumimoji="1" lang="en-US" altLang="ja-JP" sz="2000" dirty="0">
                <a:latin typeface="Times New Roman" panose="02020603050405020304" pitchFamily="18" charset="0"/>
                <a:cs typeface="Times New Roman" panose="02020603050405020304" pitchFamily="18" charset="0"/>
              </a:rPr>
              <a:t> Vol 87 4576-4579</a:t>
            </a:r>
          </a:p>
          <a:p>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小倉康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(2008) PISA</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の調査項目を用いた日本の中学</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3</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年生と高校</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1</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年生の科学</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への態度の比較</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科学教育研究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32(4) 330-339</a:t>
            </a:r>
          </a:p>
          <a:p>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赤沼哲史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(2016)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ゲノム配列の比較から明らかになった初期生命の好熱性 </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地球化学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50 199-210</a:t>
            </a:r>
          </a:p>
          <a:p>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福森義宏</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田岡東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(2014) </a:t>
            </a:r>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磁性細菌オルガネラ「マグネトソーム」の構造機能</a:t>
            </a:r>
            <a:endPar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相関の解明 生物物理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54(1) 11-14</a:t>
            </a:r>
          </a:p>
          <a:p>
            <a:r>
              <a:rPr lang="zh-TW" altLang="en-US" sz="2000" dirty="0">
                <a:latin typeface="ＭＳ ゴシック" panose="020B0609070205080204" pitchFamily="49" charset="-128"/>
                <a:ea typeface="ＭＳ ゴシック" panose="020B0609070205080204" pitchFamily="49" charset="-128"/>
              </a:rPr>
              <a:t>小林憲正</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遠西寿子</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坪井大樹</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酒井貴博</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金子竹男</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吉田聡</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高野淑識</a:t>
            </a:r>
            <a:r>
              <a:rPr lang="en-US" altLang="zh-TW" sz="2000" dirty="0">
                <a:latin typeface="ＭＳ ゴシック" panose="020B0609070205080204" pitchFamily="49" charset="-128"/>
                <a:ea typeface="ＭＳ ゴシック" panose="020B0609070205080204" pitchFamily="49" charset="-128"/>
              </a:rPr>
              <a:t>, </a:t>
            </a:r>
          </a:p>
          <a:p>
            <a:r>
              <a:rPr lang="ja-JP" altLang="en-US"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高橋淳一 </a:t>
            </a:r>
            <a:r>
              <a:rPr lang="en-US" altLang="zh-TW" sz="2000" dirty="0">
                <a:latin typeface="ＭＳ ゴシック" panose="020B0609070205080204" pitchFamily="49" charset="-128"/>
                <a:ea typeface="ＭＳ ゴシック" panose="020B0609070205080204" pitchFamily="49" charset="-128"/>
              </a:rPr>
              <a:t>(2008) </a:t>
            </a:r>
            <a:r>
              <a:rPr lang="ja-JP" altLang="en-US" sz="2000" dirty="0">
                <a:latin typeface="ＭＳ ゴシック" panose="020B0609070205080204" pitchFamily="49" charset="-128"/>
                <a:ea typeface="ＭＳ ゴシック" panose="020B0609070205080204" pitchFamily="49" charset="-128"/>
              </a:rPr>
              <a:t>星間での複雑有機物の生成と変成 </a:t>
            </a:r>
            <a:r>
              <a:rPr lang="en-US" altLang="ja-JP" sz="2000" dirty="0">
                <a:latin typeface="ＭＳ ゴシック" panose="020B0609070205080204" pitchFamily="49" charset="-128"/>
                <a:ea typeface="ＭＳ ゴシック" panose="020B0609070205080204" pitchFamily="49" charset="-128"/>
              </a:rPr>
              <a:t>: </a:t>
            </a:r>
            <a:r>
              <a:rPr lang="ja-JP" altLang="en-US" sz="2000" dirty="0">
                <a:latin typeface="ＭＳ ゴシック" panose="020B0609070205080204" pitchFamily="49" charset="-128"/>
                <a:ea typeface="ＭＳ ゴシック" panose="020B0609070205080204" pitchFamily="49" charset="-128"/>
              </a:rPr>
              <a:t>生命の素材は宇宙</a:t>
            </a:r>
            <a:endParaRPr lang="en-US" altLang="ja-JP" sz="2000" dirty="0">
              <a:latin typeface="ＭＳ ゴシック" panose="020B0609070205080204" pitchFamily="49" charset="-128"/>
              <a:ea typeface="ＭＳ ゴシック" panose="020B0609070205080204" pitchFamily="49" charset="-128"/>
            </a:endParaRPr>
          </a:p>
          <a:p>
            <a:r>
              <a:rPr lang="ja-JP" altLang="en-US" sz="2000" dirty="0">
                <a:latin typeface="ＭＳ ゴシック" panose="020B0609070205080204" pitchFamily="49" charset="-128"/>
                <a:ea typeface="ＭＳ ゴシック" panose="020B0609070205080204" pitchFamily="49" charset="-128"/>
              </a:rPr>
              <a:t>　でつくられた</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低温科学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66 39-46</a:t>
            </a:r>
          </a:p>
          <a:p>
            <a:r>
              <a:rPr lang="zh-TW" altLang="en-US" sz="2000" dirty="0">
                <a:latin typeface="ＭＳ ゴシック" panose="020B0609070205080204" pitchFamily="49" charset="-128"/>
                <a:ea typeface="ＭＳ ゴシック" panose="020B0609070205080204" pitchFamily="49" charset="-128"/>
              </a:rPr>
              <a:t>玄田英典</a:t>
            </a:r>
            <a:r>
              <a:rPr lang="en-US" altLang="zh-TW" sz="2000" dirty="0">
                <a:latin typeface="ＭＳ ゴシック" panose="020B0609070205080204" pitchFamily="49" charset="-128"/>
                <a:ea typeface="ＭＳ ゴシック" panose="020B0609070205080204" pitchFamily="49" charset="-128"/>
              </a:rPr>
              <a:t>, </a:t>
            </a:r>
            <a:r>
              <a:rPr lang="zh-TW" altLang="en-US" sz="2000" dirty="0">
                <a:latin typeface="ＭＳ ゴシック" panose="020B0609070205080204" pitchFamily="49" charset="-128"/>
                <a:ea typeface="ＭＳ ゴシック" panose="020B0609070205080204" pitchFamily="49" charset="-128"/>
              </a:rPr>
              <a:t>生駒大洋 </a:t>
            </a:r>
            <a:r>
              <a:rPr lang="en-US" altLang="zh-TW" sz="2000" dirty="0">
                <a:latin typeface="Times New Roman" panose="02020603050405020304" pitchFamily="18" charset="0"/>
                <a:ea typeface="ＭＳ ゴシック" panose="020B0609070205080204" pitchFamily="49" charset="-128"/>
                <a:cs typeface="Times New Roman" panose="02020603050405020304" pitchFamily="18" charset="0"/>
              </a:rPr>
              <a:t>(2008) </a:t>
            </a:r>
            <a:r>
              <a:rPr lang="ja-JP" altLang="en-US" sz="2000" dirty="0">
                <a:latin typeface="ＭＳ ゴシック" panose="020B0609070205080204" pitchFamily="49" charset="-128"/>
                <a:ea typeface="ＭＳ ゴシック" panose="020B0609070205080204" pitchFamily="49" charset="-128"/>
              </a:rPr>
              <a:t>地球の海の起源 </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latin typeface="ＭＳ ゴシック" panose="020B0609070205080204" pitchFamily="49" charset="-128"/>
                <a:ea typeface="ＭＳ ゴシック" panose="020B0609070205080204" pitchFamily="49" charset="-128"/>
              </a:rPr>
              <a:t>現状整理と</a:t>
            </a:r>
            <a:r>
              <a:rPr lang="en-US" altLang="ja-JP" sz="2000" dirty="0">
                <a:latin typeface="ＭＳ ゴシック" panose="020B0609070205080204" pitchFamily="49" charset="-128"/>
                <a:ea typeface="ＭＳ ゴシック" panose="020B0609070205080204" pitchFamily="49" charset="-128"/>
              </a:rPr>
              <a:t>DH</a:t>
            </a:r>
            <a:r>
              <a:rPr lang="ja-JP" altLang="en-US" sz="2000" dirty="0">
                <a:latin typeface="ＭＳ ゴシック" panose="020B0609070205080204" pitchFamily="49" charset="-128"/>
                <a:ea typeface="ＭＳ ゴシック" panose="020B0609070205080204" pitchFamily="49" charset="-128"/>
              </a:rPr>
              <a:t>の初期進化</a:t>
            </a:r>
            <a:r>
              <a:rPr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日本惑星科学会誌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Vol 17 238-243</a:t>
            </a:r>
            <a:endPar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978469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D9DB59-E773-4AB1-AFAA-425ACE49B798}"/>
              </a:ext>
            </a:extLst>
          </p:cNvPr>
          <p:cNvSpPr txBox="1"/>
          <p:nvPr/>
        </p:nvSpPr>
        <p:spPr>
          <a:xfrm>
            <a:off x="0" y="-36000"/>
            <a:ext cx="2602523"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参考資料</a:t>
            </a:r>
          </a:p>
        </p:txBody>
      </p:sp>
      <p:sp>
        <p:nvSpPr>
          <p:cNvPr id="4" name="テキスト ボックス 3">
            <a:extLst>
              <a:ext uri="{FF2B5EF4-FFF2-40B4-BE49-F238E27FC236}">
                <a16:creationId xmlns:a16="http://schemas.microsoft.com/office/drawing/2014/main" id="{31E39A3B-69AB-41B3-82C3-2E467ED51D20}"/>
              </a:ext>
            </a:extLst>
          </p:cNvPr>
          <p:cNvSpPr txBox="1"/>
          <p:nvPr/>
        </p:nvSpPr>
        <p:spPr>
          <a:xfrm>
            <a:off x="159025" y="805069"/>
            <a:ext cx="8772939" cy="3170099"/>
          </a:xfrm>
          <a:prstGeom prst="rect">
            <a:avLst/>
          </a:prstGeom>
          <a:noFill/>
        </p:spPr>
        <p:txBody>
          <a:bodyPr wrap="square" rtlCol="0">
            <a:spAutoFit/>
          </a:bodyPr>
          <a:lstStyle/>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浦和茂彦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(2015)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日本系サケの海洋における分布と回遊 水研センター研報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39 </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9-19</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長沼祥太郎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(2015)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理科離れの動向に関する一考察 －実態及び原因に焦点を</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当てて－ 科学教育研究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39(2) 114-123</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内閣府</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(2008)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科学技術と社会に関する世論調査 </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https://survey.gov-online.go.jp/h19/h19-kagaku/3_chosahyo.html</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海部宣男</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星元紀</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丸山茂徳</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編</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阿部豊</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生駒大洋</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磯崎行雄</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井田茂</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伊藤隆</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大石雅寿</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大島泰郎</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大森聡一</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木村敦</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玄田英典</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小林憲正</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佐々木晶</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芝井</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広</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須藤靖</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田近英一</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田村元秀</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長沼毅</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長谷川眞理子</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山岸明彦</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山下雅道 </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(2015)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一般財団法人 東京大学出版会</a:t>
            </a:r>
          </a:p>
        </p:txBody>
      </p:sp>
    </p:spTree>
    <p:extLst>
      <p:ext uri="{BB962C8B-B14F-4D97-AF65-F5344CB8AC3E}">
        <p14:creationId xmlns:p14="http://schemas.microsoft.com/office/powerpoint/2010/main" val="35535058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978779-FD2E-433D-A9DE-9375C80216C1}"/>
              </a:ext>
            </a:extLst>
          </p:cNvPr>
          <p:cNvSpPr txBox="1"/>
          <p:nvPr/>
        </p:nvSpPr>
        <p:spPr>
          <a:xfrm>
            <a:off x="0" y="-36000"/>
            <a:ext cx="3949148"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質問対応</a:t>
            </a:r>
            <a:r>
              <a:rPr kumimoji="1" lang="en-US" altLang="ja-JP" sz="4000" dirty="0">
                <a:latin typeface="HGSｺﾞｼｯｸE" panose="020B0900000000000000" pitchFamily="50" charset="-128"/>
                <a:ea typeface="HGSｺﾞｼｯｸE" panose="020B0900000000000000" pitchFamily="50" charset="-128"/>
              </a:rPr>
              <a:t>(</a:t>
            </a:r>
            <a:r>
              <a:rPr kumimoji="1" lang="ja-JP" altLang="en-US" sz="4000" dirty="0">
                <a:latin typeface="HGSｺﾞｼｯｸE" panose="020B0900000000000000" pitchFamily="50" charset="-128"/>
                <a:ea typeface="HGSｺﾞｼｯｸE" panose="020B0900000000000000" pitchFamily="50" charset="-128"/>
              </a:rPr>
              <a:t>一部</a:t>
            </a:r>
            <a:r>
              <a:rPr kumimoji="1" lang="en-US" altLang="ja-JP" sz="4000" dirty="0">
                <a:latin typeface="HGSｺﾞｼｯｸE" panose="020B0900000000000000" pitchFamily="50" charset="-128"/>
                <a:ea typeface="HGSｺﾞｼｯｸE" panose="020B0900000000000000" pitchFamily="50" charset="-128"/>
              </a:rPr>
              <a:t>)</a:t>
            </a:r>
            <a:endParaRPr kumimoji="1" lang="ja-JP" altLang="en-US" sz="4000" dirty="0">
              <a:latin typeface="HGSｺﾞｼｯｸE" panose="020B0900000000000000" pitchFamily="50" charset="-128"/>
              <a:ea typeface="HGSｺﾞｼｯｸE" panose="020B0900000000000000" pitchFamily="50" charset="-128"/>
            </a:endParaRPr>
          </a:p>
        </p:txBody>
      </p:sp>
      <p:sp>
        <p:nvSpPr>
          <p:cNvPr id="3" name="テキスト ボックス 2">
            <a:extLst>
              <a:ext uri="{FF2B5EF4-FFF2-40B4-BE49-F238E27FC236}">
                <a16:creationId xmlns:a16="http://schemas.microsoft.com/office/drawing/2014/main" id="{7ABEF7D4-2CC0-492F-AFD4-AF377B4F6816}"/>
              </a:ext>
            </a:extLst>
          </p:cNvPr>
          <p:cNvSpPr txBox="1"/>
          <p:nvPr/>
        </p:nvSpPr>
        <p:spPr>
          <a:xfrm>
            <a:off x="205408" y="1510748"/>
            <a:ext cx="9031357" cy="4370427"/>
          </a:xfrm>
          <a:prstGeom prst="rect">
            <a:avLst/>
          </a:prstGeom>
          <a:noFill/>
        </p:spPr>
        <p:txBody>
          <a:bodyPr wrap="square" rtlCol="0">
            <a:spAutoFit/>
          </a:bodyPr>
          <a:lstStyle/>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Q.</a:t>
            </a:r>
            <a:r>
              <a:rPr kumimoji="1" lang="en-US" altLang="ja-JP" sz="20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理科離れの実態は</a:t>
            </a:r>
            <a:r>
              <a:rPr kumimoji="1" lang="en-US" altLang="ja-JP" sz="2000" dirty="0">
                <a:latin typeface="ＭＳ ゴシック" panose="020B0609070205080204" pitchFamily="49" charset="-128"/>
                <a:ea typeface="ＭＳ ゴシック" panose="020B0609070205080204" pitchFamily="49" charset="-128"/>
              </a:rPr>
              <a:t>PISA</a:t>
            </a:r>
            <a:r>
              <a:rPr kumimoji="1" lang="ja-JP" altLang="en-US" sz="2000" dirty="0">
                <a:latin typeface="ＭＳ ゴシック" panose="020B0609070205080204" pitchFamily="49" charset="-128"/>
                <a:ea typeface="ＭＳ ゴシック" panose="020B0609070205080204" pitchFamily="49" charset="-128"/>
              </a:rPr>
              <a:t>等調査結果の経年変化で把握できるのでは</a:t>
            </a:r>
            <a:r>
              <a:rPr kumimoji="1" lang="en-US" altLang="ja-JP" sz="2000" dirty="0">
                <a:latin typeface="ＭＳ ゴシック" panose="020B0609070205080204" pitchFamily="49" charset="-128"/>
                <a:ea typeface="ＭＳ ゴシック" panose="020B0609070205080204" pitchFamily="49" charset="-128"/>
              </a:rPr>
              <a:t>?</a:t>
            </a:r>
          </a:p>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長沼祥太郎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(2015)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hlinkClick r:id="rId2"/>
              </a:rPr>
              <a:t>https://www.jstage.jst.go.jp/article/jssej/39/2/39_114/_pdf</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を参照</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同学年における経年変化では必ずしも理科離れの傾向はみられないが</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学年が進むにつれて理科を嫌いになるケースが散見</a:t>
            </a:r>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endPar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Q.  </a:t>
            </a: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水が少ない環境下においてプレート運動により水が失われるとは</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p>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A.  Kohei Hatayama, </a:t>
            </a:r>
            <a:r>
              <a:rPr kumimoji="1"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Ikuo</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Katayama, Kenichi </a:t>
            </a:r>
            <a:r>
              <a:rPr kumimoji="1"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Hirauchi</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&amp; </a:t>
            </a:r>
            <a:r>
              <a:rPr kumimoji="1"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Katsuyoshi</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err="1">
                <a:latin typeface="Times New Roman" panose="02020603050405020304" pitchFamily="18" charset="0"/>
                <a:ea typeface="ＭＳ ゴシック" panose="020B0609070205080204" pitchFamily="49" charset="-128"/>
                <a:cs typeface="Times New Roman" panose="02020603050405020304" pitchFamily="18" charset="0"/>
              </a:rPr>
              <a:t>Michibayashi</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p>
          <a:p>
            <a:r>
              <a:rPr kumimoji="1" lang="ja-JP" altLang="en-US"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(2017)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hlinkClick r:id="rId3"/>
              </a:rPr>
              <a:t>https://www.nature.com/articles/s41598-017-14309-9</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及び畠山航平</a:t>
            </a:r>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p>
          <a:p>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片山郁夫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(2015) </a:t>
            </a:r>
          </a:p>
          <a:p>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hlinkClick r:id="rId4"/>
              </a:rPr>
              <a:t>https://www.jstage.jst.go.jp/article/geosocabst/2015/0/2015_531/_pdf/-char/en</a:t>
            </a:r>
            <a:r>
              <a:rPr kumimoji="1" lang="en-US" altLang="ja-JP" sz="2000" dirty="0">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を</a:t>
            </a:r>
            <a:endPar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参照</a:t>
            </a:r>
            <a:endPar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kumimoji="1"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   プレートが動くにつれて水が失われていく可能性も指摘</a:t>
            </a:r>
            <a:endParaRPr kumimoji="1"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017310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CAD037-2CF1-4B47-9B23-8243513E598D}"/>
              </a:ext>
            </a:extLst>
          </p:cNvPr>
          <p:cNvSpPr txBox="1"/>
          <p:nvPr/>
        </p:nvSpPr>
        <p:spPr>
          <a:xfrm>
            <a:off x="3038621" y="2659559"/>
            <a:ext cx="3066757" cy="769441"/>
          </a:xfrm>
          <a:prstGeom prst="rect">
            <a:avLst/>
          </a:prstGeom>
          <a:noFill/>
        </p:spPr>
        <p:txBody>
          <a:bodyPr wrap="square" rtlCol="0">
            <a:spAutoFit/>
          </a:bodyPr>
          <a:lstStyle/>
          <a:p>
            <a:pPr algn="ctr"/>
            <a:r>
              <a:rPr kumimoji="1" lang="ja-JP" altLang="en-US" sz="4400" dirty="0">
                <a:solidFill>
                  <a:schemeClr val="bg1"/>
                </a:solidFill>
                <a:latin typeface="HGP創英角ﾎﾟｯﾌﾟ体" panose="040B0A00000000000000" pitchFamily="50" charset="-128"/>
                <a:ea typeface="HGP創英角ﾎﾟｯﾌﾟ体" panose="040B0A00000000000000" pitchFamily="50" charset="-128"/>
              </a:rPr>
              <a:t>おわり</a:t>
            </a:r>
          </a:p>
        </p:txBody>
      </p:sp>
    </p:spTree>
    <p:extLst>
      <p:ext uri="{BB962C8B-B14F-4D97-AF65-F5344CB8AC3E}">
        <p14:creationId xmlns:p14="http://schemas.microsoft.com/office/powerpoint/2010/main" val="4054989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0C1255-9623-4FD0-8250-F375C6207AB0}"/>
              </a:ext>
            </a:extLst>
          </p:cNvPr>
          <p:cNvSpPr txBox="1"/>
          <p:nvPr/>
        </p:nvSpPr>
        <p:spPr>
          <a:xfrm>
            <a:off x="0" y="-36000"/>
            <a:ext cx="8958470" cy="707886"/>
          </a:xfrm>
          <a:prstGeom prst="rect">
            <a:avLst/>
          </a:prstGeom>
          <a:noFill/>
        </p:spPr>
        <p:txBody>
          <a:bodyPr wrap="square" rtlCol="0">
            <a:spAutoFit/>
          </a:bodyPr>
          <a:lstStyle/>
          <a:p>
            <a:r>
              <a:rPr kumimoji="1" lang="ja-JP" altLang="en-US" sz="4000" dirty="0">
                <a:latin typeface="HGSｺﾞｼｯｸE" panose="020B0900000000000000" pitchFamily="50" charset="-128"/>
                <a:ea typeface="HGSｺﾞｼｯｸE" panose="020B0900000000000000" pitchFamily="50" charset="-128"/>
              </a:rPr>
              <a:t>僕たちにとっての理由</a:t>
            </a:r>
          </a:p>
        </p:txBody>
      </p:sp>
      <p:pic>
        <p:nvPicPr>
          <p:cNvPr id="21" name="図 20" descr="屋外, 草, フィールド, 水 が含まれている画像&#10;&#10;自動的に生成された説明">
            <a:extLst>
              <a:ext uri="{FF2B5EF4-FFF2-40B4-BE49-F238E27FC236}">
                <a16:creationId xmlns:a16="http://schemas.microsoft.com/office/drawing/2014/main" id="{98588220-35AB-4BB6-BAF2-4F3D6A1C1AB8}"/>
              </a:ext>
            </a:extLst>
          </p:cNvPr>
          <p:cNvPicPr>
            <a:picLocks noChangeAspect="1"/>
          </p:cNvPicPr>
          <p:nvPr/>
        </p:nvPicPr>
        <p:blipFill rotWithShape="1">
          <a:blip r:embed="rId2">
            <a:extLst>
              <a:ext uri="{28A0092B-C50C-407E-A947-70E740481C1C}">
                <a14:useLocalDpi xmlns:a14="http://schemas.microsoft.com/office/drawing/2010/main" val="0"/>
              </a:ext>
            </a:extLst>
          </a:blip>
          <a:srcRect l="40083" t="22904" r="9319" b="2280"/>
          <a:stretch/>
        </p:blipFill>
        <p:spPr>
          <a:xfrm>
            <a:off x="3806629" y="4358938"/>
            <a:ext cx="2449279" cy="2413005"/>
          </a:xfrm>
          <a:prstGeom prst="rect">
            <a:avLst/>
          </a:prstGeom>
        </p:spPr>
      </p:pic>
      <p:sp>
        <p:nvSpPr>
          <p:cNvPr id="22" name="テキスト ボックス 21">
            <a:extLst>
              <a:ext uri="{FF2B5EF4-FFF2-40B4-BE49-F238E27FC236}">
                <a16:creationId xmlns:a16="http://schemas.microsoft.com/office/drawing/2014/main" id="{BDC11D74-C1C4-47B0-AB5A-6FFC2A2496A0}"/>
              </a:ext>
            </a:extLst>
          </p:cNvPr>
          <p:cNvSpPr txBox="1"/>
          <p:nvPr/>
        </p:nvSpPr>
        <p:spPr>
          <a:xfrm>
            <a:off x="327965" y="4835869"/>
            <a:ext cx="2949813" cy="461665"/>
          </a:xfrm>
          <a:prstGeom prst="rect">
            <a:avLst/>
          </a:prstGeom>
          <a:noFill/>
        </p:spPr>
        <p:txBody>
          <a:bodyPr wrap="square" rtlCol="0">
            <a:spAutoFit/>
          </a:bodyPr>
          <a:lstStyle/>
          <a:p>
            <a:r>
              <a:rPr kumimoji="1"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左：</a:t>
            </a:r>
            <a:r>
              <a:rPr kumimoji="1" lang="en-US" altLang="ja-JP" sz="2400" dirty="0">
                <a:latin typeface="Times New Roman" panose="02020603050405020304" pitchFamily="18" charset="0"/>
                <a:ea typeface="ＭＳ ゴシック" panose="020B0609070205080204" pitchFamily="49" charset="-128"/>
                <a:cs typeface="Times New Roman" panose="02020603050405020304" pitchFamily="18" charset="0"/>
              </a:rPr>
              <a:t>Humanity Star</a:t>
            </a:r>
            <a:endParaRPr kumimoji="1"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7F9C8FAD-BDB9-4229-BDB9-9C166BC068B0}"/>
              </a:ext>
            </a:extLst>
          </p:cNvPr>
          <p:cNvSpPr/>
          <p:nvPr/>
        </p:nvSpPr>
        <p:spPr>
          <a:xfrm>
            <a:off x="670865" y="5226888"/>
            <a:ext cx="2606913" cy="338554"/>
          </a:xfrm>
          <a:prstGeom prst="rect">
            <a:avLst/>
          </a:prstGeom>
        </p:spPr>
        <p:txBody>
          <a:bodyPr wrap="square">
            <a:spAutoFit/>
          </a:bodyPr>
          <a:lstStyle/>
          <a:p>
            <a:r>
              <a:rPr lang="en-US" altLang="ja-JP" sz="800" dirty="0"/>
              <a:t>(https://www.theverge.com/2018/3/22/17144208/rocket-lab-humanity-star-satellite-new-zealand-astronomy)</a:t>
            </a:r>
            <a:endParaRPr lang="ja-JP" altLang="en-US" sz="800" dirty="0"/>
          </a:p>
        </p:txBody>
      </p:sp>
      <p:graphicFrame>
        <p:nvGraphicFramePr>
          <p:cNvPr id="23" name="グラフ 22">
            <a:extLst>
              <a:ext uri="{FF2B5EF4-FFF2-40B4-BE49-F238E27FC236}">
                <a16:creationId xmlns:a16="http://schemas.microsoft.com/office/drawing/2014/main" id="{F9023416-CDF4-40A9-AEAC-F85482AF6297}"/>
              </a:ext>
            </a:extLst>
          </p:cNvPr>
          <p:cNvGraphicFramePr>
            <a:graphicFrameLocks/>
          </p:cNvGraphicFramePr>
          <p:nvPr>
            <p:extLst>
              <p:ext uri="{D42A27DB-BD31-4B8C-83A1-F6EECF244321}">
                <p14:modId xmlns:p14="http://schemas.microsoft.com/office/powerpoint/2010/main" val="4006233420"/>
              </p:ext>
            </p:extLst>
          </p:nvPr>
        </p:nvGraphicFramePr>
        <p:xfrm>
          <a:off x="3713871" y="1759319"/>
          <a:ext cx="6302326" cy="2676378"/>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23">
            <a:extLst>
              <a:ext uri="{FF2B5EF4-FFF2-40B4-BE49-F238E27FC236}">
                <a16:creationId xmlns:a16="http://schemas.microsoft.com/office/drawing/2014/main" id="{A88FD830-A819-4201-87C9-176C3500F551}"/>
              </a:ext>
            </a:extLst>
          </p:cNvPr>
          <p:cNvSpPr/>
          <p:nvPr/>
        </p:nvSpPr>
        <p:spPr>
          <a:xfrm>
            <a:off x="947182" y="1958270"/>
            <a:ext cx="1851789" cy="400110"/>
          </a:xfrm>
          <a:prstGeom prst="rect">
            <a:avLst/>
          </a:prstGeom>
        </p:spPr>
        <p:txBody>
          <a:bodyPr wrap="none">
            <a:spAutoFit/>
          </a:bodyPr>
          <a:lstStyle/>
          <a:p>
            <a:pPr algn="ctr"/>
            <a:r>
              <a:rPr lang="ja-JP" altLang="en-US" sz="2000" dirty="0">
                <a:solidFill>
                  <a:srgbClr val="000000"/>
                </a:solidFill>
                <a:latin typeface="ＭＳ ゴシック" panose="020B0609070205080204" pitchFamily="49" charset="-128"/>
                <a:ea typeface="ＭＳ ゴシック" panose="020B0609070205080204" pitchFamily="49" charset="-128"/>
              </a:rPr>
              <a:t>政令指定都市</a:t>
            </a:r>
            <a:r>
              <a:rPr lang="ja-JP" altLang="en-US" sz="2000" dirty="0">
                <a:latin typeface="ＭＳ ゴシック" panose="020B0609070205080204" pitchFamily="49" charset="-128"/>
                <a:ea typeface="ＭＳ ゴシック" panose="020B0609070205080204" pitchFamily="49" charset="-128"/>
              </a:rPr>
              <a:t> </a:t>
            </a:r>
          </a:p>
        </p:txBody>
      </p:sp>
      <p:sp>
        <p:nvSpPr>
          <p:cNvPr id="25" name="正方形/長方形 24">
            <a:extLst>
              <a:ext uri="{FF2B5EF4-FFF2-40B4-BE49-F238E27FC236}">
                <a16:creationId xmlns:a16="http://schemas.microsoft.com/office/drawing/2014/main" id="{95EF0634-F2A3-48FE-93DD-28987D4EDD24}"/>
              </a:ext>
            </a:extLst>
          </p:cNvPr>
          <p:cNvSpPr/>
          <p:nvPr/>
        </p:nvSpPr>
        <p:spPr>
          <a:xfrm>
            <a:off x="491254" y="2614715"/>
            <a:ext cx="2877711" cy="400110"/>
          </a:xfrm>
          <a:prstGeom prst="rect">
            <a:avLst/>
          </a:prstGeom>
        </p:spPr>
        <p:txBody>
          <a:bodyPr wrap="none">
            <a:spAutoFit/>
          </a:bodyPr>
          <a:lstStyle/>
          <a:p>
            <a:pPr algn="ctr"/>
            <a:r>
              <a:rPr lang="ja-JP" altLang="en-US" sz="2000" dirty="0">
                <a:solidFill>
                  <a:srgbClr val="000000"/>
                </a:solidFill>
                <a:latin typeface="ＭＳ ゴシック" panose="020B0609070205080204" pitchFamily="49" charset="-128"/>
                <a:ea typeface="ＭＳ ゴシック" panose="020B0609070205080204" pitchFamily="49" charset="-128"/>
              </a:rPr>
              <a:t>人口</a:t>
            </a:r>
            <a:r>
              <a:rPr lang="en-US" altLang="ja-JP" sz="20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rPr>
              <a:t>30</a:t>
            </a:r>
            <a:r>
              <a:rPr lang="ja-JP" altLang="en-US" sz="2000" dirty="0">
                <a:solidFill>
                  <a:srgbClr val="000000"/>
                </a:solidFill>
                <a:latin typeface="ＭＳ ゴシック" panose="020B0609070205080204" pitchFamily="49" charset="-128"/>
                <a:ea typeface="ＭＳ ゴシック" panose="020B0609070205080204" pitchFamily="49" charset="-128"/>
              </a:rPr>
              <a:t>万人以上の都市</a:t>
            </a:r>
            <a:r>
              <a:rPr lang="ja-JP" altLang="en-US" sz="2000" dirty="0">
                <a:latin typeface="ＭＳ ゴシック" panose="020B0609070205080204" pitchFamily="49" charset="-128"/>
                <a:ea typeface="ＭＳ ゴシック" panose="020B0609070205080204" pitchFamily="49" charset="-128"/>
              </a:rPr>
              <a:t> </a:t>
            </a:r>
          </a:p>
        </p:txBody>
      </p:sp>
      <p:sp>
        <p:nvSpPr>
          <p:cNvPr id="26" name="正方形/長方形 25">
            <a:extLst>
              <a:ext uri="{FF2B5EF4-FFF2-40B4-BE49-F238E27FC236}">
                <a16:creationId xmlns:a16="http://schemas.microsoft.com/office/drawing/2014/main" id="{91E13FF3-0174-422B-8C9B-F2BB7B89B938}"/>
              </a:ext>
            </a:extLst>
          </p:cNvPr>
          <p:cNvSpPr/>
          <p:nvPr/>
        </p:nvSpPr>
        <p:spPr>
          <a:xfrm>
            <a:off x="491254" y="3217587"/>
            <a:ext cx="2877711" cy="400110"/>
          </a:xfrm>
          <a:prstGeom prst="rect">
            <a:avLst/>
          </a:prstGeom>
        </p:spPr>
        <p:txBody>
          <a:bodyPr wrap="none">
            <a:spAutoFit/>
          </a:bodyPr>
          <a:lstStyle/>
          <a:p>
            <a:pPr algn="ctr"/>
            <a:r>
              <a:rPr lang="ja-JP" altLang="en-US" sz="2000" dirty="0">
                <a:solidFill>
                  <a:srgbClr val="000000"/>
                </a:solidFill>
                <a:latin typeface="ＭＳ ゴシック" panose="020B0609070205080204" pitchFamily="49" charset="-128"/>
                <a:ea typeface="ＭＳ ゴシック" panose="020B0609070205080204" pitchFamily="49" charset="-128"/>
              </a:rPr>
              <a:t>人口</a:t>
            </a:r>
            <a:r>
              <a:rPr lang="en-US" altLang="ja-JP" sz="20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rPr>
              <a:t>10</a:t>
            </a:r>
            <a:r>
              <a:rPr lang="ja-JP" altLang="en-US" sz="2000" dirty="0">
                <a:solidFill>
                  <a:srgbClr val="000000"/>
                </a:solidFill>
                <a:latin typeface="ＭＳ ゴシック" panose="020B0609070205080204" pitchFamily="49" charset="-128"/>
                <a:ea typeface="ＭＳ ゴシック" panose="020B0609070205080204" pitchFamily="49" charset="-128"/>
              </a:rPr>
              <a:t>万人以上の都市</a:t>
            </a:r>
            <a:r>
              <a:rPr lang="ja-JP" altLang="en-US" sz="2000" dirty="0">
                <a:latin typeface="ＭＳ ゴシック" panose="020B0609070205080204" pitchFamily="49" charset="-128"/>
                <a:ea typeface="ＭＳ ゴシック" panose="020B0609070205080204" pitchFamily="49" charset="-128"/>
              </a:rPr>
              <a:t> </a:t>
            </a:r>
          </a:p>
        </p:txBody>
      </p:sp>
      <p:sp>
        <p:nvSpPr>
          <p:cNvPr id="27" name="正方形/長方形 26">
            <a:extLst>
              <a:ext uri="{FF2B5EF4-FFF2-40B4-BE49-F238E27FC236}">
                <a16:creationId xmlns:a16="http://schemas.microsoft.com/office/drawing/2014/main" id="{747221A5-3E6E-452B-8D5B-82E6FE9C8F26}"/>
              </a:ext>
            </a:extLst>
          </p:cNvPr>
          <p:cNvSpPr/>
          <p:nvPr/>
        </p:nvSpPr>
        <p:spPr>
          <a:xfrm>
            <a:off x="407227" y="3820459"/>
            <a:ext cx="3134191" cy="400110"/>
          </a:xfrm>
          <a:prstGeom prst="rect">
            <a:avLst/>
          </a:prstGeom>
        </p:spPr>
        <p:txBody>
          <a:bodyPr wrap="none">
            <a:spAutoFit/>
          </a:bodyPr>
          <a:lstStyle/>
          <a:p>
            <a:pPr algn="ctr"/>
            <a:r>
              <a:rPr lang="ja-JP" altLang="en-US" sz="2000" dirty="0">
                <a:solidFill>
                  <a:srgbClr val="000000"/>
                </a:solidFill>
                <a:latin typeface="ＭＳ ゴシック" panose="020B0609070205080204" pitchFamily="49" charset="-128"/>
                <a:ea typeface="ＭＳ ゴシック" panose="020B0609070205080204" pitchFamily="49" charset="-128"/>
              </a:rPr>
              <a:t>人口</a:t>
            </a:r>
            <a:r>
              <a:rPr lang="en-US" altLang="ja-JP" sz="2000" dirty="0">
                <a:solidFill>
                  <a:srgbClr val="000000"/>
                </a:solidFill>
                <a:latin typeface="Times New Roman" panose="02020603050405020304" pitchFamily="18" charset="0"/>
                <a:ea typeface="ＭＳ ゴシック" panose="020B0609070205080204" pitchFamily="49" charset="-128"/>
                <a:cs typeface="Times New Roman" panose="02020603050405020304" pitchFamily="18" charset="0"/>
              </a:rPr>
              <a:t>10</a:t>
            </a:r>
            <a:r>
              <a:rPr lang="ja-JP" altLang="en-US" sz="2000" dirty="0">
                <a:solidFill>
                  <a:srgbClr val="000000"/>
                </a:solidFill>
                <a:latin typeface="ＭＳ ゴシック" panose="020B0609070205080204" pitchFamily="49" charset="-128"/>
                <a:ea typeface="ＭＳ ゴシック" panose="020B0609070205080204" pitchFamily="49" charset="-128"/>
              </a:rPr>
              <a:t>万人以下の市町村</a:t>
            </a:r>
            <a:r>
              <a:rPr lang="ja-JP" altLang="en-US" sz="2000" dirty="0">
                <a:latin typeface="ＭＳ ゴシック" panose="020B0609070205080204" pitchFamily="49" charset="-128"/>
                <a:ea typeface="ＭＳ ゴシック" panose="020B0609070205080204" pitchFamily="49" charset="-128"/>
              </a:rPr>
              <a:t> </a:t>
            </a:r>
          </a:p>
        </p:txBody>
      </p:sp>
      <p:sp>
        <p:nvSpPr>
          <p:cNvPr id="28" name="正方形/長方形 27">
            <a:extLst>
              <a:ext uri="{FF2B5EF4-FFF2-40B4-BE49-F238E27FC236}">
                <a16:creationId xmlns:a16="http://schemas.microsoft.com/office/drawing/2014/main" id="{8C336A6C-052D-417C-9EB2-4DFC0D5CAE7A}"/>
              </a:ext>
            </a:extLst>
          </p:cNvPr>
          <p:cNvSpPr/>
          <p:nvPr/>
        </p:nvSpPr>
        <p:spPr>
          <a:xfrm>
            <a:off x="439902" y="894542"/>
            <a:ext cx="108000" cy="108000"/>
          </a:xfrm>
          <a:prstGeom prst="rect">
            <a:avLst/>
          </a:prstGeom>
          <a:solidFill>
            <a:srgbClr val="12E0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8AAAD6C-411F-4502-AEA5-E1F91FAD9757}"/>
              </a:ext>
            </a:extLst>
          </p:cNvPr>
          <p:cNvSpPr/>
          <p:nvPr/>
        </p:nvSpPr>
        <p:spPr>
          <a:xfrm>
            <a:off x="646378" y="734419"/>
            <a:ext cx="3390672" cy="400110"/>
          </a:xfrm>
          <a:prstGeom prst="rect">
            <a:avLst/>
          </a:prstGeom>
        </p:spPr>
        <p:txBody>
          <a:bodyPr wrap="none">
            <a:spAutoFit/>
          </a:bodyPr>
          <a:lstStyle/>
          <a:p>
            <a:r>
              <a:rPr lang="ja-JP" altLang="en-US" sz="2000" dirty="0">
                <a:solidFill>
                  <a:srgbClr val="000000"/>
                </a:solidFill>
                <a:latin typeface="ＭＳ ゴシック" panose="020B0609070205080204" pitchFamily="49" charset="-128"/>
                <a:ea typeface="ＭＳ ゴシック" panose="020B0609070205080204" pitchFamily="49" charset="-128"/>
              </a:rPr>
              <a:t>美しい星空で満足している</a:t>
            </a:r>
            <a:r>
              <a:rPr lang="ja-JP" altLang="en-US" sz="2000" dirty="0">
                <a:latin typeface="ＭＳ ゴシック" panose="020B0609070205080204" pitchFamily="49" charset="-128"/>
                <a:ea typeface="ＭＳ ゴシック" panose="020B0609070205080204" pitchFamily="49" charset="-128"/>
              </a:rPr>
              <a:t> </a:t>
            </a:r>
          </a:p>
        </p:txBody>
      </p:sp>
      <p:sp>
        <p:nvSpPr>
          <p:cNvPr id="30" name="正方形/長方形 29">
            <a:extLst>
              <a:ext uri="{FF2B5EF4-FFF2-40B4-BE49-F238E27FC236}">
                <a16:creationId xmlns:a16="http://schemas.microsoft.com/office/drawing/2014/main" id="{36C7001B-D0D0-48FC-88B8-2CE738F5AFA1}"/>
              </a:ext>
            </a:extLst>
          </p:cNvPr>
          <p:cNvSpPr/>
          <p:nvPr/>
        </p:nvSpPr>
        <p:spPr>
          <a:xfrm>
            <a:off x="4369044" y="734419"/>
            <a:ext cx="4673074" cy="400110"/>
          </a:xfrm>
          <a:prstGeom prst="rect">
            <a:avLst/>
          </a:prstGeom>
        </p:spPr>
        <p:txBody>
          <a:bodyPr wrap="none">
            <a:spAutoFit/>
          </a:bodyPr>
          <a:lstStyle/>
          <a:p>
            <a:r>
              <a:rPr lang="ja-JP" altLang="en-US" sz="2000" dirty="0">
                <a:solidFill>
                  <a:srgbClr val="000000"/>
                </a:solidFill>
                <a:latin typeface="ＭＳ ゴシック" panose="020B0609070205080204" pitchFamily="49" charset="-128"/>
                <a:ea typeface="ＭＳ ゴシック" panose="020B0609070205080204" pitchFamily="49" charset="-128"/>
              </a:rPr>
              <a:t>かつてに比べて見えにくくなっている</a:t>
            </a:r>
            <a:r>
              <a:rPr lang="ja-JP" altLang="en-US" sz="2000" dirty="0">
                <a:latin typeface="ＭＳ ゴシック" panose="020B0609070205080204" pitchFamily="49" charset="-128"/>
                <a:ea typeface="ＭＳ ゴシック" panose="020B0609070205080204" pitchFamily="49" charset="-128"/>
              </a:rPr>
              <a:t> </a:t>
            </a:r>
          </a:p>
        </p:txBody>
      </p:sp>
      <p:sp>
        <p:nvSpPr>
          <p:cNvPr id="31" name="正方形/長方形 30">
            <a:extLst>
              <a:ext uri="{FF2B5EF4-FFF2-40B4-BE49-F238E27FC236}">
                <a16:creationId xmlns:a16="http://schemas.microsoft.com/office/drawing/2014/main" id="{913B959E-BC21-4BAC-95BA-037FD7BE1AF1}"/>
              </a:ext>
            </a:extLst>
          </p:cNvPr>
          <p:cNvSpPr/>
          <p:nvPr/>
        </p:nvSpPr>
        <p:spPr>
          <a:xfrm>
            <a:off x="4192552" y="907289"/>
            <a:ext cx="108000" cy="1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D8DFC74-0C04-46F7-BEBC-D38C601DCAF4}"/>
              </a:ext>
            </a:extLst>
          </p:cNvPr>
          <p:cNvSpPr/>
          <p:nvPr/>
        </p:nvSpPr>
        <p:spPr>
          <a:xfrm>
            <a:off x="4190625" y="1649119"/>
            <a:ext cx="108000" cy="1080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21A4B6EC-771D-474E-927D-36B624E863B3}"/>
              </a:ext>
            </a:extLst>
          </p:cNvPr>
          <p:cNvSpPr/>
          <p:nvPr/>
        </p:nvSpPr>
        <p:spPr>
          <a:xfrm>
            <a:off x="459116" y="1688633"/>
            <a:ext cx="108000" cy="108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0B319F0-9A53-4DD2-8F9D-E3673A1C5A72}"/>
              </a:ext>
            </a:extLst>
          </p:cNvPr>
          <p:cNvSpPr/>
          <p:nvPr/>
        </p:nvSpPr>
        <p:spPr>
          <a:xfrm>
            <a:off x="4186351" y="1270935"/>
            <a:ext cx="108000" cy="108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1E5224A-F14E-48F9-829C-52E62D7C74A9}"/>
              </a:ext>
            </a:extLst>
          </p:cNvPr>
          <p:cNvSpPr/>
          <p:nvPr/>
        </p:nvSpPr>
        <p:spPr>
          <a:xfrm>
            <a:off x="443624" y="1298190"/>
            <a:ext cx="108000" cy="1080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529C1F5-F53C-470E-847D-9D7E1BB68FB3}"/>
              </a:ext>
            </a:extLst>
          </p:cNvPr>
          <p:cNvSpPr/>
          <p:nvPr/>
        </p:nvSpPr>
        <p:spPr>
          <a:xfrm>
            <a:off x="580184" y="1122956"/>
            <a:ext cx="3134191" cy="400110"/>
          </a:xfrm>
          <a:prstGeom prst="rect">
            <a:avLst/>
          </a:prstGeom>
        </p:spPr>
        <p:txBody>
          <a:bodyPr wrap="none">
            <a:spAutoFit/>
          </a:bodyPr>
          <a:lstStyle/>
          <a:p>
            <a:r>
              <a:rPr lang="ja-JP" altLang="en-US" sz="2000" dirty="0">
                <a:solidFill>
                  <a:srgbClr val="000000"/>
                </a:solidFill>
                <a:latin typeface="ＭＳ ゴシック" panose="020B0609070205080204" pitchFamily="49" charset="-128"/>
                <a:ea typeface="ＭＳ ゴシック" panose="020B0609070205080204" pitchFamily="49" charset="-128"/>
              </a:rPr>
              <a:t>美しい星空とはいえない</a:t>
            </a:r>
            <a:r>
              <a:rPr lang="ja-JP" altLang="en-US" sz="2000" dirty="0">
                <a:latin typeface="ＭＳ ゴシック" panose="020B0609070205080204" pitchFamily="49" charset="-128"/>
                <a:ea typeface="ＭＳ ゴシック" panose="020B0609070205080204" pitchFamily="49" charset="-128"/>
              </a:rPr>
              <a:t> </a:t>
            </a:r>
          </a:p>
        </p:txBody>
      </p:sp>
      <p:sp>
        <p:nvSpPr>
          <p:cNvPr id="37" name="正方形/長方形 36">
            <a:extLst>
              <a:ext uri="{FF2B5EF4-FFF2-40B4-BE49-F238E27FC236}">
                <a16:creationId xmlns:a16="http://schemas.microsoft.com/office/drawing/2014/main" id="{823F7CC0-A7BA-4D66-835F-5020B76E4BDF}"/>
              </a:ext>
            </a:extLst>
          </p:cNvPr>
          <p:cNvSpPr/>
          <p:nvPr/>
        </p:nvSpPr>
        <p:spPr>
          <a:xfrm>
            <a:off x="4308419" y="1097735"/>
            <a:ext cx="3647152" cy="400110"/>
          </a:xfrm>
          <a:prstGeom prst="rect">
            <a:avLst/>
          </a:prstGeom>
        </p:spPr>
        <p:txBody>
          <a:bodyPr wrap="none">
            <a:spAutoFit/>
          </a:bodyPr>
          <a:lstStyle/>
          <a:p>
            <a:r>
              <a:rPr lang="ja-JP" altLang="en-US" sz="2000" dirty="0">
                <a:solidFill>
                  <a:srgbClr val="000000"/>
                </a:solidFill>
                <a:latin typeface="ＭＳ ゴシック" panose="020B0609070205080204" pitchFamily="49" charset="-128"/>
                <a:ea typeface="ＭＳ ゴシック" panose="020B0609070205080204" pitchFamily="49" charset="-128"/>
              </a:rPr>
              <a:t>星は数えるほどしか見えない</a:t>
            </a:r>
            <a:r>
              <a:rPr lang="ja-JP" altLang="en-US" sz="2000" dirty="0">
                <a:latin typeface="ＭＳ ゴシック" panose="020B0609070205080204" pitchFamily="49" charset="-128"/>
                <a:ea typeface="ＭＳ ゴシック" panose="020B0609070205080204" pitchFamily="49" charset="-128"/>
              </a:rPr>
              <a:t> </a:t>
            </a:r>
          </a:p>
        </p:txBody>
      </p:sp>
      <p:sp>
        <p:nvSpPr>
          <p:cNvPr id="38" name="正方形/長方形 37">
            <a:extLst>
              <a:ext uri="{FF2B5EF4-FFF2-40B4-BE49-F238E27FC236}">
                <a16:creationId xmlns:a16="http://schemas.microsoft.com/office/drawing/2014/main" id="{EAD9D0A6-A77D-410D-BE0D-A1A0A8C6D686}"/>
              </a:ext>
            </a:extLst>
          </p:cNvPr>
          <p:cNvSpPr/>
          <p:nvPr/>
        </p:nvSpPr>
        <p:spPr>
          <a:xfrm>
            <a:off x="632310" y="1500011"/>
            <a:ext cx="2877711" cy="400110"/>
          </a:xfrm>
          <a:prstGeom prst="rect">
            <a:avLst/>
          </a:prstGeom>
        </p:spPr>
        <p:txBody>
          <a:bodyPr wrap="none">
            <a:spAutoFit/>
          </a:bodyPr>
          <a:lstStyle/>
          <a:p>
            <a:r>
              <a:rPr lang="ja-JP" altLang="en-US" sz="2000" dirty="0">
                <a:solidFill>
                  <a:srgbClr val="000000"/>
                </a:solidFill>
                <a:latin typeface="ＭＳ ゴシック" panose="020B0609070205080204" pitchFamily="49" charset="-128"/>
                <a:ea typeface="ＭＳ ゴシック" panose="020B0609070205080204" pitchFamily="49" charset="-128"/>
              </a:rPr>
              <a:t>星はほとんど見えない</a:t>
            </a:r>
            <a:r>
              <a:rPr lang="ja-JP" altLang="en-US" sz="2000" dirty="0">
                <a:latin typeface="ＭＳ ゴシック" panose="020B0609070205080204" pitchFamily="49" charset="-128"/>
                <a:ea typeface="ＭＳ ゴシック" panose="020B0609070205080204" pitchFamily="49" charset="-128"/>
              </a:rPr>
              <a:t> </a:t>
            </a:r>
          </a:p>
        </p:txBody>
      </p:sp>
      <p:sp>
        <p:nvSpPr>
          <p:cNvPr id="39" name="正方形/長方形 38">
            <a:extLst>
              <a:ext uri="{FF2B5EF4-FFF2-40B4-BE49-F238E27FC236}">
                <a16:creationId xmlns:a16="http://schemas.microsoft.com/office/drawing/2014/main" id="{7C8646C4-B382-4369-B1B5-412F81E98F7D}"/>
              </a:ext>
            </a:extLst>
          </p:cNvPr>
          <p:cNvSpPr/>
          <p:nvPr/>
        </p:nvSpPr>
        <p:spPr>
          <a:xfrm>
            <a:off x="4298625" y="1498466"/>
            <a:ext cx="1082348" cy="400110"/>
          </a:xfrm>
          <a:prstGeom prst="rect">
            <a:avLst/>
          </a:prstGeom>
        </p:spPr>
        <p:txBody>
          <a:bodyPr wrap="none">
            <a:spAutoFit/>
          </a:bodyPr>
          <a:lstStyle/>
          <a:p>
            <a:r>
              <a:rPr lang="ja-JP" altLang="en-US" sz="2000" dirty="0">
                <a:solidFill>
                  <a:srgbClr val="000000"/>
                </a:solidFill>
                <a:latin typeface="ＭＳ ゴシック" panose="020B0609070205080204" pitchFamily="49" charset="-128"/>
                <a:ea typeface="ＭＳ ゴシック" panose="020B0609070205080204" pitchFamily="49" charset="-128"/>
              </a:rPr>
              <a:t>その他</a:t>
            </a:r>
            <a:r>
              <a:rPr lang="ja-JP" altLang="en-US" sz="2000" dirty="0">
                <a:latin typeface="ＭＳ ゴシック" panose="020B0609070205080204" pitchFamily="49" charset="-128"/>
                <a:ea typeface="ＭＳ ゴシック" panose="020B0609070205080204" pitchFamily="49" charset="-128"/>
              </a:rPr>
              <a:t> </a:t>
            </a:r>
          </a:p>
        </p:txBody>
      </p:sp>
      <p:pic>
        <p:nvPicPr>
          <p:cNvPr id="41" name="図 40" descr="人, 屋外, 立つ, 男 が含まれている画像&#10;&#10;自動的に生成された説明">
            <a:extLst>
              <a:ext uri="{FF2B5EF4-FFF2-40B4-BE49-F238E27FC236}">
                <a16:creationId xmlns:a16="http://schemas.microsoft.com/office/drawing/2014/main" id="{E41899A0-E083-430F-B526-DC32707EBC77}"/>
              </a:ext>
            </a:extLst>
          </p:cNvPr>
          <p:cNvPicPr>
            <a:picLocks noChangeAspect="1"/>
          </p:cNvPicPr>
          <p:nvPr/>
        </p:nvPicPr>
        <p:blipFill rotWithShape="1">
          <a:blip r:embed="rId4">
            <a:extLst>
              <a:ext uri="{28A0092B-C50C-407E-A947-70E740481C1C}">
                <a14:useLocalDpi xmlns:a14="http://schemas.microsoft.com/office/drawing/2010/main" val="0"/>
              </a:ext>
            </a:extLst>
          </a:blip>
          <a:srcRect l="18973"/>
          <a:stretch/>
        </p:blipFill>
        <p:spPr>
          <a:xfrm>
            <a:off x="6407828" y="4358939"/>
            <a:ext cx="2606913" cy="2413005"/>
          </a:xfrm>
          <a:prstGeom prst="rect">
            <a:avLst/>
          </a:prstGeom>
        </p:spPr>
      </p:pic>
      <p:sp>
        <p:nvSpPr>
          <p:cNvPr id="42" name="テキスト ボックス 41">
            <a:extLst>
              <a:ext uri="{FF2B5EF4-FFF2-40B4-BE49-F238E27FC236}">
                <a16:creationId xmlns:a16="http://schemas.microsoft.com/office/drawing/2014/main" id="{1F5FBEEA-E795-4ACA-96E4-A10BD906F402}"/>
              </a:ext>
            </a:extLst>
          </p:cNvPr>
          <p:cNvSpPr txBox="1"/>
          <p:nvPr/>
        </p:nvSpPr>
        <p:spPr>
          <a:xfrm>
            <a:off x="308751" y="5781871"/>
            <a:ext cx="2949813" cy="461665"/>
          </a:xfrm>
          <a:prstGeom prst="rect">
            <a:avLst/>
          </a:prstGeom>
          <a:noFill/>
        </p:spPr>
        <p:txBody>
          <a:bodyPr wrap="square" rtlCol="0">
            <a:spAutoFit/>
          </a:bodyPr>
          <a:lstStyle/>
          <a:p>
            <a:r>
              <a:rPr kumimoji="1" lang="ja-JP" altLang="en-US" sz="2400" dirty="0">
                <a:latin typeface="Times New Roman" panose="02020603050405020304" pitchFamily="18" charset="0"/>
                <a:ea typeface="ＭＳ ゴシック" panose="020B0609070205080204" pitchFamily="49" charset="-128"/>
                <a:cs typeface="Times New Roman" panose="02020603050405020304" pitchFamily="18" charset="0"/>
              </a:rPr>
              <a:t>右：宇宙看板</a:t>
            </a:r>
          </a:p>
        </p:txBody>
      </p:sp>
      <p:sp>
        <p:nvSpPr>
          <p:cNvPr id="43" name="正方形/長方形 42">
            <a:extLst>
              <a:ext uri="{FF2B5EF4-FFF2-40B4-BE49-F238E27FC236}">
                <a16:creationId xmlns:a16="http://schemas.microsoft.com/office/drawing/2014/main" id="{521FACF2-C1E8-4463-A06D-BB0DEB36EC5A}"/>
              </a:ext>
            </a:extLst>
          </p:cNvPr>
          <p:cNvSpPr/>
          <p:nvPr/>
        </p:nvSpPr>
        <p:spPr>
          <a:xfrm>
            <a:off x="670865" y="6173880"/>
            <a:ext cx="3070315" cy="338554"/>
          </a:xfrm>
          <a:prstGeom prst="rect">
            <a:avLst/>
          </a:prstGeom>
        </p:spPr>
        <p:txBody>
          <a:bodyPr wrap="square">
            <a:spAutoFit/>
          </a:bodyPr>
          <a:lstStyle/>
          <a:p>
            <a:r>
              <a:rPr lang="en-US" altLang="ja-JP" sz="800" dirty="0"/>
              <a:t>(https://www.fashionsnap.com/article/2019-04-22/space-advertisement/)</a:t>
            </a:r>
            <a:endParaRPr lang="ja-JP" altLang="en-US" sz="800" dirty="0"/>
          </a:p>
        </p:txBody>
      </p:sp>
      <p:sp>
        <p:nvSpPr>
          <p:cNvPr id="44" name="正方形/長方形 43">
            <a:extLst>
              <a:ext uri="{FF2B5EF4-FFF2-40B4-BE49-F238E27FC236}">
                <a16:creationId xmlns:a16="http://schemas.microsoft.com/office/drawing/2014/main" id="{C97C0309-1FE8-4323-B974-CF2236D0E1B2}"/>
              </a:ext>
            </a:extLst>
          </p:cNvPr>
          <p:cNvSpPr/>
          <p:nvPr/>
        </p:nvSpPr>
        <p:spPr>
          <a:xfrm>
            <a:off x="5929038" y="4133506"/>
            <a:ext cx="2997656" cy="215444"/>
          </a:xfrm>
          <a:prstGeom prst="rect">
            <a:avLst/>
          </a:prstGeom>
        </p:spPr>
        <p:txBody>
          <a:bodyPr wrap="square">
            <a:spAutoFit/>
          </a:bodyPr>
          <a:lstStyle/>
          <a:p>
            <a:r>
              <a:rPr lang="en-US" altLang="ja-JP" sz="800" dirty="0"/>
              <a:t>(</a:t>
            </a:r>
            <a:r>
              <a:rPr lang="en-US" altLang="ja-JP" sz="800" dirty="0">
                <a:hlinkClick r:id="rId5"/>
              </a:rPr>
              <a:t>https://www.env.go.jp/policy/hakusyo/h08/10047.html</a:t>
            </a:r>
            <a:r>
              <a:rPr lang="en-US" altLang="ja-JP" sz="800" dirty="0"/>
              <a:t>)</a:t>
            </a:r>
            <a:r>
              <a:rPr lang="ja-JP" altLang="en-US" sz="800" dirty="0"/>
              <a:t>より作成</a:t>
            </a:r>
          </a:p>
        </p:txBody>
      </p:sp>
    </p:spTree>
    <p:extLst>
      <p:ext uri="{BB962C8B-B14F-4D97-AF65-F5344CB8AC3E}">
        <p14:creationId xmlns:p14="http://schemas.microsoft.com/office/powerpoint/2010/main" val="6968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Graphic spid="23" grpId="0">
        <p:bldAsOne/>
      </p:bldGraphic>
      <p:bldP spid="24" grpId="0"/>
      <p:bldP spid="25" grpId="0"/>
      <p:bldP spid="26" grpId="0"/>
      <p:bldP spid="27" grpId="0"/>
      <p:bldP spid="28" grpId="0" animBg="1"/>
      <p:bldP spid="29" grpId="0"/>
      <p:bldP spid="30" grpId="0"/>
      <p:bldP spid="31" grpId="0" animBg="1"/>
      <p:bldP spid="32" grpId="0" animBg="1"/>
      <p:bldP spid="33" grpId="0" animBg="1"/>
      <p:bldP spid="34" grpId="0" animBg="1"/>
      <p:bldP spid="35" grpId="0" animBg="1"/>
      <p:bldP spid="36" grpId="0"/>
      <p:bldP spid="37" grpId="0"/>
      <p:bldP spid="38" grpId="0"/>
      <p:bldP spid="39" grpId="0"/>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2400"/>
  <p:tag name="ORIGINALHEIGHT" val="172.5241"/>
  <p:tag name="ORIGINALWIDTH" val="1205.418"/>
  <p:tag name="LATEXADDIN" val="\documentclass{jsarticle}&#10;\usepackage{amsmath,amsfonts,amssymb}&#10;\usepackage{bm}&#10;\pagestyle{empty}&#10;\begin{document}&#10;\[&#10;\mathbb{T}\times \mathbb{R}\mapsto\mathbb{R}&#10;\]&#10;\end{document}"/>
  <p:tag name="IGUANATEXSIZE" val="20"/>
  <p:tag name="IGUANATEXCURSOR" val="150"/>
  <p:tag name="TRANSPARENCY" val="True"/>
  <p:tag name="FILENAME" val=""/>
  <p:tag name="LATEXENGINEID" val="4"/>
  <p:tag name="TEMPFOLDER" val="C:\Iguana-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2400"/>
  <p:tag name="ORIGINALHEIGHT" val="170.2738"/>
  <p:tag name="ORIGINALWIDTH" val="171.0239"/>
  <p:tag name="LATEXADDIN" val="\documentclass{jsarticle}&#10;\usepackage{amsmath,amsfonts,amssymb}&#10;\usepackage{bm}&#10;\pagestyle{empty}&#10;\begin{document}&#10;\[&#10;\mathbb{R}&#10;\]&#10;\end{document}"/>
  <p:tag name="IGUANATEXSIZE" val="20"/>
  <p:tag name="IGUANATEXCURSOR" val="127"/>
  <p:tag name="TRANSPARENCY" val="True"/>
  <p:tag name="FILENAME" val=""/>
  <p:tag name="LATEXENGINEID" val="4"/>
  <p:tag name="TEMPFOLDER" val="C:\Iguana-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2400"/>
  <p:tag name="ORIGINALHEIGHT" val="170.2738"/>
  <p:tag name="ORIGINALWIDTH" val="171.0239"/>
  <p:tag name="LATEXADDIN" val="\documentclass{jsarticle}&#10;\usepackage{amsmath,amsfonts,amssymb}&#10;\usepackage{bm}&#10;\pagestyle{empty}&#10;\begin{document}&#10;\[&#10;\mathbb{R}&#10;\]&#10;\end{document}"/>
  <p:tag name="IGUANATEXSIZE" val="20"/>
  <p:tag name="IGUANATEXCURSOR" val="127"/>
  <p:tag name="TRANSPARENCY" val="True"/>
  <p:tag name="FILENAME" val=""/>
  <p:tag name="LATEXENGINEID" val="4"/>
  <p:tag name="TEMPFOLDER" val="C:\Iguana-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2400"/>
  <p:tag name="ORIGINALHEIGHT" val="170.2738"/>
  <p:tag name="ORIGINALWIDTH" val="150.021"/>
  <p:tag name="LATEXADDIN" val="\documentclass{jsarticle}&#10;\usepackage{amsmath,amsfonts,amssymb}&#10;\usepackage{bm}&#10;\pagestyle{empty}&#10;\begin{document}&#10;\[&#10;\mathbb{T}&#10;\]&#10;\end{document}"/>
  <p:tag name="IGUANATEXSIZE" val="20"/>
  <p:tag name="IGUANATEXCURSOR" val="127"/>
  <p:tag name="TRANSPARENCY" val="True"/>
  <p:tag name="FILENAME" val=""/>
  <p:tag name="LATEXENGINEID" val="4"/>
  <p:tag name="TEMPFOLDER" val="C:\Iguana-temp\"/>
  <p:tag name="LATEXFORMHEIGHT" val="312"/>
  <p:tag name="LATEXFORMWIDTH" val="384"/>
  <p:tag name="LATEXFORMWRAP" val="True"/>
  <p:tag name="BITMAPVECTOR" val="0"/>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3225</TotalTime>
  <Words>5683</Words>
  <Application>Microsoft Office PowerPoint</Application>
  <PresentationFormat>画面に合わせる (4:3)</PresentationFormat>
  <Paragraphs>919</Paragraphs>
  <Slides>88</Slides>
  <Notes>0</Notes>
  <HiddenSlides>0</HiddenSlides>
  <MMClips>4</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88</vt:i4>
      </vt:variant>
    </vt:vector>
  </HeadingPairs>
  <TitlesOfParts>
    <vt:vector size="108" baseType="lpstr">
      <vt:lpstr>HGP創英角ｺﾞｼｯｸUB</vt:lpstr>
      <vt:lpstr>HGP創英角ﾎﾟｯﾌﾟ体</vt:lpstr>
      <vt:lpstr>HGSｺﾞｼｯｸE</vt:lpstr>
      <vt:lpstr>HGS創英角ｺﾞｼｯｸUB</vt:lpstr>
      <vt:lpstr>ＭＳ Ｐゴシック</vt:lpstr>
      <vt:lpstr>MS UI Gothic</vt:lpstr>
      <vt:lpstr>ＭＳ ゴシック</vt:lpstr>
      <vt:lpstr>源ノ角ゴシック JP</vt:lpstr>
      <vt:lpstr>源ノ角ゴシック Normal</vt:lpstr>
      <vt:lpstr>源柔ゴシック Medium</vt:lpstr>
      <vt:lpstr>源柔ゴシック Normal</vt:lpstr>
      <vt:lpstr>源柔ゴシック Regular</vt:lpstr>
      <vt:lpstr>源柔ゴシック等幅 Medium</vt:lpstr>
      <vt:lpstr>游ゴシック</vt:lpstr>
      <vt:lpstr>Arial</vt:lpstr>
      <vt:lpstr>Calibri</vt:lpstr>
      <vt:lpstr>Calibri Light</vt:lpstr>
      <vt:lpstr>Cambria Math</vt:lpstr>
      <vt:lpstr>Times New Roman</vt:lpstr>
      <vt:lpstr>Office テーマ</vt:lpstr>
      <vt:lpstr>Re : 生命の絵本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一般に恒星には寿命が存在する</vt:lpstr>
      <vt:lpstr>生命の誕生・進化には時間が必要</vt:lpstr>
      <vt:lpstr>生命の発生には一定の期間安定する恒星が必要</vt:lpstr>
      <vt:lpstr>金星はなぜ地球とはこんなにも違うのか</vt:lpstr>
      <vt:lpstr>金星はなぜ地球とはこんなにも違うのか</vt:lpstr>
      <vt:lpstr>金星はなぜ地球とはこんなにも違うのか</vt:lpstr>
      <vt:lpstr>水星</vt:lpstr>
      <vt:lpstr>水星の生命の可能性</vt:lpstr>
      <vt:lpstr>生命必須の同類項</vt:lpstr>
      <vt:lpstr>冥王星での液体の水の存在</vt:lpstr>
      <vt:lpstr>冥王星での液体の水の存在</vt:lpstr>
      <vt:lpstr>冥王星での液体の水の存在</vt:lpstr>
      <vt:lpstr>PowerPoint プレゼンテーション</vt:lpstr>
      <vt:lpstr>PowerPoint プレゼンテーション</vt:lpstr>
      <vt:lpstr>PowerPoint プレゼンテーション</vt:lpstr>
      <vt:lpstr>大気中酸素の海洋への溶存</vt:lpstr>
      <vt:lpstr>なぜ酸素混合が起こるか</vt:lpstr>
      <vt:lpstr>溶存酸素により生物が生存する！</vt:lpstr>
      <vt:lpstr>天王星の自転軸の傾き</vt:lpstr>
      <vt:lpstr>自転軸の傾きの理由</vt:lpstr>
      <vt:lpstr>生命の存在と自転軸の傾き</vt:lpstr>
      <vt:lpstr>PowerPoint プレゼンテーション</vt:lpstr>
      <vt:lpstr>PowerPoint プレゼンテーション</vt:lpstr>
      <vt:lpstr>PowerPoint プレゼンテーション</vt:lpstr>
      <vt:lpstr> トラピスト‐1という恒星が見つかったよ！</vt:lpstr>
      <vt:lpstr> 赤い星のまわりの惑星はどうなるの？</vt:lpstr>
      <vt:lpstr> 新しい生命の条件になるかも？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生命の絵本</dc:title>
  <dc:creator>真城 武田</dc:creator>
  <cp:lastModifiedBy>真城 武田</cp:lastModifiedBy>
  <cp:revision>224</cp:revision>
  <dcterms:created xsi:type="dcterms:W3CDTF">2020-05-17T03:40:51Z</dcterms:created>
  <dcterms:modified xsi:type="dcterms:W3CDTF">2020-06-12T17:24:10Z</dcterms:modified>
</cp:coreProperties>
</file>