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ink/ink21.xml" ContentType="application/inkml+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58"/>
  </p:notesMasterIdLst>
  <p:sldIdLst>
    <p:sldId id="266" r:id="rId2"/>
    <p:sldId id="320" r:id="rId3"/>
    <p:sldId id="257" r:id="rId4"/>
    <p:sldId id="261" r:id="rId5"/>
    <p:sldId id="259" r:id="rId6"/>
    <p:sldId id="260" r:id="rId7"/>
    <p:sldId id="267" r:id="rId8"/>
    <p:sldId id="315" r:id="rId9"/>
    <p:sldId id="268" r:id="rId10"/>
    <p:sldId id="264" r:id="rId11"/>
    <p:sldId id="265" r:id="rId12"/>
    <p:sldId id="269" r:id="rId13"/>
    <p:sldId id="270" r:id="rId14"/>
    <p:sldId id="271" r:id="rId15"/>
    <p:sldId id="272" r:id="rId16"/>
    <p:sldId id="273" r:id="rId17"/>
    <p:sldId id="277" r:id="rId18"/>
    <p:sldId id="275" r:id="rId19"/>
    <p:sldId id="276" r:id="rId20"/>
    <p:sldId id="274" r:id="rId21"/>
    <p:sldId id="278" r:id="rId22"/>
    <p:sldId id="288" r:id="rId23"/>
    <p:sldId id="287" r:id="rId24"/>
    <p:sldId id="284" r:id="rId25"/>
    <p:sldId id="289" r:id="rId26"/>
    <p:sldId id="286" r:id="rId27"/>
    <p:sldId id="282" r:id="rId28"/>
    <p:sldId id="290" r:id="rId29"/>
    <p:sldId id="317" r:id="rId30"/>
    <p:sldId id="291" r:id="rId31"/>
    <p:sldId id="279" r:id="rId32"/>
    <p:sldId id="280" r:id="rId33"/>
    <p:sldId id="292" r:id="rId34"/>
    <p:sldId id="293" r:id="rId35"/>
    <p:sldId id="294" r:id="rId36"/>
    <p:sldId id="295" r:id="rId37"/>
    <p:sldId id="314" r:id="rId38"/>
    <p:sldId id="296" r:id="rId39"/>
    <p:sldId id="297" r:id="rId40"/>
    <p:sldId id="299" r:id="rId41"/>
    <p:sldId id="300" r:id="rId42"/>
    <p:sldId id="302" r:id="rId43"/>
    <p:sldId id="303" r:id="rId44"/>
    <p:sldId id="304" r:id="rId45"/>
    <p:sldId id="305" r:id="rId46"/>
    <p:sldId id="308" r:id="rId47"/>
    <p:sldId id="306" r:id="rId48"/>
    <p:sldId id="307" r:id="rId49"/>
    <p:sldId id="309" r:id="rId50"/>
    <p:sldId id="310" r:id="rId51"/>
    <p:sldId id="301" r:id="rId52"/>
    <p:sldId id="311" r:id="rId53"/>
    <p:sldId id="318" r:id="rId54"/>
    <p:sldId id="312" r:id="rId55"/>
    <p:sldId id="316" r:id="rId56"/>
    <p:sldId id="313" r:id="rId57"/>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553"/>
    <a:srgbClr val="FFE745"/>
    <a:srgbClr val="BCEE74"/>
    <a:srgbClr val="9AEE61"/>
    <a:srgbClr val="FDFF50"/>
    <a:srgbClr val="A271BE"/>
    <a:srgbClr val="D8A1ED"/>
    <a:srgbClr val="3E7EFF"/>
    <a:srgbClr val="A9C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98"/>
    <p:restoredTop sz="88644"/>
  </p:normalViewPr>
  <p:slideViewPr>
    <p:cSldViewPr snapToGrid="0" snapToObjects="1">
      <p:cViewPr varScale="1">
        <p:scale>
          <a:sx n="92" d="100"/>
          <a:sy n="92" d="100"/>
        </p:scale>
        <p:origin x="111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06T13:58:58.548"/>
    </inkml:context>
    <inkml:brush xml:id="br0">
      <inkml:brushProperty name="width" value="0.17639" units="cm"/>
      <inkml:brushProperty name="height" value="0.17639" units="cm"/>
      <inkml:brushProperty name="color" value="#FFFFFF"/>
      <inkml:brushProperty name="transparency" value="76"/>
    </inkml:brush>
  </inkml:definitions>
  <inkml:trace contextRef="#ctx0" brushRef="#br0">1 583 24575,'0'-28'0,"0"0"0,0 11 0,0-5 0,0 5 0,0-1 0,0 2 0,0 5 0,0 1 0,0-1 0,0 1 0,0 0 0,0-1 0,0 1 0,0-1 0,5-5 0,-4 4 0,9-4 0,-9 0 0,9-2 0,-9 1 0,9 0 0,-9 1 0,3 4 0,1-4 0,-4 6 0,8-1 0,-7 1 0,7 4 0,-8-4 0,8 5 0,-8-5 0,8 4 0,-4 2 0,5 4 0,-1 0 0,-4-4 0,4 3 0,-8-8 0,8 3 0,-8-4 0,8-1 0,-3 5 0,0-3 0,3 3 0,-3 0 0,-1-3 0,5 8 0,-5-4 0,5 5 0,-5 4 0,0 2 0,-5 3 0,-5 1 0,4 0 0,-9 1 0,4-1 0,1 1 0,-5-1 0,4 0 0,1 1 0,-5-5 0,4 3 0,0-3 0,-3 4 0,8 0 0,-9-4 0,9 3 0,-8-7 0,8 7 0,-8-4 0,8 5 0,-4 0 0,5 0 0,0-1 0,0 1 0,0-1 0,0 1 0,0-1 0,0 1 0,0 0 0,0 0 0,0-1 0,0 1 0,0 0 0,0 0 0,0 0 0,0 0 0,0 0 0,-4-5 0,3 4 0,-4-4 0,5 6 0,0-2 0,0 1 0,0-1 0,-4-4 0,3 3 0,-8-7 0,4 4 0,-5-5 0,0 0 0,5 4 0,-4-3 0,8-6 0,-3-2 0,4-13 0,0 8 0,0-4 0,0 5 0,0-5 0,0 4 0,0-4 0,0 0 0,0 4 0,0-4 0,0 5 0,5-5 0,-4 4 0,9-4 0,-9 0 0,8 4 0,-7-4 0,2 5 0,1 1 0,-4-6 0,8 4 0,-3-4 0,-1 5 0,4 1 0,-8 0 0,8 0 0,-8 0 0,8 0 0,-4 0 0,1 0 0,2 4 0,-2 2 0,4 4 0,-5-5 0,4 4 0,-3-4 0,4 5 0,-5-4 0,4 3 0,-4-4 0,5 1 0,-1-1 0,1-5 0,0 4 0,-1-2 0,1 7 0,-1-4 0,1 5 0,-1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06T14:11:02.471"/>
    </inkml:context>
    <inkml:brush xml:id="br0">
      <inkml:brushProperty name="width" value="0.2" units="cm"/>
      <inkml:brushProperty name="height" value="0.2" units="cm"/>
      <inkml:brushProperty name="color" value="#FFFFFF"/>
      <inkml:brushProperty name="transparency" value="101"/>
    </inkml:brush>
  </inkml:definitions>
  <inkml:trace contextRef="#ctx0" brushRef="#br0">1 1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06T14:11:02.967"/>
    </inkml:context>
    <inkml:brush xml:id="br0">
      <inkml:brushProperty name="width" value="0.2" units="cm"/>
      <inkml:brushProperty name="height" value="0.2" units="cm"/>
      <inkml:brushProperty name="color" value="#FFFFFF"/>
      <inkml:brushProperty name="transparency" value="101"/>
    </inkml:brush>
  </inkml:definitions>
  <inkml:trace contextRef="#ctx0" brushRef="#br0">1 0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06T14:11:03.471"/>
    </inkml:context>
    <inkml:brush xml:id="br0">
      <inkml:brushProperty name="width" value="0.2" units="cm"/>
      <inkml:brushProperty name="height" value="0.2" units="cm"/>
      <inkml:brushProperty name="color" value="#FFFFFF"/>
      <inkml:brushProperty name="transparency" value="101"/>
    </inkml:brush>
  </inkml:definitions>
  <inkml:trace contextRef="#ctx0" brushRef="#br0">1 0 24575,'0'0'0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06T14:11:04.035"/>
    </inkml:context>
    <inkml:brush xml:id="br0">
      <inkml:brushProperty name="width" value="0.2" units="cm"/>
      <inkml:brushProperty name="height" value="0.2" units="cm"/>
      <inkml:brushProperty name="color" value="#FFFFFF"/>
      <inkml:brushProperty name="transparency" value="101"/>
    </inkml:brush>
  </inkml:definitions>
  <inkml:trace contextRef="#ctx0" brushRef="#br0">1 0 24575,'0'0'0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06T14:11:05.796"/>
    </inkml:context>
    <inkml:brush xml:id="br0">
      <inkml:brushProperty name="width" value="0.2" units="cm"/>
      <inkml:brushProperty name="height" value="0.2" units="cm"/>
      <inkml:brushProperty name="color" value="#FFFFFF"/>
      <inkml:brushProperty name="transparency" value="101"/>
    </inkml:brush>
  </inkml:definitions>
  <inkml:trace contextRef="#ctx0" brushRef="#br0">1 0 24575,'0'0'0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06T14:11:06.325"/>
    </inkml:context>
    <inkml:brush xml:id="br0">
      <inkml:brushProperty name="width" value="0.2" units="cm"/>
      <inkml:brushProperty name="height" value="0.2" units="cm"/>
      <inkml:brushProperty name="color" value="#FFFFFF"/>
      <inkml:brushProperty name="transparency" value="101"/>
    </inkml:brush>
  </inkml:definitions>
  <inkml:trace contextRef="#ctx0" brushRef="#br0">1 0 24575,'0'0'0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06T14:11:06.968"/>
    </inkml:context>
    <inkml:brush xml:id="br0">
      <inkml:brushProperty name="width" value="0.2" units="cm"/>
      <inkml:brushProperty name="height" value="0.2" units="cm"/>
      <inkml:brushProperty name="color" value="#FFFFFF"/>
      <inkml:brushProperty name="transparency" value="101"/>
    </inkml:brush>
  </inkml:definitions>
  <inkml:trace contextRef="#ctx0" brushRef="#br0">1 0 24575,'0'0'0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06T14:48:22.754"/>
    </inkml:context>
    <inkml:brush xml:id="br0">
      <inkml:brushProperty name="width" value="0.2" units="cm"/>
      <inkml:brushProperty name="height" value="0.2" units="cm"/>
      <inkml:brushProperty name="color" value="#FFFFFF"/>
      <inkml:brushProperty name="transparency" value="76"/>
    </inkml:brush>
  </inkml:definitions>
  <inkml:trace contextRef="#ctx0" brushRef="#br0">409 1 24575,'-21'10'0,"2"0"0,8-4 0,1-2 0,4 1 0,-4 1 0,5 4 0,-6 0 0,1 0 0,0-4 0,4 3 0,-3-8 0,8 8 0,-9-8 0,5 4 0,-1-1 0,-4-2 0,4 7 0,-4-4 0,0 1 0,4 3 0,-3-8 0,8 8 0,-8-7 0,8 7 0,-9-8 0,9 8 0,-8-8 0,8 8 0,-9-8 0,9 8 0,-8-4 0,8 6 0,-8-2 0,8 2 0,-8-1 0,4 0 0,-1 0 0,2-1 0,-1-3 0,4 3 0,-9-8 0,9 9 0,-3-5 0,-1 5 0,4 1 0,-3-1 0,-1 0 0,4-1 0,-8-3 0,8 3 0,-4-4 0,5 5 0,-4-4 0,2 2 0,-7-7 0,8 8 0,-3-3 0,-1-1 0,4 4 0,-8-4 0,8 5 0,-3-1 0,4 1 0,-5-1 0,0-4 0,0 4 0,-4-8 0,8 8 0,-3-4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06T14:48:33.159"/>
    </inkml:context>
    <inkml:brush xml:id="br0">
      <inkml:brushProperty name="width" value="0.2" units="cm"/>
      <inkml:brushProperty name="height" value="0.2" units="cm"/>
      <inkml:brushProperty name="color" value="#FFFFFF"/>
      <inkml:brushProperty name="transparency" value="76"/>
    </inkml:brush>
  </inkml:definitions>
  <inkml:trace contextRef="#ctx0" brushRef="#br0">86 1 24575,'-14'5'0,"0"0"0,4-5 0,1 0 0,-1 0 0,1 0 0,-1 0 0,5 4 0,0 1 0,5 5 0,0-1 0,0 1 0,0-1 0,5-3 0,0-2 0,5 0 0,-1-3 0,1 4 0,-1-5 0,0 0 0,1 0 0,-5-5 0,-1 0 0,0-1 0,-3-2 0,8 3 0,-4-1 0,0 2 0,-1 4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06T14:48:37.547"/>
    </inkml:context>
    <inkml:brush xml:id="br0">
      <inkml:brushProperty name="width" value="0.2" units="cm"/>
      <inkml:brushProperty name="height" value="0.2" units="cm"/>
      <inkml:brushProperty name="color" value="#FFFFFF"/>
      <inkml:brushProperty name="transparency" value="101"/>
    </inkml:brush>
  </inkml:definitions>
  <inkml:trace contextRef="#ctx0" brushRef="#br0">1 10 24575,'15'-5'0,"-1"0"0,-3 10 0,-1-4 0,-4 8 0,3-3 0,-3 0 0,-1 3 0,5-8 0,-5 8 0,1-3 0,3 0 0,-3 3 0,4-8 0,0 8 0,0-8 0,-5 8 0,4-8 0,-8 8 0,8-8 0,-3 8 0,-1-3 0,4-1 0,-7 4 0,7-7 0,-8 6 0,8-2 0,-8 4 0,8 0 0,-8 0 0,8-4 0,-7 3 0,2-4 0,1 1 0,-4 3 0,8-3 0,-8 4 0,3 0 0,1-4 0,-4 3 0,8-4 0,-8 5 0,3 0 0,1-4 0,-4 3 0,8-4 0,-8 6 0,8-2 0,-8 1 0,8 0 0,-8 0 0,4 0 0,-1-4 0,-2 3 0,2-4 0,1 6 0,-4-2 0,3 1 0,1-5 0,-4 4 0,8-8 0,-8 8 0,3-3 0,-4 4 0,4-5 0,-2 4 0,2-3 0,-4 4 0,5-5 0,-4 4 0,3-4 0,-4 5 0,0 0 0,5-5 0,-4 4 0,4-4 0,-1 0 0,-3 4 0,4-4 0,-1 1 0,-3 3 0,4-4 0,-1 1 0,-2 3 0,6-8 0,-7 4 0,4-5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06T14:10:18.638"/>
    </inkml:context>
    <inkml:brush xml:id="br0">
      <inkml:brushProperty name="width" value="0.2" units="cm"/>
      <inkml:brushProperty name="height" value="0.2" units="cm"/>
      <inkml:brushProperty name="color" value="#FFFFFF"/>
      <inkml:brushProperty name="transparency" value="76"/>
    </inkml:brush>
  </inkml:definitions>
  <inkml:trace contextRef="#ctx0" brushRef="#br0">129 69 24575,'-5'22'0,"5"-1"0,6-11 0,5 6 0,-1-4 0,1 4 0,0 0 0,-5-5 0,3 5 0,-8-5 0,9-1 0,-9 0 0,8 1 0,-8-1 0,4 1 0,-1-6 0,-2 5 0,6-5 0,-7 5 0,8-4 0,-7 3 0,7-4 0,-8 5 0,8-5 0,-8 4 0,8-3 0,-4-1 0,0 4 0,-1-3 0,1-1 0,-4 4 0,4-4 0,-5 5 0,0 0 0,4 0 0,-3-1 0,4 1 0,-1-5 0,-3-19 0,3 5 0,-4-15 0,0 8 0,0 4 0,0-4 0,0 6 0,0-1 0,0 1 0,0-1 0,0 0 0,0 1 0,0-1 0,0 1 0,0 0 0,0-1 0,0 1 0,0 0 0,0 0 0,0 1 0,0-1 0,0 0 0,-4 4 0,-2 2 0,-4 4 0,0 0 0,1 0 0,-1 0 0,0 0 0,4 5 0,-3-4 0,4 8 0,-5-8 0,0 3 0,1-4 0,-1 0 0,5-5 0,-4 0 0,8-5 0,-8 4 0,8-2 0,-8 7 0,3-4 0,-4 5 0,0 0 0,1 0 0,-1 0 0,0 0 0,4-4 0,-3-2 0,3-9 0,-5 3 0,0-10 0,0 10 0,5-4 0,-3 5 0,3 1 0,-5-1 0,5 1 0,-3 4 0,8-3 0,-4 3 0,5-4 0,13 26 0,-6-10 0,7 21 0,-9-17 0,-1 0 0,2 0 0,4 0 0,-5 0 0,4 0 0,-8 1 0,9-5 0,-9 3 0,8-3 0,-3 4 0,4 0 0,-5 0 0,4-5 0,-8 5 0,8-9 0,-3 8 0,4-8 0,-4 8 0,3-3 0,-4-1 0,0 4 0,4-8 0,-8 9 0,8-9 0,-7 8 0,6-8 0,-7 9 0,8-9 0,-8 8 0,8-4 0,-4 5 0,4-1 0,1-4 0,-5 4 0,4-8 0,-8 8 0,8-8 0,-8 8 0,8-8 0,-8 8 0,8-8 0,-4 3 0,1 1 0,3-4 0,-4 4 0,0-1 0,4-3 0,-8 8 0,8-8 0,-8 8 0,8-8 0,-8 7 0,8-7 0,-8 8 0,8-8 0,-8 3 0,3-4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06T14:48:41.017"/>
    </inkml:context>
    <inkml:brush xml:id="br0">
      <inkml:brushProperty name="width" value="0.2" units="cm"/>
      <inkml:brushProperty name="height" value="0.2" units="cm"/>
      <inkml:brushProperty name="color" value="#FFFFFF"/>
      <inkml:brushProperty name="transparency" value="101"/>
    </inkml:brush>
  </inkml:definitions>
  <inkml:trace contextRef="#ctx0" brushRef="#br0">10 143 24575,'-5'-15'0,"0"1"0,5 4 0,0 0 0,0 0 0,0 0 0,0-1 0,0 0 0,0 1 0,0 0 0,0-1 0,0 1 0,5 4 0,0 2 0,5 4 0,0 0 0,0 4 0,0 2 0,-5 3 0,4-3 0,-8 3 0,4-4 0,0 1 0,-4 3 0,3-4 0,-4 5 0,5 0 0,-4 0 0,3 0 0,-4-1 0,0 1 0,4 0 0,-3 0 0,4 0 0,-5-1 0,0-3 0,0-2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6T06:04:04.675"/>
    </inkml:context>
    <inkml:brush xml:id="br0">
      <inkml:brushProperty name="width" value="0.2" units="cm"/>
      <inkml:brushProperty name="height" value="0.2" units="cm"/>
      <inkml:brushProperty name="color" value="#FFFFFF"/>
    </inkml:brush>
  </inkml:definitions>
  <inkml:trace contextRef="#ctx0" brushRef="#br0">1905 1 24575,'-97'3'0,"1"0"0,0-1 0,0 1 0,0 0 0,0 0 0,-1 0 0,1 0 0,0 0 0,0 0 0,0 0 0,2-1 0,0 1 0,0 0 0,0 0 0,0 0 0,0 0 0,0 0 0,-1-1 0,1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06T14:10:32.123"/>
    </inkml:context>
    <inkml:brush xml:id="br0">
      <inkml:brushProperty name="width" value="0.2" units="cm"/>
      <inkml:brushProperty name="height" value="0.2" units="cm"/>
      <inkml:brushProperty name="color" value="#FFFFFF"/>
      <inkml:brushProperty name="transparency" value="101"/>
    </inkml:brush>
  </inkml:definitions>
  <inkml:trace contextRef="#ctx0" brushRef="#br0">1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06T14:10:32.693"/>
    </inkml:context>
    <inkml:brush xml:id="br0">
      <inkml:brushProperty name="width" value="0.2" units="cm"/>
      <inkml:brushProperty name="height" value="0.2" units="cm"/>
      <inkml:brushProperty name="color" value="#FFFFFF"/>
      <inkml:brushProperty name="transparency" value="101"/>
    </inkml:brush>
  </inkml:definitions>
  <inkml:trace contextRef="#ctx0" brushRef="#br0">1 0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06T14:10:33.173"/>
    </inkml:context>
    <inkml:brush xml:id="br0">
      <inkml:brushProperty name="width" value="0.2" units="cm"/>
      <inkml:brushProperty name="height" value="0.2" units="cm"/>
      <inkml:brushProperty name="color" value="#FFFFFF"/>
      <inkml:brushProperty name="transparency" value="101"/>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06T14:10:33.653"/>
    </inkml:context>
    <inkml:brush xml:id="br0">
      <inkml:brushProperty name="width" value="0.2" units="cm"/>
      <inkml:brushProperty name="height" value="0.2" units="cm"/>
      <inkml:brushProperty name="color" value="#FFFFFF"/>
      <inkml:brushProperty name="transparency" value="101"/>
    </inkml:brush>
  </inkml:definitions>
  <inkml:trace contextRef="#ctx0" brushRef="#br0">1 0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06T14:10:34.665"/>
    </inkml:context>
    <inkml:brush xml:id="br0">
      <inkml:brushProperty name="width" value="0.2" units="cm"/>
      <inkml:brushProperty name="height" value="0.2" units="cm"/>
      <inkml:brushProperty name="color" value="#FFFFFF"/>
      <inkml:brushProperty name="transparency" value="101"/>
    </inkml:brush>
  </inkml:definitions>
  <inkml:trace contextRef="#ctx0" brushRef="#br0">1 0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06T14:10:35.241"/>
    </inkml:context>
    <inkml:brush xml:id="br0">
      <inkml:brushProperty name="width" value="0.2" units="cm"/>
      <inkml:brushProperty name="height" value="0.2" units="cm"/>
      <inkml:brushProperty name="color" value="#FFFFFF"/>
      <inkml:brushProperty name="transparency" value="101"/>
    </inkml:brush>
  </inkml:definitions>
  <inkml:trace contextRef="#ctx0" brushRef="#br0">1 0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06T14:10:35.843"/>
    </inkml:context>
    <inkml:brush xml:id="br0">
      <inkml:brushProperty name="width" value="0.2" units="cm"/>
      <inkml:brushProperty name="height" value="0.2" units="cm"/>
      <inkml:brushProperty name="color" value="#FFFFFF"/>
      <inkml:brushProperty name="transparency" value="101"/>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7E1EA3-3EBD-9043-922B-408334D29503}" type="datetimeFigureOut">
              <a:rPr kumimoji="1" lang="ja-JP" altLang="en-US" smtClean="0"/>
              <a:t>2021/4/2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75D791-7538-6647-B66E-EB6A02412CC0}" type="slidenum">
              <a:rPr kumimoji="1" lang="ja-JP" altLang="en-US" smtClean="0"/>
              <a:t>‹#›</a:t>
            </a:fld>
            <a:endParaRPr kumimoji="1" lang="ja-JP" altLang="en-US"/>
          </a:p>
        </p:txBody>
      </p:sp>
    </p:spTree>
    <p:extLst>
      <p:ext uri="{BB962C8B-B14F-4D97-AF65-F5344CB8AC3E}">
        <p14:creationId xmlns:p14="http://schemas.microsoft.com/office/powerpoint/2010/main" val="263729084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a:solidFill>
                  <a:schemeClr val="tx1"/>
                </a:solidFill>
                <a:effectLst/>
                <a:latin typeface="+mn-lt"/>
                <a:ea typeface="+mn-ea"/>
                <a:cs typeface="+mn-cs"/>
              </a:rPr>
              <a:t>電極板に電圧がかかっていなければ</a:t>
            </a:r>
            <a:r>
              <a:rPr kumimoji="1" lang="en-US" altLang="ja-JP" sz="1200" b="0" i="0" kern="1200" dirty="0">
                <a:solidFill>
                  <a:schemeClr val="tx1"/>
                </a:solidFill>
                <a:effectLst/>
                <a:latin typeface="+mn-lt"/>
                <a:ea typeface="+mn-ea"/>
                <a:cs typeface="+mn-cs"/>
              </a:rPr>
              <a:t>, </a:t>
            </a:r>
            <a:r>
              <a:rPr kumimoji="1" lang="ja-JP" altLang="en-US" sz="1200" b="0" i="0" kern="1200">
                <a:solidFill>
                  <a:schemeClr val="tx1"/>
                </a:solidFill>
                <a:effectLst/>
                <a:latin typeface="+mn-lt"/>
                <a:ea typeface="+mn-ea"/>
                <a:cs typeface="+mn-cs"/>
              </a:rPr>
              <a:t>「粒子」はそのまま直進する。</a:t>
            </a:r>
            <a:endParaRPr kumimoji="1" lang="ja-JP" altLang="en-US"/>
          </a:p>
        </p:txBody>
      </p:sp>
      <p:sp>
        <p:nvSpPr>
          <p:cNvPr id="4" name="スライド番号プレースホルダー 3"/>
          <p:cNvSpPr>
            <a:spLocks noGrp="1"/>
          </p:cNvSpPr>
          <p:nvPr>
            <p:ph type="sldNum" sz="quarter" idx="5"/>
          </p:nvPr>
        </p:nvSpPr>
        <p:spPr/>
        <p:txBody>
          <a:bodyPr/>
          <a:lstStyle/>
          <a:p>
            <a:fld id="{6875D791-7538-6647-B66E-EB6A02412CC0}" type="slidenum">
              <a:rPr kumimoji="1" lang="ja-JP" altLang="en-US" smtClean="0"/>
              <a:t>7</a:t>
            </a:fld>
            <a:endParaRPr kumimoji="1" lang="ja-JP" altLang="en-US"/>
          </a:p>
        </p:txBody>
      </p:sp>
    </p:spTree>
    <p:extLst>
      <p:ext uri="{BB962C8B-B14F-4D97-AF65-F5344CB8AC3E}">
        <p14:creationId xmlns:p14="http://schemas.microsoft.com/office/powerpoint/2010/main" val="1960824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γ</a:t>
            </a:r>
            <a:r>
              <a:rPr kumimoji="1" lang="ja-JP" altLang="en-US"/>
              <a:t>線が太陽表面に出る頃には可視光になってしまっていて、情報を失っている。一方ニュートリノは、太陽中心の情報を持っている。</a:t>
            </a:r>
          </a:p>
        </p:txBody>
      </p:sp>
      <p:sp>
        <p:nvSpPr>
          <p:cNvPr id="4" name="スライド番号プレースホルダー 3"/>
          <p:cNvSpPr>
            <a:spLocks noGrp="1"/>
          </p:cNvSpPr>
          <p:nvPr>
            <p:ph type="sldNum" sz="quarter" idx="5"/>
          </p:nvPr>
        </p:nvSpPr>
        <p:spPr/>
        <p:txBody>
          <a:bodyPr/>
          <a:lstStyle/>
          <a:p>
            <a:fld id="{6875D791-7538-6647-B66E-EB6A02412CC0}" type="slidenum">
              <a:rPr kumimoji="1" lang="ja-JP" altLang="en-US" smtClean="0"/>
              <a:t>20</a:t>
            </a:fld>
            <a:endParaRPr kumimoji="1" lang="ja-JP" altLang="en-US"/>
          </a:p>
        </p:txBody>
      </p:sp>
    </p:spTree>
    <p:extLst>
      <p:ext uri="{BB962C8B-B14F-4D97-AF65-F5344CB8AC3E}">
        <p14:creationId xmlns:p14="http://schemas.microsoft.com/office/powerpoint/2010/main" val="4224436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ここまで、ニュートリノと一括りにしてきたが、ニュートリノには種類がある。</a:t>
            </a:r>
            <a:endParaRPr kumimoji="1" lang="en-US" altLang="ja-JP" dirty="0"/>
          </a:p>
          <a:p>
            <a:r>
              <a:rPr kumimoji="1" lang="ja-JP" altLang="en-US"/>
              <a:t>電子ニュートリノが陽子や中性子と衝突した場合、電子が飛び出すが、決しミュー粒子やタウ粒子が飛び出すことはない。他のニュートリノの場合も同じ。</a:t>
            </a:r>
            <a:endParaRPr kumimoji="1" lang="en-US" altLang="ja-JP" dirty="0"/>
          </a:p>
          <a:p>
            <a:r>
              <a:rPr kumimoji="1" lang="ja-JP" altLang="en-US"/>
              <a:t>電子の仲間とニュートリノを合わせて、レプトンと呼ぶ。</a:t>
            </a:r>
          </a:p>
        </p:txBody>
      </p:sp>
      <p:sp>
        <p:nvSpPr>
          <p:cNvPr id="4" name="スライド番号プレースホルダー 3"/>
          <p:cNvSpPr>
            <a:spLocks noGrp="1"/>
          </p:cNvSpPr>
          <p:nvPr>
            <p:ph type="sldNum" sz="quarter" idx="5"/>
          </p:nvPr>
        </p:nvSpPr>
        <p:spPr/>
        <p:txBody>
          <a:bodyPr/>
          <a:lstStyle/>
          <a:p>
            <a:fld id="{6875D791-7538-6647-B66E-EB6A02412CC0}" type="slidenum">
              <a:rPr kumimoji="1" lang="ja-JP" altLang="en-US" smtClean="0"/>
              <a:t>22</a:t>
            </a:fld>
            <a:endParaRPr kumimoji="1" lang="ja-JP" altLang="en-US"/>
          </a:p>
        </p:txBody>
      </p:sp>
    </p:spTree>
    <p:extLst>
      <p:ext uri="{BB962C8B-B14F-4D97-AF65-F5344CB8AC3E}">
        <p14:creationId xmlns:p14="http://schemas.microsoft.com/office/powerpoint/2010/main" val="1500928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長い間、ニュートリノに質量があるという証拠を示す実験結果はなかったので、質量をゼロと扱っても何も問題なかった。</a:t>
            </a:r>
          </a:p>
        </p:txBody>
      </p:sp>
      <p:sp>
        <p:nvSpPr>
          <p:cNvPr id="4" name="スライド番号プレースホルダー 3"/>
          <p:cNvSpPr>
            <a:spLocks noGrp="1"/>
          </p:cNvSpPr>
          <p:nvPr>
            <p:ph type="sldNum" sz="quarter" idx="5"/>
          </p:nvPr>
        </p:nvSpPr>
        <p:spPr/>
        <p:txBody>
          <a:bodyPr/>
          <a:lstStyle/>
          <a:p>
            <a:fld id="{6875D791-7538-6647-B66E-EB6A02412CC0}" type="slidenum">
              <a:rPr kumimoji="1" lang="ja-JP" altLang="en-US" smtClean="0"/>
              <a:t>23</a:t>
            </a:fld>
            <a:endParaRPr kumimoji="1" lang="ja-JP" altLang="en-US"/>
          </a:p>
        </p:txBody>
      </p:sp>
    </p:spTree>
    <p:extLst>
      <p:ext uri="{BB962C8B-B14F-4D97-AF65-F5344CB8AC3E}">
        <p14:creationId xmlns:p14="http://schemas.microsoft.com/office/powerpoint/2010/main" val="319976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アルゴンの数を数えればわかると簡単に言ったが、</a:t>
            </a:r>
            <a:r>
              <a:rPr lang="en-US" altLang="ja-JP" dirty="0"/>
              <a:t>10</a:t>
            </a:r>
            <a:r>
              <a:rPr lang="en-US" altLang="ja-JP" baseline="30000" dirty="0"/>
              <a:t>31</a:t>
            </a:r>
            <a:r>
              <a:rPr lang="ja-JP" altLang="en-US"/>
              <a:t>個ある原子の中から</a:t>
            </a:r>
            <a:r>
              <a:rPr lang="en-US" altLang="ja-JP" dirty="0"/>
              <a:t>20</a:t>
            </a:r>
            <a:r>
              <a:rPr lang="ja-JP" altLang="en-US"/>
              <a:t>個のアルゴンを見つけ出すというきわめて難しい実験</a:t>
            </a:r>
            <a:endParaRPr lang="en-US" altLang="ja-JP" dirty="0"/>
          </a:p>
          <a:p>
            <a:r>
              <a:rPr kumimoji="1" lang="ja-JP" altLang="en-US"/>
              <a:t>ちなみに、この実験で観測できるのは電子ニュートリノだけ。太陽から違うニュートリノが飛んできていても、観測することはできない。このことが後々きいてくる。</a:t>
            </a:r>
          </a:p>
        </p:txBody>
      </p:sp>
      <p:sp>
        <p:nvSpPr>
          <p:cNvPr id="4" name="スライド番号プレースホルダー 3"/>
          <p:cNvSpPr>
            <a:spLocks noGrp="1"/>
          </p:cNvSpPr>
          <p:nvPr>
            <p:ph type="sldNum" sz="quarter" idx="5"/>
          </p:nvPr>
        </p:nvSpPr>
        <p:spPr/>
        <p:txBody>
          <a:bodyPr/>
          <a:lstStyle/>
          <a:p>
            <a:fld id="{6875D791-7538-6647-B66E-EB6A02412CC0}" type="slidenum">
              <a:rPr kumimoji="1" lang="ja-JP" altLang="en-US" smtClean="0"/>
              <a:t>26</a:t>
            </a:fld>
            <a:endParaRPr kumimoji="1" lang="ja-JP" altLang="en-US"/>
          </a:p>
        </p:txBody>
      </p:sp>
    </p:spTree>
    <p:extLst>
      <p:ext uri="{BB962C8B-B14F-4D97-AF65-F5344CB8AC3E}">
        <p14:creationId xmlns:p14="http://schemas.microsoft.com/office/powerpoint/2010/main" val="3225131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本当に太陽ニュートリノが少なかったら、天文学や宇宙物理学にとって大きな問題。太陽のことを正しく理解していないから、核融合反応について間違った計算をしているのかもしれないし、太陽は標準的な天体なので、その理論が間違っていたら星の進化についての理解も考え直す必要がある。</a:t>
            </a:r>
            <a:endParaRPr kumimoji="1" lang="en-US" altLang="ja-JP" dirty="0"/>
          </a:p>
          <a:p>
            <a:r>
              <a:rPr kumimoji="1" lang="ja-JP" altLang="en-US"/>
              <a:t>まずは、本当に太陽ニュートリノが欠損しているのかを確かめる必要がある</a:t>
            </a:r>
            <a:endParaRPr kumimoji="1" lang="en-US" altLang="ja-JP" dirty="0"/>
          </a:p>
          <a:p>
            <a:r>
              <a:rPr kumimoji="1" lang="ja-JP" altLang="en-US"/>
              <a:t>太陽ニュートリノの問題にデイヴィスの方法とは全く別の方法で取り組んだのがカミオカンデ</a:t>
            </a:r>
          </a:p>
        </p:txBody>
      </p:sp>
      <p:sp>
        <p:nvSpPr>
          <p:cNvPr id="4" name="スライド番号プレースホルダー 3"/>
          <p:cNvSpPr>
            <a:spLocks noGrp="1"/>
          </p:cNvSpPr>
          <p:nvPr>
            <p:ph type="sldNum" sz="quarter" idx="5"/>
          </p:nvPr>
        </p:nvSpPr>
        <p:spPr/>
        <p:txBody>
          <a:bodyPr/>
          <a:lstStyle/>
          <a:p>
            <a:fld id="{6875D791-7538-6647-B66E-EB6A02412CC0}" type="slidenum">
              <a:rPr kumimoji="1" lang="ja-JP" altLang="en-US" smtClean="0"/>
              <a:t>27</a:t>
            </a:fld>
            <a:endParaRPr kumimoji="1" lang="ja-JP" altLang="en-US"/>
          </a:p>
        </p:txBody>
      </p:sp>
    </p:spTree>
    <p:extLst>
      <p:ext uri="{BB962C8B-B14F-4D97-AF65-F5344CB8AC3E}">
        <p14:creationId xmlns:p14="http://schemas.microsoft.com/office/powerpoint/2010/main" val="1098607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デイヴィスの実験は約</a:t>
            </a:r>
            <a:r>
              <a:rPr kumimoji="1" lang="en-US" altLang="ja-JP" dirty="0"/>
              <a:t>1</a:t>
            </a:r>
            <a:r>
              <a:rPr kumimoji="1" lang="ja-JP" altLang="en-US"/>
              <a:t>か月間からアルゴンの数を数えていたので、どこからやってきたとかいつやってきたとかがわからなかった。</a:t>
            </a:r>
            <a:endParaRPr kumimoji="1" lang="en-US" altLang="ja-JP" dirty="0"/>
          </a:p>
          <a:p>
            <a:r>
              <a:rPr kumimoji="1" lang="ja-JP" altLang="en-US"/>
              <a:t>カミオカンデは、ニュートリノ反応が起こるたびにデータを取得するので全ての時間が特定できる。ニュートリノに蹴飛ばされた電子やミューオンなどがニュートリノとほぼ同じ方向に走る（弾性散乱？）ので、飛び込んできたニュートリノの方向がわかる。時刻からその時の太陽の位置がわかるので、ニュートリノの方向と太陽の方向を照らし合わせれば、どれが太陽ニュートリノかがわかる。</a:t>
            </a:r>
          </a:p>
        </p:txBody>
      </p:sp>
      <p:sp>
        <p:nvSpPr>
          <p:cNvPr id="4" name="スライド番号プレースホルダー 3"/>
          <p:cNvSpPr>
            <a:spLocks noGrp="1"/>
          </p:cNvSpPr>
          <p:nvPr>
            <p:ph type="sldNum" sz="quarter" idx="5"/>
          </p:nvPr>
        </p:nvSpPr>
        <p:spPr/>
        <p:txBody>
          <a:bodyPr/>
          <a:lstStyle/>
          <a:p>
            <a:fld id="{6875D791-7538-6647-B66E-EB6A02412CC0}" type="slidenum">
              <a:rPr kumimoji="1" lang="ja-JP" altLang="en-US" smtClean="0"/>
              <a:t>28</a:t>
            </a:fld>
            <a:endParaRPr kumimoji="1" lang="ja-JP" altLang="en-US"/>
          </a:p>
        </p:txBody>
      </p:sp>
    </p:spTree>
    <p:extLst>
      <p:ext uri="{BB962C8B-B14F-4D97-AF65-F5344CB8AC3E}">
        <p14:creationId xmlns:p14="http://schemas.microsoft.com/office/powerpoint/2010/main" val="4162829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電子ニュートリノは電子を、ミューニュートリノはミュー粒子を放出する。電子とミュー粒子は電荷を持つので、水中で光より速く走るとチェレンコフ光を発する。</a:t>
            </a:r>
          </a:p>
        </p:txBody>
      </p:sp>
      <p:sp>
        <p:nvSpPr>
          <p:cNvPr id="4" name="スライド番号プレースホルダー 3"/>
          <p:cNvSpPr>
            <a:spLocks noGrp="1"/>
          </p:cNvSpPr>
          <p:nvPr>
            <p:ph type="sldNum" sz="quarter" idx="5"/>
          </p:nvPr>
        </p:nvSpPr>
        <p:spPr/>
        <p:txBody>
          <a:bodyPr/>
          <a:lstStyle/>
          <a:p>
            <a:fld id="{6875D791-7538-6647-B66E-EB6A02412CC0}" type="slidenum">
              <a:rPr kumimoji="1" lang="ja-JP" altLang="en-US" smtClean="0"/>
              <a:t>30</a:t>
            </a:fld>
            <a:endParaRPr kumimoji="1" lang="ja-JP" altLang="en-US"/>
          </a:p>
        </p:txBody>
      </p:sp>
    </p:spTree>
    <p:extLst>
      <p:ext uri="{BB962C8B-B14F-4D97-AF65-F5344CB8AC3E}">
        <p14:creationId xmlns:p14="http://schemas.microsoft.com/office/powerpoint/2010/main" val="715053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ニュートリノがどこからきているか（方向）がわかったことで、太陽からのニュートリノだとわかる</a:t>
            </a:r>
            <a:endParaRPr kumimoji="1" lang="en-US" altLang="ja-JP" dirty="0"/>
          </a:p>
          <a:p>
            <a:r>
              <a:rPr kumimoji="1" lang="ja-JP" altLang="en-US"/>
              <a:t>核融合反応でニュートリノができると言う理論だったから、ニュートリノが観測されたことで核融合反応していることがわかった。（</a:t>
            </a:r>
            <a:r>
              <a:rPr kumimoji="1" lang="en-US" altLang="ja-JP" dirty="0"/>
              <a:t>p86</a:t>
            </a:r>
            <a:r>
              <a:rPr kumimoji="1" lang="ja-JP" altLang="en-US"/>
              <a:t>）</a:t>
            </a:r>
          </a:p>
        </p:txBody>
      </p:sp>
      <p:sp>
        <p:nvSpPr>
          <p:cNvPr id="4" name="スライド番号プレースホルダー 3"/>
          <p:cNvSpPr>
            <a:spLocks noGrp="1"/>
          </p:cNvSpPr>
          <p:nvPr>
            <p:ph type="sldNum" sz="quarter" idx="5"/>
          </p:nvPr>
        </p:nvSpPr>
        <p:spPr/>
        <p:txBody>
          <a:bodyPr/>
          <a:lstStyle/>
          <a:p>
            <a:fld id="{6875D791-7538-6647-B66E-EB6A02412CC0}" type="slidenum">
              <a:rPr kumimoji="1" lang="ja-JP" altLang="en-US" smtClean="0"/>
              <a:t>31</a:t>
            </a:fld>
            <a:endParaRPr kumimoji="1" lang="ja-JP" altLang="en-US"/>
          </a:p>
        </p:txBody>
      </p:sp>
    </p:spTree>
    <p:extLst>
      <p:ext uri="{BB962C8B-B14F-4D97-AF65-F5344CB8AC3E}">
        <p14:creationId xmlns:p14="http://schemas.microsoft.com/office/powerpoint/2010/main" val="3035772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太陽ニュートリノの問題だけではなかった</a:t>
            </a:r>
          </a:p>
        </p:txBody>
      </p:sp>
      <p:sp>
        <p:nvSpPr>
          <p:cNvPr id="4" name="スライド番号プレースホルダー 3"/>
          <p:cNvSpPr>
            <a:spLocks noGrp="1"/>
          </p:cNvSpPr>
          <p:nvPr>
            <p:ph type="sldNum" sz="quarter" idx="5"/>
          </p:nvPr>
        </p:nvSpPr>
        <p:spPr/>
        <p:txBody>
          <a:bodyPr/>
          <a:lstStyle/>
          <a:p>
            <a:fld id="{6875D791-7538-6647-B66E-EB6A02412CC0}" type="slidenum">
              <a:rPr kumimoji="1" lang="ja-JP" altLang="en-US" smtClean="0"/>
              <a:t>32</a:t>
            </a:fld>
            <a:endParaRPr kumimoji="1" lang="ja-JP" altLang="en-US"/>
          </a:p>
        </p:txBody>
      </p:sp>
    </p:spTree>
    <p:extLst>
      <p:ext uri="{BB962C8B-B14F-4D97-AF65-F5344CB8AC3E}">
        <p14:creationId xmlns:p14="http://schemas.microsoft.com/office/powerpoint/2010/main" val="23237855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ミュー型はきれいなはっきりとしたリング。電子型はぼやっとして少し汚いリング。さらに電子や陽子を連鎖反応で作り出す。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solidFill>
                  <a:schemeClr val="bg1">
                    <a:lumMod val="85000"/>
                  </a:schemeClr>
                </a:solidFill>
              </a:rPr>
              <a:t>(C)</a:t>
            </a:r>
            <a:r>
              <a:rPr lang="ja-JP" altLang="en-US">
                <a:solidFill>
                  <a:schemeClr val="bg1">
                    <a:lumMod val="85000"/>
                  </a:schemeClr>
                </a:solidFill>
              </a:rPr>
              <a:t>東京大学宇宙線研究所</a:t>
            </a:r>
            <a:r>
              <a:rPr lang="en-US" altLang="ja-JP" dirty="0">
                <a:solidFill>
                  <a:schemeClr val="bg1">
                    <a:lumMod val="85000"/>
                  </a:schemeClr>
                </a:solidFill>
              </a:rPr>
              <a:t> </a:t>
            </a:r>
            <a:r>
              <a:rPr lang="ja-JP" altLang="en-US">
                <a:solidFill>
                  <a:schemeClr val="bg1">
                    <a:lumMod val="85000"/>
                  </a:schemeClr>
                </a:solidFill>
              </a:rPr>
              <a:t>神岡宇宙素粒子研究施設</a:t>
            </a:r>
            <a:endParaRPr lang="en-US" altLang="ja-JP" dirty="0">
              <a:solidFill>
                <a:schemeClr val="bg1">
                  <a:lumMod val="8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dirty="0">
                <a:solidFill>
                  <a:schemeClr val="bg1"/>
                </a:solidFill>
              </a:rPr>
              <a:t>http://www-</a:t>
            </a:r>
            <a:r>
              <a:rPr lang="en" altLang="ja-JP" dirty="0" err="1">
                <a:solidFill>
                  <a:schemeClr val="bg1"/>
                </a:solidFill>
              </a:rPr>
              <a:t>sk.icrr.u</a:t>
            </a:r>
            <a:r>
              <a:rPr lang="en" altLang="ja-JP" dirty="0">
                <a:solidFill>
                  <a:schemeClr val="bg1"/>
                </a:solidFill>
              </a:rPr>
              <a:t>-</a:t>
            </a:r>
            <a:r>
              <a:rPr lang="en" altLang="ja-JP" dirty="0" err="1">
                <a:solidFill>
                  <a:schemeClr val="bg1"/>
                </a:solidFill>
              </a:rPr>
              <a:t>tokyo.ac.jp</a:t>
            </a:r>
            <a:r>
              <a:rPr lang="en" altLang="ja-JP" dirty="0">
                <a:solidFill>
                  <a:schemeClr val="bg1"/>
                </a:solidFill>
              </a:rPr>
              <a:t>/</a:t>
            </a:r>
            <a:r>
              <a:rPr lang="en" altLang="ja-JP" dirty="0" err="1">
                <a:solidFill>
                  <a:schemeClr val="bg1"/>
                </a:solidFill>
              </a:rPr>
              <a:t>sk</a:t>
            </a:r>
            <a:r>
              <a:rPr lang="en" altLang="ja-JP" dirty="0">
                <a:solidFill>
                  <a:schemeClr val="bg1"/>
                </a:solidFill>
              </a:rPr>
              <a:t>/detector/</a:t>
            </a:r>
            <a:r>
              <a:rPr lang="en" altLang="ja-JP" dirty="0" err="1">
                <a:solidFill>
                  <a:schemeClr val="bg1"/>
                </a:solidFill>
              </a:rPr>
              <a:t>eventdisplay.html</a:t>
            </a:r>
            <a:endParaRPr kumimoji="1" lang="ja-JP" altLang="en-US">
              <a:solidFill>
                <a:schemeClr val="bg1">
                  <a:lumMod val="85000"/>
                </a:schemeClr>
              </a:solidFill>
            </a:endParaRPr>
          </a:p>
          <a:p>
            <a:endParaRPr kumimoji="1" lang="ja-JP" altLang="en-US"/>
          </a:p>
        </p:txBody>
      </p:sp>
      <p:sp>
        <p:nvSpPr>
          <p:cNvPr id="4" name="スライド番号プレースホルダー 3"/>
          <p:cNvSpPr>
            <a:spLocks noGrp="1"/>
          </p:cNvSpPr>
          <p:nvPr>
            <p:ph type="sldNum" sz="quarter" idx="5"/>
          </p:nvPr>
        </p:nvSpPr>
        <p:spPr/>
        <p:txBody>
          <a:bodyPr/>
          <a:lstStyle/>
          <a:p>
            <a:fld id="{6875D791-7538-6647-B66E-EB6A02412CC0}" type="slidenum">
              <a:rPr kumimoji="1" lang="ja-JP" altLang="en-US" smtClean="0"/>
              <a:t>33</a:t>
            </a:fld>
            <a:endParaRPr kumimoji="1" lang="ja-JP" altLang="en-US"/>
          </a:p>
        </p:txBody>
      </p:sp>
    </p:spTree>
    <p:extLst>
      <p:ext uri="{BB962C8B-B14F-4D97-AF65-F5344CB8AC3E}">
        <p14:creationId xmlns:p14="http://schemas.microsoft.com/office/powerpoint/2010/main" val="1899118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875D791-7538-6647-B66E-EB6A02412CC0}" type="slidenum">
              <a:rPr kumimoji="1" lang="ja-JP" altLang="en-US" smtClean="0"/>
              <a:t>8</a:t>
            </a:fld>
            <a:endParaRPr kumimoji="1" lang="ja-JP" altLang="en-US"/>
          </a:p>
        </p:txBody>
      </p:sp>
    </p:spTree>
    <p:extLst>
      <p:ext uri="{BB962C8B-B14F-4D97-AF65-F5344CB8AC3E}">
        <p14:creationId xmlns:p14="http://schemas.microsoft.com/office/powerpoint/2010/main" val="641044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875D791-7538-6647-B66E-EB6A02412CC0}" type="slidenum">
              <a:rPr kumimoji="1" lang="ja-JP" altLang="en-US" smtClean="0"/>
              <a:t>36</a:t>
            </a:fld>
            <a:endParaRPr kumimoji="1" lang="ja-JP" altLang="en-US"/>
          </a:p>
        </p:txBody>
      </p:sp>
    </p:spTree>
    <p:extLst>
      <p:ext uri="{BB962C8B-B14F-4D97-AF65-F5344CB8AC3E}">
        <p14:creationId xmlns:p14="http://schemas.microsoft.com/office/powerpoint/2010/main" val="35911551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a:t>
            </a:r>
            <a:r>
              <a:rPr kumimoji="1" lang="ja-JP" altLang="en-US"/>
              <a:t>種類だけで考えた（</a:t>
            </a:r>
            <a:r>
              <a:rPr kumimoji="1" lang="en-US" altLang="ja-JP" dirty="0"/>
              <a:t>p127</a:t>
            </a:r>
            <a:r>
              <a:rPr kumimoji="1" lang="ja-JP" altLang="en-US"/>
              <a:t>）やつを次のスライドかどこかで載せる？</a:t>
            </a:r>
            <a:endParaRPr kumimoji="1" lang="en-US" altLang="ja-JP" dirty="0"/>
          </a:p>
          <a:p>
            <a:r>
              <a:rPr kumimoji="1" lang="en" altLang="ja-JP" dirty="0"/>
              <a:t>http://</a:t>
            </a:r>
            <a:r>
              <a:rPr kumimoji="1" lang="en" altLang="ja-JP" dirty="0" err="1"/>
              <a:t>www.hyper-k.org</a:t>
            </a:r>
            <a:r>
              <a:rPr kumimoji="1" lang="en" altLang="ja-JP" dirty="0"/>
              <a:t>/</a:t>
            </a:r>
            <a:r>
              <a:rPr kumimoji="1" lang="en" altLang="ja-JP" dirty="0" err="1"/>
              <a:t>neutrino.html</a:t>
            </a:r>
            <a:endParaRPr kumimoji="1" lang="ja-JP" altLang="en-US"/>
          </a:p>
        </p:txBody>
      </p:sp>
      <p:sp>
        <p:nvSpPr>
          <p:cNvPr id="4" name="スライド番号プレースホルダー 3"/>
          <p:cNvSpPr>
            <a:spLocks noGrp="1"/>
          </p:cNvSpPr>
          <p:nvPr>
            <p:ph type="sldNum" sz="quarter" idx="5"/>
          </p:nvPr>
        </p:nvSpPr>
        <p:spPr/>
        <p:txBody>
          <a:bodyPr/>
          <a:lstStyle/>
          <a:p>
            <a:fld id="{6875D791-7538-6647-B66E-EB6A02412CC0}" type="slidenum">
              <a:rPr kumimoji="1" lang="ja-JP" altLang="en-US" smtClean="0"/>
              <a:t>37</a:t>
            </a:fld>
            <a:endParaRPr kumimoji="1" lang="ja-JP" altLang="en-US"/>
          </a:p>
        </p:txBody>
      </p:sp>
    </p:spTree>
    <p:extLst>
      <p:ext uri="{BB962C8B-B14F-4D97-AF65-F5344CB8AC3E}">
        <p14:creationId xmlns:p14="http://schemas.microsoft.com/office/powerpoint/2010/main" val="37413642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最初に取り組んだのが大気ニュートリノの検出</a:t>
            </a:r>
          </a:p>
        </p:txBody>
      </p:sp>
      <p:sp>
        <p:nvSpPr>
          <p:cNvPr id="4" name="スライド番号プレースホルダー 3"/>
          <p:cNvSpPr>
            <a:spLocks noGrp="1"/>
          </p:cNvSpPr>
          <p:nvPr>
            <p:ph type="sldNum" sz="quarter" idx="5"/>
          </p:nvPr>
        </p:nvSpPr>
        <p:spPr/>
        <p:txBody>
          <a:bodyPr/>
          <a:lstStyle/>
          <a:p>
            <a:fld id="{6875D791-7538-6647-B66E-EB6A02412CC0}" type="slidenum">
              <a:rPr kumimoji="1" lang="ja-JP" altLang="en-US" smtClean="0"/>
              <a:t>40</a:t>
            </a:fld>
            <a:endParaRPr kumimoji="1" lang="ja-JP" altLang="en-US"/>
          </a:p>
        </p:txBody>
      </p:sp>
    </p:spTree>
    <p:extLst>
      <p:ext uri="{BB962C8B-B14F-4D97-AF65-F5344CB8AC3E}">
        <p14:creationId xmlns:p14="http://schemas.microsoft.com/office/powerpoint/2010/main" val="23629497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（飛行距離短い）</a:t>
            </a:r>
            <a:endParaRPr kumimoji="1" lang="en-US" altLang="ja-JP" dirty="0"/>
          </a:p>
          <a:p>
            <a:r>
              <a:rPr kumimoji="1" lang="ja-JP" altLang="en-US"/>
              <a:t>（飛行距離長い）</a:t>
            </a:r>
          </a:p>
        </p:txBody>
      </p:sp>
      <p:sp>
        <p:nvSpPr>
          <p:cNvPr id="4" name="スライド番号プレースホルダー 3"/>
          <p:cNvSpPr>
            <a:spLocks noGrp="1"/>
          </p:cNvSpPr>
          <p:nvPr>
            <p:ph type="sldNum" sz="quarter" idx="5"/>
          </p:nvPr>
        </p:nvSpPr>
        <p:spPr/>
        <p:txBody>
          <a:bodyPr/>
          <a:lstStyle/>
          <a:p>
            <a:fld id="{6875D791-7538-6647-B66E-EB6A02412CC0}" type="slidenum">
              <a:rPr kumimoji="1" lang="ja-JP" altLang="en-US" smtClean="0"/>
              <a:t>41</a:t>
            </a:fld>
            <a:endParaRPr kumimoji="1" lang="ja-JP" altLang="en-US"/>
          </a:p>
        </p:txBody>
      </p:sp>
    </p:spTree>
    <p:extLst>
      <p:ext uri="{BB962C8B-B14F-4D97-AF65-F5344CB8AC3E}">
        <p14:creationId xmlns:p14="http://schemas.microsoft.com/office/powerpoint/2010/main" val="23273554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875D791-7538-6647-B66E-EB6A02412CC0}" type="slidenum">
              <a:rPr kumimoji="1" lang="ja-JP" altLang="en-US" smtClean="0"/>
              <a:t>43</a:t>
            </a:fld>
            <a:endParaRPr kumimoji="1" lang="ja-JP" altLang="en-US"/>
          </a:p>
        </p:txBody>
      </p:sp>
    </p:spTree>
    <p:extLst>
      <p:ext uri="{BB962C8B-B14F-4D97-AF65-F5344CB8AC3E}">
        <p14:creationId xmlns:p14="http://schemas.microsoft.com/office/powerpoint/2010/main" val="697700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今までは、ミューニュートリノの「不足」を捉えていたけど、はじめて出現したほうをとらえた！</a:t>
            </a:r>
          </a:p>
        </p:txBody>
      </p:sp>
      <p:sp>
        <p:nvSpPr>
          <p:cNvPr id="4" name="スライド番号プレースホルダー 3"/>
          <p:cNvSpPr>
            <a:spLocks noGrp="1"/>
          </p:cNvSpPr>
          <p:nvPr>
            <p:ph type="sldNum" sz="quarter" idx="5"/>
          </p:nvPr>
        </p:nvSpPr>
        <p:spPr/>
        <p:txBody>
          <a:bodyPr/>
          <a:lstStyle/>
          <a:p>
            <a:fld id="{6875D791-7538-6647-B66E-EB6A02412CC0}" type="slidenum">
              <a:rPr kumimoji="1" lang="ja-JP" altLang="en-US" smtClean="0"/>
              <a:t>44</a:t>
            </a:fld>
            <a:endParaRPr kumimoji="1" lang="ja-JP" altLang="en-US"/>
          </a:p>
        </p:txBody>
      </p:sp>
    </p:spTree>
    <p:extLst>
      <p:ext uri="{BB962C8B-B14F-4D97-AF65-F5344CB8AC3E}">
        <p14:creationId xmlns:p14="http://schemas.microsoft.com/office/powerpoint/2010/main" val="18018865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a:t>
            </a:r>
          </a:p>
        </p:txBody>
      </p:sp>
      <p:sp>
        <p:nvSpPr>
          <p:cNvPr id="4" name="スライド番号プレースホルダー 3"/>
          <p:cNvSpPr>
            <a:spLocks noGrp="1"/>
          </p:cNvSpPr>
          <p:nvPr>
            <p:ph type="sldNum" sz="quarter" idx="5"/>
          </p:nvPr>
        </p:nvSpPr>
        <p:spPr/>
        <p:txBody>
          <a:bodyPr/>
          <a:lstStyle/>
          <a:p>
            <a:fld id="{6875D791-7538-6647-B66E-EB6A02412CC0}" type="slidenum">
              <a:rPr kumimoji="1" lang="ja-JP" altLang="en-US" smtClean="0"/>
              <a:t>45</a:t>
            </a:fld>
            <a:endParaRPr kumimoji="1" lang="ja-JP" altLang="en-US"/>
          </a:p>
        </p:txBody>
      </p:sp>
    </p:spTree>
    <p:extLst>
      <p:ext uri="{BB962C8B-B14F-4D97-AF65-F5344CB8AC3E}">
        <p14:creationId xmlns:p14="http://schemas.microsoft.com/office/powerpoint/2010/main" val="34612339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875D791-7538-6647-B66E-EB6A02412CC0}" type="slidenum">
              <a:rPr kumimoji="1" lang="ja-JP" altLang="en-US" smtClean="0"/>
              <a:t>46</a:t>
            </a:fld>
            <a:endParaRPr kumimoji="1" lang="ja-JP" altLang="en-US"/>
          </a:p>
        </p:txBody>
      </p:sp>
    </p:spTree>
    <p:extLst>
      <p:ext uri="{BB962C8B-B14F-4D97-AF65-F5344CB8AC3E}">
        <p14:creationId xmlns:p14="http://schemas.microsoft.com/office/powerpoint/2010/main" val="23252576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反クォークが存在するので、反陽子と反中性子からなる反原子核と陽電子が結びけば反物質ができるはずだが、実際には宇宙に反物質でできた銀河などが存在する証拠はない。</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6875D791-7538-6647-B66E-EB6A02412CC0}" type="slidenum">
              <a:rPr kumimoji="1" lang="ja-JP" altLang="en-US" smtClean="0"/>
              <a:t>47</a:t>
            </a:fld>
            <a:endParaRPr kumimoji="1" lang="ja-JP" altLang="en-US"/>
          </a:p>
        </p:txBody>
      </p:sp>
    </p:spTree>
    <p:extLst>
      <p:ext uri="{BB962C8B-B14F-4D97-AF65-F5344CB8AC3E}">
        <p14:creationId xmlns:p14="http://schemas.microsoft.com/office/powerpoint/2010/main" val="21234375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壊れ方の違いが</a:t>
            </a:r>
            <a:r>
              <a:rPr kumimoji="1" lang="en-US" altLang="ja-JP" dirty="0"/>
              <a:t>CP</a:t>
            </a:r>
            <a:r>
              <a:rPr kumimoji="1" lang="ja-JP" altLang="en-US"/>
              <a:t>対称性の破れによって引き起こされる</a:t>
            </a:r>
          </a:p>
        </p:txBody>
      </p:sp>
      <p:sp>
        <p:nvSpPr>
          <p:cNvPr id="4" name="スライド番号プレースホルダー 3"/>
          <p:cNvSpPr>
            <a:spLocks noGrp="1"/>
          </p:cNvSpPr>
          <p:nvPr>
            <p:ph type="sldNum" sz="quarter" idx="5"/>
          </p:nvPr>
        </p:nvSpPr>
        <p:spPr/>
        <p:txBody>
          <a:bodyPr/>
          <a:lstStyle/>
          <a:p>
            <a:fld id="{6875D791-7538-6647-B66E-EB6A02412CC0}" type="slidenum">
              <a:rPr kumimoji="1" lang="ja-JP" altLang="en-US" smtClean="0"/>
              <a:t>48</a:t>
            </a:fld>
            <a:endParaRPr kumimoji="1" lang="ja-JP" altLang="en-US"/>
          </a:p>
        </p:txBody>
      </p:sp>
    </p:spTree>
    <p:extLst>
      <p:ext uri="{BB962C8B-B14F-4D97-AF65-F5344CB8AC3E}">
        <p14:creationId xmlns:p14="http://schemas.microsoft.com/office/powerpoint/2010/main" val="2810422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本当は、</a:t>
            </a:r>
            <a:r>
              <a:rPr kumimoji="1" lang="en-US" altLang="ja-JP" dirty="0"/>
              <a:t>β</a:t>
            </a:r>
            <a:r>
              <a:rPr kumimoji="1" lang="ja-JP" altLang="en-US"/>
              <a:t>崩壊の謎の方が時代的には早いのだけど</a:t>
            </a:r>
            <a:endParaRPr kumimoji="1" lang="en-US" altLang="ja-JP" dirty="0"/>
          </a:p>
          <a:p>
            <a:r>
              <a:rPr kumimoji="1" lang="ja-JP" altLang="en-US"/>
              <a:t>まあこの順番で話せばよいでしょう</a:t>
            </a:r>
          </a:p>
        </p:txBody>
      </p:sp>
      <p:sp>
        <p:nvSpPr>
          <p:cNvPr id="4" name="スライド番号プレースホルダー 3"/>
          <p:cNvSpPr>
            <a:spLocks noGrp="1"/>
          </p:cNvSpPr>
          <p:nvPr>
            <p:ph type="sldNum" sz="quarter" idx="5"/>
          </p:nvPr>
        </p:nvSpPr>
        <p:spPr/>
        <p:txBody>
          <a:bodyPr/>
          <a:lstStyle/>
          <a:p>
            <a:fld id="{6875D791-7538-6647-B66E-EB6A02412CC0}" type="slidenum">
              <a:rPr kumimoji="1" lang="ja-JP" altLang="en-US" smtClean="0"/>
              <a:t>11</a:t>
            </a:fld>
            <a:endParaRPr kumimoji="1" lang="ja-JP" altLang="en-US"/>
          </a:p>
        </p:txBody>
      </p:sp>
    </p:spTree>
    <p:extLst>
      <p:ext uri="{BB962C8B-B14F-4D97-AF65-F5344CB8AC3E}">
        <p14:creationId xmlns:p14="http://schemas.microsoft.com/office/powerpoint/2010/main" val="1172112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a:t>
            </a:r>
            <a:r>
              <a:rPr kumimoji="1" lang="ja-JP" altLang="en-US"/>
              <a:t>対称性は、電荷を反対にしても、つまり、粒子を反粒子に置き換えた系でも同じ物理現象が同じ確率で成り立つことを言い、</a:t>
            </a:r>
            <a:r>
              <a:rPr kumimoji="1" lang="en-US" altLang="ja-JP" dirty="0"/>
              <a:t>P</a:t>
            </a:r>
            <a:r>
              <a:rPr kumimoji="1" lang="ja-JP" altLang="en-US"/>
              <a:t>対称性は、鏡写しにした系において同じ物理現象が同じ確率で起こることを言う。なので、</a:t>
            </a:r>
            <a:r>
              <a:rPr kumimoji="1" lang="en-US" altLang="ja-JP" dirty="0"/>
              <a:t>CP</a:t>
            </a:r>
            <a:r>
              <a:rPr kumimoji="1" lang="ja-JP" altLang="en-US"/>
              <a:t>対称性は</a:t>
            </a:r>
            <a:r>
              <a:rPr kumimoji="1" lang="ja-JP" altLang="en-US" sz="1200" b="0" i="0" kern="1200">
                <a:solidFill>
                  <a:schemeClr val="tx1"/>
                </a:solidFill>
                <a:effectLst/>
                <a:latin typeface="+mn-lt"/>
                <a:ea typeface="+mn-ea"/>
                <a:cs typeface="+mn-cs"/>
              </a:rPr>
              <a:t>粒子と反粒子をいれかえ、鏡映しにした世界で物理現象の発生確率が同じであるということを意味する。</a:t>
            </a:r>
            <a:endParaRPr kumimoji="1" lang="ja-JP" altLang="en-US"/>
          </a:p>
        </p:txBody>
      </p:sp>
      <p:sp>
        <p:nvSpPr>
          <p:cNvPr id="4" name="スライド番号プレースホルダー 3"/>
          <p:cNvSpPr>
            <a:spLocks noGrp="1"/>
          </p:cNvSpPr>
          <p:nvPr>
            <p:ph type="sldNum" sz="quarter" idx="5"/>
          </p:nvPr>
        </p:nvSpPr>
        <p:spPr/>
        <p:txBody>
          <a:bodyPr/>
          <a:lstStyle/>
          <a:p>
            <a:fld id="{6875D791-7538-6647-B66E-EB6A02412CC0}" type="slidenum">
              <a:rPr kumimoji="1" lang="ja-JP" altLang="en-US" smtClean="0"/>
              <a:t>49</a:t>
            </a:fld>
            <a:endParaRPr kumimoji="1" lang="ja-JP" altLang="en-US"/>
          </a:p>
        </p:txBody>
      </p:sp>
    </p:spTree>
    <p:extLst>
      <p:ext uri="{BB962C8B-B14F-4D97-AF65-F5344CB8AC3E}">
        <p14:creationId xmlns:p14="http://schemas.microsoft.com/office/powerpoint/2010/main" val="36517986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クォークだけでは、宇宙全体の粒子と反粒子の不均衡を説明できない。</a:t>
            </a:r>
            <a:endParaRPr kumimoji="1" lang="en-US" altLang="ja-JP" dirty="0"/>
          </a:p>
          <a:p>
            <a:r>
              <a:rPr kumimoji="1" lang="ja-JP" altLang="en-US"/>
              <a:t>で、有力と思われているのがニュートリノ</a:t>
            </a:r>
          </a:p>
        </p:txBody>
      </p:sp>
      <p:sp>
        <p:nvSpPr>
          <p:cNvPr id="4" name="スライド番号プレースホルダー 3"/>
          <p:cNvSpPr>
            <a:spLocks noGrp="1"/>
          </p:cNvSpPr>
          <p:nvPr>
            <p:ph type="sldNum" sz="quarter" idx="5"/>
          </p:nvPr>
        </p:nvSpPr>
        <p:spPr/>
        <p:txBody>
          <a:bodyPr/>
          <a:lstStyle/>
          <a:p>
            <a:fld id="{6875D791-7538-6647-B66E-EB6A02412CC0}" type="slidenum">
              <a:rPr kumimoji="1" lang="ja-JP" altLang="en-US" smtClean="0"/>
              <a:t>50</a:t>
            </a:fld>
            <a:endParaRPr kumimoji="1" lang="ja-JP" altLang="en-US"/>
          </a:p>
        </p:txBody>
      </p:sp>
    </p:spTree>
    <p:extLst>
      <p:ext uri="{BB962C8B-B14F-4D97-AF65-F5344CB8AC3E}">
        <p14:creationId xmlns:p14="http://schemas.microsoft.com/office/powerpoint/2010/main" val="23970431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ニュートリノに</a:t>
            </a:r>
            <a:r>
              <a:rPr kumimoji="1" lang="en-US" altLang="ja-JP" dirty="0"/>
              <a:t>CP</a:t>
            </a:r>
            <a:r>
              <a:rPr kumimoji="1" lang="ja-JP" altLang="en-US"/>
              <a:t>非対称性があるのかを調べるために重要になるのが、ニュートリノ振動の観測</a:t>
            </a:r>
            <a:endParaRPr kumimoji="1" lang="en-US" altLang="ja-JP" dirty="0"/>
          </a:p>
          <a:p>
            <a:r>
              <a:rPr kumimoji="1" lang="ja-JP" altLang="en-US"/>
              <a:t>ニュートリノと反ニュートリノで変化の確率が違っていれば、ニュートリノと反ニュートリノで動きが違うということになり、</a:t>
            </a:r>
            <a:r>
              <a:rPr kumimoji="1" lang="en-US" altLang="ja-JP" dirty="0"/>
              <a:t>CP</a:t>
            </a:r>
            <a:r>
              <a:rPr kumimoji="1" lang="ja-JP" altLang="en-US"/>
              <a:t>対称性が破れていることになる</a:t>
            </a:r>
          </a:p>
        </p:txBody>
      </p:sp>
      <p:sp>
        <p:nvSpPr>
          <p:cNvPr id="4" name="スライド番号プレースホルダー 3"/>
          <p:cNvSpPr>
            <a:spLocks noGrp="1"/>
          </p:cNvSpPr>
          <p:nvPr>
            <p:ph type="sldNum" sz="quarter" idx="5"/>
          </p:nvPr>
        </p:nvSpPr>
        <p:spPr/>
        <p:txBody>
          <a:bodyPr/>
          <a:lstStyle/>
          <a:p>
            <a:fld id="{6875D791-7538-6647-B66E-EB6A02412CC0}" type="slidenum">
              <a:rPr kumimoji="1" lang="ja-JP" altLang="en-US" smtClean="0"/>
              <a:t>51</a:t>
            </a:fld>
            <a:endParaRPr kumimoji="1" lang="ja-JP" altLang="en-US"/>
          </a:p>
        </p:txBody>
      </p:sp>
    </p:spTree>
    <p:extLst>
      <p:ext uri="{BB962C8B-B14F-4D97-AF65-F5344CB8AC3E}">
        <p14:creationId xmlns:p14="http://schemas.microsoft.com/office/powerpoint/2010/main" val="10746655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 altLang="ja-JP" dirty="0"/>
              <a:t>http://</a:t>
            </a:r>
            <a:r>
              <a:rPr kumimoji="1" lang="en" altLang="ja-JP" dirty="0" err="1"/>
              <a:t>www.icrr.u-tokyo.ac.jp</a:t>
            </a:r>
            <a:r>
              <a:rPr kumimoji="1" lang="en" altLang="ja-JP" dirty="0"/>
              <a:t>/news/1092/</a:t>
            </a:r>
          </a:p>
          <a:p>
            <a:r>
              <a:rPr kumimoji="1" lang="ja-JP" altLang="en-US" sz="1200" b="0" i="0" kern="1200">
                <a:solidFill>
                  <a:schemeClr val="tx1"/>
                </a:solidFill>
                <a:effectLst/>
                <a:latin typeface="+mn-lt"/>
                <a:ea typeface="+mn-ea"/>
                <a:cs typeface="+mn-cs"/>
              </a:rPr>
              <a:t>ニュートリノと反ニュートリノで、電子型ニュートリノへの出現が同じ頻度では起きない、すなわち、「</a:t>
            </a:r>
            <a:r>
              <a:rPr kumimoji="1" lang="en" altLang="ja-JP" sz="1200" b="0" i="0" kern="1200" dirty="0">
                <a:solidFill>
                  <a:schemeClr val="tx1"/>
                </a:solidFill>
                <a:effectLst/>
                <a:latin typeface="+mn-lt"/>
                <a:ea typeface="+mn-ea"/>
                <a:cs typeface="+mn-cs"/>
              </a:rPr>
              <a:t>CP</a:t>
            </a:r>
            <a:r>
              <a:rPr kumimoji="1" lang="ja-JP" altLang="en-US" sz="1200" b="0" i="0" kern="1200">
                <a:solidFill>
                  <a:schemeClr val="tx1"/>
                </a:solidFill>
                <a:effectLst/>
                <a:latin typeface="+mn-lt"/>
                <a:ea typeface="+mn-ea"/>
                <a:cs typeface="+mn-cs"/>
              </a:rPr>
              <a:t>対称性の破れ」があることを示唆する結果を得た。</a:t>
            </a:r>
            <a:endParaRPr kumimoji="1" lang="ja-JP" altLang="en-US"/>
          </a:p>
        </p:txBody>
      </p:sp>
      <p:sp>
        <p:nvSpPr>
          <p:cNvPr id="4" name="スライド番号プレースホルダー 3"/>
          <p:cNvSpPr>
            <a:spLocks noGrp="1"/>
          </p:cNvSpPr>
          <p:nvPr>
            <p:ph type="sldNum" sz="quarter" idx="5"/>
          </p:nvPr>
        </p:nvSpPr>
        <p:spPr/>
        <p:txBody>
          <a:bodyPr/>
          <a:lstStyle/>
          <a:p>
            <a:fld id="{6875D791-7538-6647-B66E-EB6A02412CC0}" type="slidenum">
              <a:rPr kumimoji="1" lang="ja-JP" altLang="en-US" smtClean="0"/>
              <a:t>52</a:t>
            </a:fld>
            <a:endParaRPr kumimoji="1" lang="ja-JP" altLang="en-US"/>
          </a:p>
        </p:txBody>
      </p:sp>
    </p:spTree>
    <p:extLst>
      <p:ext uri="{BB962C8B-B14F-4D97-AF65-F5344CB8AC3E}">
        <p14:creationId xmlns:p14="http://schemas.microsoft.com/office/powerpoint/2010/main" val="16305600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875D791-7538-6647-B66E-EB6A02412CC0}" type="slidenum">
              <a:rPr kumimoji="1" lang="ja-JP" altLang="en-US" smtClean="0"/>
              <a:t>53</a:t>
            </a:fld>
            <a:endParaRPr kumimoji="1" lang="ja-JP" altLang="en-US"/>
          </a:p>
        </p:txBody>
      </p:sp>
    </p:spTree>
    <p:extLst>
      <p:ext uri="{BB962C8B-B14F-4D97-AF65-F5344CB8AC3E}">
        <p14:creationId xmlns:p14="http://schemas.microsoft.com/office/powerpoint/2010/main" val="22059606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875D791-7538-6647-B66E-EB6A02412CC0}" type="slidenum">
              <a:rPr kumimoji="1" lang="ja-JP" altLang="en-US" smtClean="0"/>
              <a:t>54</a:t>
            </a:fld>
            <a:endParaRPr kumimoji="1" lang="ja-JP" altLang="en-US"/>
          </a:p>
        </p:txBody>
      </p:sp>
    </p:spTree>
    <p:extLst>
      <p:ext uri="{BB962C8B-B14F-4D97-AF65-F5344CB8AC3E}">
        <p14:creationId xmlns:p14="http://schemas.microsoft.com/office/powerpoint/2010/main" val="2291230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6875D791-7538-6647-B66E-EB6A02412CC0}" type="slidenum">
              <a:rPr kumimoji="1" lang="ja-JP" altLang="en-US" smtClean="0"/>
              <a:t>12</a:t>
            </a:fld>
            <a:endParaRPr kumimoji="1" lang="ja-JP" altLang="en-US"/>
          </a:p>
        </p:txBody>
      </p:sp>
    </p:spTree>
    <p:extLst>
      <p:ext uri="{BB962C8B-B14F-4D97-AF65-F5344CB8AC3E}">
        <p14:creationId xmlns:p14="http://schemas.microsoft.com/office/powerpoint/2010/main" val="806371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875D791-7538-6647-B66E-EB6A02412CC0}" type="slidenum">
              <a:rPr kumimoji="1" lang="ja-JP" altLang="en-US" smtClean="0"/>
              <a:t>14</a:t>
            </a:fld>
            <a:endParaRPr kumimoji="1" lang="ja-JP" altLang="en-US"/>
          </a:p>
        </p:txBody>
      </p:sp>
    </p:spTree>
    <p:extLst>
      <p:ext uri="{BB962C8B-B14F-4D97-AF65-F5344CB8AC3E}">
        <p14:creationId xmlns:p14="http://schemas.microsoft.com/office/powerpoint/2010/main" val="2440879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シンチレーション光のことも書く？</a:t>
            </a:r>
          </a:p>
        </p:txBody>
      </p:sp>
      <p:sp>
        <p:nvSpPr>
          <p:cNvPr id="4" name="スライド番号プレースホルダー 3"/>
          <p:cNvSpPr>
            <a:spLocks noGrp="1"/>
          </p:cNvSpPr>
          <p:nvPr>
            <p:ph type="sldNum" sz="quarter" idx="5"/>
          </p:nvPr>
        </p:nvSpPr>
        <p:spPr/>
        <p:txBody>
          <a:bodyPr/>
          <a:lstStyle/>
          <a:p>
            <a:fld id="{6875D791-7538-6647-B66E-EB6A02412CC0}" type="slidenum">
              <a:rPr kumimoji="1" lang="ja-JP" altLang="en-US" smtClean="0"/>
              <a:t>16</a:t>
            </a:fld>
            <a:endParaRPr kumimoji="1" lang="ja-JP" altLang="en-US"/>
          </a:p>
        </p:txBody>
      </p:sp>
    </p:spTree>
    <p:extLst>
      <p:ext uri="{BB962C8B-B14F-4D97-AF65-F5344CB8AC3E}">
        <p14:creationId xmlns:p14="http://schemas.microsoft.com/office/powerpoint/2010/main" val="3554653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原子炉や原子爆弾などでしか生まれない物ではなく、身の回りにありふれている</a:t>
            </a:r>
          </a:p>
        </p:txBody>
      </p:sp>
      <p:sp>
        <p:nvSpPr>
          <p:cNvPr id="4" name="スライド番号プレースホルダー 3"/>
          <p:cNvSpPr>
            <a:spLocks noGrp="1"/>
          </p:cNvSpPr>
          <p:nvPr>
            <p:ph type="sldNum" sz="quarter" idx="5"/>
          </p:nvPr>
        </p:nvSpPr>
        <p:spPr/>
        <p:txBody>
          <a:bodyPr/>
          <a:lstStyle/>
          <a:p>
            <a:fld id="{6875D791-7538-6647-B66E-EB6A02412CC0}" type="slidenum">
              <a:rPr kumimoji="1" lang="ja-JP" altLang="en-US" smtClean="0"/>
              <a:t>17</a:t>
            </a:fld>
            <a:endParaRPr kumimoji="1" lang="ja-JP" altLang="en-US"/>
          </a:p>
        </p:txBody>
      </p:sp>
    </p:spTree>
    <p:extLst>
      <p:ext uri="{BB962C8B-B14F-4D97-AF65-F5344CB8AC3E}">
        <p14:creationId xmlns:p14="http://schemas.microsoft.com/office/powerpoint/2010/main" val="1437811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原子核では、陽子同士が電気的反発によって離れようとしてしまうので、電磁力を上回る力が必要。それが強い力。</a:t>
            </a:r>
          </a:p>
        </p:txBody>
      </p:sp>
      <p:sp>
        <p:nvSpPr>
          <p:cNvPr id="4" name="スライド番号プレースホルダー 3"/>
          <p:cNvSpPr>
            <a:spLocks noGrp="1"/>
          </p:cNvSpPr>
          <p:nvPr>
            <p:ph type="sldNum" sz="quarter" idx="5"/>
          </p:nvPr>
        </p:nvSpPr>
        <p:spPr/>
        <p:txBody>
          <a:bodyPr/>
          <a:lstStyle/>
          <a:p>
            <a:fld id="{6875D791-7538-6647-B66E-EB6A02412CC0}" type="slidenum">
              <a:rPr kumimoji="1" lang="ja-JP" altLang="en-US" smtClean="0"/>
              <a:t>18</a:t>
            </a:fld>
            <a:endParaRPr kumimoji="1" lang="ja-JP" altLang="en-US"/>
          </a:p>
        </p:txBody>
      </p:sp>
    </p:spTree>
    <p:extLst>
      <p:ext uri="{BB962C8B-B14F-4D97-AF65-F5344CB8AC3E}">
        <p14:creationId xmlns:p14="http://schemas.microsoft.com/office/powerpoint/2010/main" val="2930378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分かりやすくいうと、物質とほとんど反応しない</a:t>
            </a:r>
            <a:endParaRPr kumimoji="1" lang="en-US" altLang="ja-JP" dirty="0"/>
          </a:p>
        </p:txBody>
      </p:sp>
      <p:sp>
        <p:nvSpPr>
          <p:cNvPr id="4" name="スライド番号プレースホルダー 3"/>
          <p:cNvSpPr>
            <a:spLocks noGrp="1"/>
          </p:cNvSpPr>
          <p:nvPr>
            <p:ph type="sldNum" sz="quarter" idx="5"/>
          </p:nvPr>
        </p:nvSpPr>
        <p:spPr/>
        <p:txBody>
          <a:bodyPr/>
          <a:lstStyle/>
          <a:p>
            <a:fld id="{6875D791-7538-6647-B66E-EB6A02412CC0}" type="slidenum">
              <a:rPr kumimoji="1" lang="ja-JP" altLang="en-US" smtClean="0"/>
              <a:t>19</a:t>
            </a:fld>
            <a:endParaRPr kumimoji="1" lang="ja-JP" altLang="en-US"/>
          </a:p>
        </p:txBody>
      </p:sp>
    </p:spTree>
    <p:extLst>
      <p:ext uri="{BB962C8B-B14F-4D97-AF65-F5344CB8AC3E}">
        <p14:creationId xmlns:p14="http://schemas.microsoft.com/office/powerpoint/2010/main" val="3818826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FD718C-B304-1F4E-9B9A-D2D4BF884175}"/>
              </a:ext>
            </a:extLst>
          </p:cNvPr>
          <p:cNvSpPr>
            <a:spLocks noGrp="1"/>
          </p:cNvSpPr>
          <p:nvPr>
            <p:ph type="ctrTitle"/>
          </p:nvPr>
        </p:nvSpPr>
        <p:spPr>
          <a:xfrm>
            <a:off x="1524000" y="1122363"/>
            <a:ext cx="9144000" cy="2387600"/>
          </a:xfrm>
        </p:spPr>
        <p:txBody>
          <a:bodyPr anchor="b"/>
          <a:lstStyle>
            <a:lvl1pPr algn="ctr">
              <a:defRPr sz="6000" baseline="0">
                <a:solidFill>
                  <a:schemeClr val="bg1"/>
                </a:solidFill>
                <a:latin typeface="源柔ゴシックLP Regular" panose="020B0302020203020207" pitchFamily="34" charset="-128"/>
                <a:ea typeface="源柔ゴシックLP Regular" panose="020B0302020203020207" pitchFamily="34" charset="-128"/>
              </a:defRPr>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C5395FD-705A-FE47-8AFE-35D76FA6116D}"/>
              </a:ext>
            </a:extLst>
          </p:cNvPr>
          <p:cNvSpPr>
            <a:spLocks noGrp="1"/>
          </p:cNvSpPr>
          <p:nvPr>
            <p:ph type="subTitle" idx="1"/>
          </p:nvPr>
        </p:nvSpPr>
        <p:spPr>
          <a:xfrm>
            <a:off x="1524000" y="3602038"/>
            <a:ext cx="9144000" cy="1655762"/>
          </a:xfrm>
        </p:spPr>
        <p:txBody>
          <a:bodyPr/>
          <a:lstStyle>
            <a:lvl1pPr marL="0" indent="0" algn="ctr">
              <a:buNone/>
              <a:defRPr sz="2400" baseline="0">
                <a:solidFill>
                  <a:schemeClr val="bg1"/>
                </a:solidFill>
                <a:latin typeface="源柔ゴシックLP Regular" panose="020B0302020203020207" pitchFamily="34" charset="-128"/>
                <a:ea typeface="源柔ゴシックLP Regular" panose="020B0302020203020207" pitchFamily="34"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Tree>
    <p:extLst>
      <p:ext uri="{BB962C8B-B14F-4D97-AF65-F5344CB8AC3E}">
        <p14:creationId xmlns:p14="http://schemas.microsoft.com/office/powerpoint/2010/main" val="148309646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5B0511-24DD-9D4D-80D3-2E71AD616127}"/>
              </a:ext>
            </a:extLst>
          </p:cNvPr>
          <p:cNvSpPr>
            <a:spLocks noGrp="1"/>
          </p:cNvSpPr>
          <p:nvPr>
            <p:ph type="title"/>
          </p:nvPr>
        </p:nvSpPr>
        <p:spPr/>
        <p:txBody>
          <a:bodyPr/>
          <a:lstStyle>
            <a:lvl1pPr>
              <a:defRPr>
                <a:solidFill>
                  <a:schemeClr val="bg1"/>
                </a:solidFill>
              </a:defRPr>
            </a:lvl1p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C63F22C-B49C-3F4B-B497-6625A89E059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cxnSp>
        <p:nvCxnSpPr>
          <p:cNvPr id="5" name="直線コネクタ 4">
            <a:extLst>
              <a:ext uri="{FF2B5EF4-FFF2-40B4-BE49-F238E27FC236}">
                <a16:creationId xmlns:a16="http://schemas.microsoft.com/office/drawing/2014/main" id="{5B23624B-984A-7D4F-9A3D-7CCF360140F2}"/>
              </a:ext>
            </a:extLst>
          </p:cNvPr>
          <p:cNvCxnSpPr>
            <a:cxnSpLocks/>
          </p:cNvCxnSpPr>
          <p:nvPr/>
        </p:nvCxnSpPr>
        <p:spPr>
          <a:xfrm>
            <a:off x="573728" y="1299412"/>
            <a:ext cx="11044544" cy="0"/>
          </a:xfrm>
          <a:prstGeom prst="line">
            <a:avLst/>
          </a:prstGeom>
          <a:ln w="50800" cap="rnd">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8776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256A36E-1014-A248-91D0-4346E0EE2E2E}"/>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3B9722F-81ED-B948-84A2-35D90B40F3AA}"/>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2768902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9290BD-6AB6-D248-8124-32F181C81CAA}"/>
              </a:ext>
            </a:extLst>
          </p:cNvPr>
          <p:cNvSpPr>
            <a:spLocks noGrp="1"/>
          </p:cNvSpPr>
          <p:nvPr>
            <p:ph type="title"/>
          </p:nvPr>
        </p:nvSpPr>
        <p:spPr>
          <a:xfrm>
            <a:off x="838200" y="250575"/>
            <a:ext cx="10515600" cy="1084739"/>
          </a:xfrm>
          <a:noFill/>
        </p:spPr>
        <p:txBody>
          <a:bodyPr/>
          <a:lstStyle>
            <a:lvl1pPr>
              <a:defRPr baseline="0">
                <a:solidFill>
                  <a:schemeClr val="bg1"/>
                </a:solidFill>
                <a:latin typeface="源柔ゴシックLP Medium" panose="020B0302020203020207" pitchFamily="34" charset="-128"/>
                <a:ea typeface="源柔ゴシックLP Medium" panose="020B0302020203020207" pitchFamily="34" charset="-128"/>
              </a:defRPr>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B882451-F73C-5048-848B-3E2D69691CAA}"/>
              </a:ext>
            </a:extLst>
          </p:cNvPr>
          <p:cNvSpPr>
            <a:spLocks noGrp="1"/>
          </p:cNvSpPr>
          <p:nvPr>
            <p:ph idx="1"/>
          </p:nvPr>
        </p:nvSpPr>
        <p:spPr>
          <a:xfrm>
            <a:off x="838200" y="1440000"/>
            <a:ext cx="10515600" cy="4946286"/>
          </a:xfrm>
        </p:spPr>
        <p:txBody>
          <a:bodyPr/>
          <a:lstStyle>
            <a:lvl1pPr>
              <a:defRPr sz="3200" baseline="0">
                <a:solidFill>
                  <a:schemeClr val="bg1"/>
                </a:solidFill>
                <a:ea typeface="源柔ゴシックLP Regular" panose="020B0302020203020207" pitchFamily="34" charset="-128"/>
              </a:defRPr>
            </a:lvl1pPr>
            <a:lvl2pPr>
              <a:defRPr baseline="0">
                <a:solidFill>
                  <a:schemeClr val="bg1"/>
                </a:solidFill>
                <a:ea typeface="源柔ゴシックLP Regular" panose="020B0302020203020207" pitchFamily="34" charset="-128"/>
              </a:defRPr>
            </a:lvl2pPr>
            <a:lvl3pPr>
              <a:defRPr baseline="0">
                <a:solidFill>
                  <a:schemeClr val="bg1"/>
                </a:solidFill>
                <a:ea typeface="源柔ゴシックLP Regular" panose="020B0302020203020207" pitchFamily="34" charset="-128"/>
              </a:defRPr>
            </a:lvl3pPr>
            <a:lvl4pPr>
              <a:defRPr baseline="0">
                <a:solidFill>
                  <a:schemeClr val="bg1"/>
                </a:solidFill>
                <a:ea typeface="源柔ゴシックLP Regular" panose="020B0302020203020207" pitchFamily="34" charset="-128"/>
              </a:defRPr>
            </a:lvl4pPr>
            <a:lvl5pPr>
              <a:defRPr baseline="0">
                <a:solidFill>
                  <a:schemeClr val="bg1"/>
                </a:solidFill>
                <a:ea typeface="源柔ゴシックLP Regular" panose="020B0302020203020207" pitchFamily="34" charset="-128"/>
              </a:defRPr>
            </a:lvl5p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Tree>
    <p:extLst>
      <p:ext uri="{BB962C8B-B14F-4D97-AF65-F5344CB8AC3E}">
        <p14:creationId xmlns:p14="http://schemas.microsoft.com/office/powerpoint/2010/main" val="1452342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1824AF-057D-104A-8D7B-D9BABBF57155}"/>
              </a:ext>
            </a:extLst>
          </p:cNvPr>
          <p:cNvSpPr>
            <a:spLocks noGrp="1"/>
          </p:cNvSpPr>
          <p:nvPr>
            <p:ph type="title"/>
          </p:nvPr>
        </p:nvSpPr>
        <p:spPr>
          <a:xfrm>
            <a:off x="831850" y="1709738"/>
            <a:ext cx="10515600" cy="2852737"/>
          </a:xfrm>
        </p:spPr>
        <p:txBody>
          <a:bodyPr anchor="b"/>
          <a:lstStyle>
            <a:lvl1pPr>
              <a:defRPr sz="6000" baseline="0">
                <a:solidFill>
                  <a:schemeClr val="bg1"/>
                </a:solidFill>
                <a:latin typeface="源柔ゴシックLP Regular" panose="020B0302020203020207" pitchFamily="34" charset="-128"/>
                <a:ea typeface="源柔ゴシックLP Regular" panose="020B0302020203020207" pitchFamily="34" charset="-128"/>
              </a:defRPr>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F1172D2-5C97-C84D-99C7-E32A214F1E9C}"/>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Tree>
    <p:extLst>
      <p:ext uri="{BB962C8B-B14F-4D97-AF65-F5344CB8AC3E}">
        <p14:creationId xmlns:p14="http://schemas.microsoft.com/office/powerpoint/2010/main" val="266247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D702D6-21A5-2E49-A5F7-7A7455D496A5}"/>
              </a:ext>
            </a:extLst>
          </p:cNvPr>
          <p:cNvSpPr>
            <a:spLocks noGrp="1"/>
          </p:cNvSpPr>
          <p:nvPr>
            <p:ph type="title"/>
          </p:nvPr>
        </p:nvSpPr>
        <p:spPr>
          <a:xfrm>
            <a:off x="838200" y="365125"/>
            <a:ext cx="10515600" cy="825045"/>
          </a:xfrm>
        </p:spPr>
        <p:txBody>
          <a:bodyPr/>
          <a:lstStyle>
            <a:lvl1pPr>
              <a:defRPr baseline="0">
                <a:solidFill>
                  <a:schemeClr val="bg1"/>
                </a:solidFill>
                <a:latin typeface="源柔ゴシックLP Medium" panose="020B0302020203020207" pitchFamily="34" charset="-128"/>
                <a:ea typeface="源柔ゴシックLP Medium" panose="020B0302020203020207" pitchFamily="34" charset="-128"/>
              </a:defRPr>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024A1D5-135A-9648-ACA0-1FD180B10F7A}"/>
              </a:ext>
            </a:extLst>
          </p:cNvPr>
          <p:cNvSpPr>
            <a:spLocks noGrp="1"/>
          </p:cNvSpPr>
          <p:nvPr>
            <p:ph sz="half" idx="1"/>
          </p:nvPr>
        </p:nvSpPr>
        <p:spPr>
          <a:xfrm>
            <a:off x="838200" y="1440000"/>
            <a:ext cx="5181600" cy="4856163"/>
          </a:xfrm>
        </p:spPr>
        <p:txBody>
          <a:bodyPr/>
          <a:lstStyle>
            <a:lvl1pPr>
              <a:defRPr baseline="0">
                <a:solidFill>
                  <a:schemeClr val="bg1"/>
                </a:solidFill>
                <a:latin typeface="源柔ゴシックLP Regular" panose="020B0302020203020207" pitchFamily="34" charset="-128"/>
                <a:ea typeface="源柔ゴシックLP Regular" panose="020B0302020203020207" pitchFamily="34" charset="-128"/>
              </a:defRPr>
            </a:lvl1pPr>
            <a:lvl2pPr>
              <a:defRPr baseline="0">
                <a:solidFill>
                  <a:schemeClr val="bg1"/>
                </a:solidFill>
                <a:latin typeface="源柔ゴシックLP Regular" panose="020B0302020203020207" pitchFamily="34" charset="-128"/>
                <a:ea typeface="源柔ゴシックLP Regular" panose="020B0302020203020207" pitchFamily="34" charset="-128"/>
              </a:defRPr>
            </a:lvl2pPr>
            <a:lvl3pPr>
              <a:defRPr baseline="0">
                <a:solidFill>
                  <a:schemeClr val="bg1"/>
                </a:solidFill>
                <a:latin typeface="源柔ゴシックLP Regular" panose="020B0302020203020207" pitchFamily="34" charset="-128"/>
                <a:ea typeface="源柔ゴシックLP Regular" panose="020B0302020203020207" pitchFamily="34" charset="-128"/>
              </a:defRPr>
            </a:lvl3pPr>
            <a:lvl4pPr>
              <a:defRPr baseline="0">
                <a:solidFill>
                  <a:schemeClr val="bg1"/>
                </a:solidFill>
                <a:latin typeface="源柔ゴシックLP Regular" panose="020B0302020203020207" pitchFamily="34" charset="-128"/>
                <a:ea typeface="源柔ゴシックLP Regular" panose="020B0302020203020207" pitchFamily="34" charset="-128"/>
              </a:defRPr>
            </a:lvl4pPr>
            <a:lvl5pPr>
              <a:defRPr baseline="0">
                <a:solidFill>
                  <a:schemeClr val="bg1"/>
                </a:solidFill>
                <a:latin typeface="源柔ゴシックLP Regular" panose="020B0302020203020207" pitchFamily="34" charset="-128"/>
                <a:ea typeface="源柔ゴシックLP Regular" panose="020B0302020203020207" pitchFamily="34" charset="-128"/>
              </a:defRPr>
            </a:lvl5p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4" name="コンテンツ プレースホルダー 3">
            <a:extLst>
              <a:ext uri="{FF2B5EF4-FFF2-40B4-BE49-F238E27FC236}">
                <a16:creationId xmlns:a16="http://schemas.microsoft.com/office/drawing/2014/main" id="{951B4FE3-8A1F-E449-87AC-DFCB5B556984}"/>
              </a:ext>
            </a:extLst>
          </p:cNvPr>
          <p:cNvSpPr>
            <a:spLocks noGrp="1"/>
          </p:cNvSpPr>
          <p:nvPr>
            <p:ph sz="half" idx="2"/>
          </p:nvPr>
        </p:nvSpPr>
        <p:spPr>
          <a:xfrm>
            <a:off x="6172200" y="1440000"/>
            <a:ext cx="5181600" cy="4856163"/>
          </a:xfrm>
        </p:spPr>
        <p:txBody>
          <a:bodyPr/>
          <a:lstStyle>
            <a:lvl1pPr>
              <a:defRPr baseline="0">
                <a:solidFill>
                  <a:schemeClr val="bg1"/>
                </a:solidFill>
                <a:latin typeface="源柔ゴシックLP Normal" panose="020B0202020203020207" pitchFamily="34" charset="-128"/>
                <a:ea typeface="源柔ゴシックLP Normal" panose="020B0202020203020207" pitchFamily="34" charset="-128"/>
              </a:defRPr>
            </a:lvl1pPr>
            <a:lvl2pPr>
              <a:defRPr baseline="0">
                <a:solidFill>
                  <a:schemeClr val="bg1"/>
                </a:solidFill>
                <a:latin typeface="源柔ゴシックLP Normal" panose="020B0202020203020207" pitchFamily="34" charset="-128"/>
                <a:ea typeface="源柔ゴシックLP Normal" panose="020B0202020203020207" pitchFamily="34" charset="-128"/>
              </a:defRPr>
            </a:lvl2pPr>
            <a:lvl3pPr>
              <a:defRPr baseline="0">
                <a:solidFill>
                  <a:schemeClr val="bg1"/>
                </a:solidFill>
                <a:latin typeface="源柔ゴシックLP Normal" panose="020B0202020203020207" pitchFamily="34" charset="-128"/>
                <a:ea typeface="源柔ゴシックLP Normal" panose="020B0202020203020207" pitchFamily="34" charset="-128"/>
              </a:defRPr>
            </a:lvl3pPr>
            <a:lvl4pPr>
              <a:defRPr baseline="0">
                <a:solidFill>
                  <a:schemeClr val="bg1"/>
                </a:solidFill>
                <a:latin typeface="源柔ゴシックLP Normal" panose="020B0202020203020207" pitchFamily="34" charset="-128"/>
                <a:ea typeface="源柔ゴシックLP Normal" panose="020B0202020203020207" pitchFamily="34" charset="-128"/>
              </a:defRPr>
            </a:lvl4pPr>
            <a:lvl5pPr>
              <a:defRPr baseline="0">
                <a:solidFill>
                  <a:schemeClr val="bg1"/>
                </a:solidFill>
                <a:latin typeface="源柔ゴシックLP Normal" panose="020B0202020203020207" pitchFamily="34" charset="-128"/>
                <a:ea typeface="源柔ゴシックLP Normal" panose="020B0202020203020207" pitchFamily="34" charset="-128"/>
              </a:defRPr>
            </a:lvl5p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Tree>
    <p:extLst>
      <p:ext uri="{BB962C8B-B14F-4D97-AF65-F5344CB8AC3E}">
        <p14:creationId xmlns:p14="http://schemas.microsoft.com/office/powerpoint/2010/main" val="992194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BD63CC-B327-6D41-8A4E-583B58B0C22D}"/>
              </a:ext>
            </a:extLst>
          </p:cNvPr>
          <p:cNvSpPr>
            <a:spLocks noGrp="1"/>
          </p:cNvSpPr>
          <p:nvPr>
            <p:ph type="title"/>
          </p:nvPr>
        </p:nvSpPr>
        <p:spPr>
          <a:xfrm>
            <a:off x="839788" y="365126"/>
            <a:ext cx="10515600" cy="823912"/>
          </a:xfrm>
        </p:spPr>
        <p:txBody>
          <a:bodyPr/>
          <a:lstStyle>
            <a:lvl1pPr>
              <a:defRPr baseline="0">
                <a:solidFill>
                  <a:schemeClr val="bg1"/>
                </a:solidFill>
                <a:latin typeface="源柔ゴシックLP Medium" panose="020B0302020203020207" pitchFamily="34" charset="-128"/>
                <a:ea typeface="源柔ゴシックLP Medium" panose="020B0302020203020207" pitchFamily="34" charset="-128"/>
              </a:defRPr>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06A1F6D-0F41-1147-8946-D09B5CC36E58}"/>
              </a:ext>
            </a:extLst>
          </p:cNvPr>
          <p:cNvSpPr>
            <a:spLocks noGrp="1"/>
          </p:cNvSpPr>
          <p:nvPr>
            <p:ph type="body" idx="1"/>
          </p:nvPr>
        </p:nvSpPr>
        <p:spPr>
          <a:xfrm>
            <a:off x="839788" y="1681163"/>
            <a:ext cx="5157787" cy="823912"/>
          </a:xfrm>
        </p:spPr>
        <p:txBody>
          <a:bodyPr anchor="b"/>
          <a:lstStyle>
            <a:lvl1pPr marL="0" indent="0">
              <a:buNone/>
              <a:defRPr sz="2400" b="1" baseline="0">
                <a:solidFill>
                  <a:schemeClr val="bg1"/>
                </a:solidFill>
                <a:latin typeface="源柔ゴシックLP Regular" panose="020B0302020203020207" pitchFamily="34" charset="-128"/>
                <a:ea typeface="源柔ゴシックLP Regular" panose="020B0302020203020207" pitchFamily="34"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3C5C62A5-B9AA-DA47-9B68-E0DE1D9B20CF}"/>
              </a:ext>
            </a:extLst>
          </p:cNvPr>
          <p:cNvSpPr>
            <a:spLocks noGrp="1"/>
          </p:cNvSpPr>
          <p:nvPr>
            <p:ph sz="half" idx="2"/>
          </p:nvPr>
        </p:nvSpPr>
        <p:spPr>
          <a:xfrm>
            <a:off x="839788" y="2505075"/>
            <a:ext cx="5157787" cy="3684588"/>
          </a:xfrm>
        </p:spPr>
        <p:txBody>
          <a:bodyPr/>
          <a:lstStyle>
            <a:lvl1pPr>
              <a:defRPr baseline="0">
                <a:solidFill>
                  <a:schemeClr val="bg1"/>
                </a:solidFill>
                <a:latin typeface="源柔ゴシックLP Regular" panose="020B0302020203020207" pitchFamily="34" charset="-128"/>
                <a:ea typeface="源柔ゴシックLP Regular" panose="020B0302020203020207" pitchFamily="34" charset="-128"/>
              </a:defRPr>
            </a:lvl1pPr>
            <a:lvl2pPr>
              <a:defRPr baseline="0">
                <a:solidFill>
                  <a:schemeClr val="bg1"/>
                </a:solidFill>
                <a:latin typeface="源柔ゴシックLP Regular" panose="020B0302020203020207" pitchFamily="34" charset="-128"/>
                <a:ea typeface="源柔ゴシックLP Regular" panose="020B0302020203020207" pitchFamily="34" charset="-128"/>
              </a:defRPr>
            </a:lvl2pPr>
            <a:lvl3pPr>
              <a:defRPr baseline="0">
                <a:solidFill>
                  <a:schemeClr val="bg1"/>
                </a:solidFill>
                <a:latin typeface="源柔ゴシックLP Regular" panose="020B0302020203020207" pitchFamily="34" charset="-128"/>
                <a:ea typeface="源柔ゴシックLP Regular" panose="020B0302020203020207" pitchFamily="34" charset="-128"/>
              </a:defRPr>
            </a:lvl3pPr>
            <a:lvl4pPr>
              <a:defRPr baseline="0">
                <a:solidFill>
                  <a:schemeClr val="bg1"/>
                </a:solidFill>
                <a:latin typeface="源柔ゴシックLP Regular" panose="020B0302020203020207" pitchFamily="34" charset="-128"/>
                <a:ea typeface="源柔ゴシックLP Regular" panose="020B0302020203020207" pitchFamily="34" charset="-128"/>
              </a:defRPr>
            </a:lvl4pPr>
            <a:lvl5pPr>
              <a:defRPr baseline="0">
                <a:solidFill>
                  <a:schemeClr val="bg1"/>
                </a:solidFill>
                <a:latin typeface="源柔ゴシックLP Regular" panose="020B0302020203020207" pitchFamily="34" charset="-128"/>
                <a:ea typeface="源柔ゴシックLP Regular" panose="020B0302020203020207" pitchFamily="34" charset="-128"/>
              </a:defRPr>
            </a:lvl5p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5" name="テキスト プレースホルダー 4">
            <a:extLst>
              <a:ext uri="{FF2B5EF4-FFF2-40B4-BE49-F238E27FC236}">
                <a16:creationId xmlns:a16="http://schemas.microsoft.com/office/drawing/2014/main" id="{5F25CE53-23E4-D74A-BD2A-F1C7650B3D42}"/>
              </a:ext>
            </a:extLst>
          </p:cNvPr>
          <p:cNvSpPr>
            <a:spLocks noGrp="1"/>
          </p:cNvSpPr>
          <p:nvPr>
            <p:ph type="body" sz="quarter" idx="3"/>
          </p:nvPr>
        </p:nvSpPr>
        <p:spPr>
          <a:xfrm>
            <a:off x="6172200" y="1681163"/>
            <a:ext cx="5183188" cy="823912"/>
          </a:xfrm>
        </p:spPr>
        <p:txBody>
          <a:bodyPr anchor="b"/>
          <a:lstStyle>
            <a:lvl1pPr marL="0" indent="0">
              <a:buNone/>
              <a:defRPr sz="2400" b="1" baseline="0">
                <a:solidFill>
                  <a:schemeClr val="bg1"/>
                </a:solidFill>
                <a:latin typeface="源柔ゴシックLP Regular" panose="020B0302020203020207" pitchFamily="34" charset="-128"/>
                <a:ea typeface="源柔ゴシックLP Regular" panose="020B0302020203020207" pitchFamily="34"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9A457E8-DD40-A54E-B530-6B3DBFA7E7D8}"/>
              </a:ext>
            </a:extLst>
          </p:cNvPr>
          <p:cNvSpPr>
            <a:spLocks noGrp="1"/>
          </p:cNvSpPr>
          <p:nvPr>
            <p:ph sz="quarter" idx="4"/>
          </p:nvPr>
        </p:nvSpPr>
        <p:spPr>
          <a:xfrm>
            <a:off x="6172200" y="2505075"/>
            <a:ext cx="5183188" cy="3684588"/>
          </a:xfrm>
        </p:spPr>
        <p:txBody>
          <a:bodyPr/>
          <a:lstStyle>
            <a:lvl1pPr>
              <a:defRPr baseline="0">
                <a:solidFill>
                  <a:schemeClr val="bg1"/>
                </a:solidFill>
                <a:latin typeface="源柔ゴシックLP Regular" panose="020B0302020203020207" pitchFamily="34" charset="-128"/>
                <a:ea typeface="源柔ゴシックLP Regular" panose="020B0302020203020207" pitchFamily="34" charset="-128"/>
              </a:defRPr>
            </a:lvl1pPr>
            <a:lvl2pPr>
              <a:defRPr baseline="0">
                <a:solidFill>
                  <a:schemeClr val="bg1"/>
                </a:solidFill>
                <a:latin typeface="源柔ゴシックLP Regular" panose="020B0302020203020207" pitchFamily="34" charset="-128"/>
                <a:ea typeface="源柔ゴシックLP Regular" panose="020B0302020203020207" pitchFamily="34" charset="-128"/>
              </a:defRPr>
            </a:lvl2pPr>
            <a:lvl3pPr>
              <a:defRPr baseline="0">
                <a:solidFill>
                  <a:schemeClr val="bg1"/>
                </a:solidFill>
                <a:latin typeface="源柔ゴシックLP Regular" panose="020B0302020203020207" pitchFamily="34" charset="-128"/>
                <a:ea typeface="源柔ゴシックLP Regular" panose="020B0302020203020207" pitchFamily="34" charset="-128"/>
              </a:defRPr>
            </a:lvl3pPr>
            <a:lvl4pPr>
              <a:defRPr baseline="0">
                <a:solidFill>
                  <a:schemeClr val="bg1"/>
                </a:solidFill>
                <a:latin typeface="源柔ゴシックLP Regular" panose="020B0302020203020207" pitchFamily="34" charset="-128"/>
                <a:ea typeface="源柔ゴシックLP Regular" panose="020B0302020203020207" pitchFamily="34" charset="-128"/>
              </a:defRPr>
            </a:lvl4pPr>
            <a:lvl5pPr>
              <a:defRPr baseline="0">
                <a:solidFill>
                  <a:schemeClr val="bg1"/>
                </a:solidFill>
                <a:latin typeface="源柔ゴシックLP Regular" panose="020B0302020203020207" pitchFamily="34" charset="-128"/>
                <a:ea typeface="源柔ゴシックLP Regular" panose="020B0302020203020207" pitchFamily="34" charset="-128"/>
              </a:defRPr>
            </a:lvl5p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Tree>
    <p:extLst>
      <p:ext uri="{BB962C8B-B14F-4D97-AF65-F5344CB8AC3E}">
        <p14:creationId xmlns:p14="http://schemas.microsoft.com/office/powerpoint/2010/main" val="544273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653B95-D824-7C47-9D57-A03BC76767D8}"/>
              </a:ext>
            </a:extLst>
          </p:cNvPr>
          <p:cNvSpPr>
            <a:spLocks noGrp="1"/>
          </p:cNvSpPr>
          <p:nvPr>
            <p:ph type="title"/>
          </p:nvPr>
        </p:nvSpPr>
        <p:spPr/>
        <p:txBody>
          <a:bodyPr/>
          <a:lstStyle>
            <a:lvl1pPr>
              <a:defRPr baseline="0">
                <a:solidFill>
                  <a:schemeClr val="bg1"/>
                </a:solidFill>
                <a:latin typeface="源柔ゴシックLP Medium" panose="020B0302020203020207" pitchFamily="34" charset="-128"/>
                <a:ea typeface="源柔ゴシックLP Medium" panose="020B0302020203020207" pitchFamily="34" charset="-128"/>
              </a:defRPr>
            </a:lvl1pPr>
          </a:lstStyle>
          <a:p>
            <a:r>
              <a:rPr kumimoji="1" lang="ja-JP" altLang="en-US"/>
              <a:t>マスター タイトルの書式設定</a:t>
            </a:r>
          </a:p>
        </p:txBody>
      </p:sp>
    </p:spTree>
    <p:extLst>
      <p:ext uri="{BB962C8B-B14F-4D97-AF65-F5344CB8AC3E}">
        <p14:creationId xmlns:p14="http://schemas.microsoft.com/office/powerpoint/2010/main" val="3141274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875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1AA3B3-CCC5-B748-A8DE-CD6C568CF0D9}"/>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A656A8F-7AEB-604E-913A-A830592E3AA5}"/>
              </a:ext>
            </a:extLst>
          </p:cNvPr>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4" name="テキスト プレースホルダー 3">
            <a:extLst>
              <a:ext uri="{FF2B5EF4-FFF2-40B4-BE49-F238E27FC236}">
                <a16:creationId xmlns:a16="http://schemas.microsoft.com/office/drawing/2014/main" id="{CB441B71-F9EA-C94A-9F1F-79B8A64D7D25}"/>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Tree>
    <p:extLst>
      <p:ext uri="{BB962C8B-B14F-4D97-AF65-F5344CB8AC3E}">
        <p14:creationId xmlns:p14="http://schemas.microsoft.com/office/powerpoint/2010/main" val="2568608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74C7DD-BA3F-7E47-9B74-3C45BDD50B5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9CA96789-D303-CF4A-99DF-A326A813FC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アイコンをクリックして図を追加</a:t>
            </a:r>
          </a:p>
        </p:txBody>
      </p:sp>
      <p:sp>
        <p:nvSpPr>
          <p:cNvPr id="4" name="テキスト プレースホルダー 3">
            <a:extLst>
              <a:ext uri="{FF2B5EF4-FFF2-40B4-BE49-F238E27FC236}">
                <a16:creationId xmlns:a16="http://schemas.microsoft.com/office/drawing/2014/main" id="{28143FBF-3E89-E345-ABD7-3DD0EEEA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Tree>
    <p:extLst>
      <p:ext uri="{BB962C8B-B14F-4D97-AF65-F5344CB8AC3E}">
        <p14:creationId xmlns:p14="http://schemas.microsoft.com/office/powerpoint/2010/main" val="2835095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brightnessContrast bright="-20000" contrast="-15000"/>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30F74DC3-8166-7743-A95D-27F5C93490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96136D5-52F2-4A44-B619-43F5BCE505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4" name="日付プレースホルダー 3">
            <a:extLst>
              <a:ext uri="{FF2B5EF4-FFF2-40B4-BE49-F238E27FC236}">
                <a16:creationId xmlns:a16="http://schemas.microsoft.com/office/drawing/2014/main" id="{09C9EC15-BF15-864E-A642-6D1240DC22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54A67-C50D-4644-9630-45F5F4EF1B72}" type="datetimeFigureOut">
              <a:rPr kumimoji="1" lang="ja-JP" altLang="en-US" smtClean="0"/>
              <a:t>2021/4/2</a:t>
            </a:fld>
            <a:endParaRPr kumimoji="1" lang="ja-JP" altLang="en-US"/>
          </a:p>
        </p:txBody>
      </p:sp>
      <p:sp>
        <p:nvSpPr>
          <p:cNvPr id="5" name="フッター プレースホルダー 4">
            <a:extLst>
              <a:ext uri="{FF2B5EF4-FFF2-40B4-BE49-F238E27FC236}">
                <a16:creationId xmlns:a16="http://schemas.microsoft.com/office/drawing/2014/main" id="{2A8A9E30-9192-0243-A2F1-168E207E6F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13BB2CC4-454D-EF41-865C-C2297F94B2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35A258-AE29-F44A-8F9C-69A44F3639FB}" type="slidenum">
              <a:rPr kumimoji="1" lang="ja-JP" altLang="en-US" smtClean="0"/>
              <a:t>‹#›</a:t>
            </a:fld>
            <a:endParaRPr kumimoji="1" lang="ja-JP" altLang="en-US"/>
          </a:p>
        </p:txBody>
      </p:sp>
    </p:spTree>
    <p:extLst>
      <p:ext uri="{BB962C8B-B14F-4D97-AF65-F5344CB8AC3E}">
        <p14:creationId xmlns:p14="http://schemas.microsoft.com/office/powerpoint/2010/main" val="29787196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baseline="0">
          <a:solidFill>
            <a:schemeClr val="tx1"/>
          </a:solidFill>
          <a:latin typeface="源柔ゴシックLP Regular" panose="020B0302020203020207" pitchFamily="34" charset="-128"/>
          <a:ea typeface="源柔ゴシックLP Regular" panose="020B0302020203020207"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baseline="0">
          <a:solidFill>
            <a:schemeClr val="tx1"/>
          </a:solidFill>
          <a:latin typeface="源柔ゴシックLP Regular" panose="020B0302020203020207" pitchFamily="34" charset="-128"/>
          <a:ea typeface="源柔ゴシックLP Regular" panose="020B0302020203020207"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baseline="0">
          <a:solidFill>
            <a:schemeClr val="tx1"/>
          </a:solidFill>
          <a:latin typeface="源柔ゴシックLP Regular" panose="020B0302020203020207" pitchFamily="34" charset="-128"/>
          <a:ea typeface="源柔ゴシックLP Regular" panose="020B0302020203020207"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baseline="0">
          <a:solidFill>
            <a:schemeClr val="tx1"/>
          </a:solidFill>
          <a:latin typeface="源柔ゴシックLP Regular" panose="020B0302020203020207" pitchFamily="34" charset="-128"/>
          <a:ea typeface="源柔ゴシックLP Regular" panose="020B0302020203020207"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baseline="0">
          <a:solidFill>
            <a:schemeClr val="tx1"/>
          </a:solidFill>
          <a:latin typeface="源柔ゴシックLP Regular" panose="020B0302020203020207" pitchFamily="34" charset="-128"/>
          <a:ea typeface="源柔ゴシックLP Regular" panose="020B0302020203020207"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baseline="0">
          <a:solidFill>
            <a:schemeClr val="tx1"/>
          </a:solidFill>
          <a:latin typeface="源柔ゴシックLP Regular" panose="020B0302020203020207" pitchFamily="34" charset="-128"/>
          <a:ea typeface="源柔ゴシックLP Regular" panose="020B0302020203020207"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microsoft.com/office/2007/relationships/hdphoto" Target="../media/hdphoto1.wdp"/><Relationship Id="rId9"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customXml" Target="../ink/ink8.xml"/><Relationship Id="rId18" Type="http://schemas.openxmlformats.org/officeDocument/2006/relationships/customXml" Target="../ink/ink13.xml"/><Relationship Id="rId26" Type="http://schemas.openxmlformats.org/officeDocument/2006/relationships/customXml" Target="../ink/ink19.xml"/><Relationship Id="rId3" Type="http://schemas.openxmlformats.org/officeDocument/2006/relationships/customXml" Target="../ink/ink1.xml"/><Relationship Id="rId21" Type="http://schemas.openxmlformats.org/officeDocument/2006/relationships/customXml" Target="../ink/ink16.xml"/><Relationship Id="rId7" Type="http://schemas.openxmlformats.org/officeDocument/2006/relationships/customXml" Target="../ink/ink3.xml"/><Relationship Id="rId12" Type="http://schemas.openxmlformats.org/officeDocument/2006/relationships/customXml" Target="../ink/ink7.xml"/><Relationship Id="rId17" Type="http://schemas.openxmlformats.org/officeDocument/2006/relationships/customXml" Target="../ink/ink12.xml"/><Relationship Id="rId25" Type="http://schemas.openxmlformats.org/officeDocument/2006/relationships/image" Target="../media/image34.png"/><Relationship Id="rId2" Type="http://schemas.openxmlformats.org/officeDocument/2006/relationships/notesSlide" Target="../notesSlides/notesSlide30.xml"/><Relationship Id="rId16" Type="http://schemas.openxmlformats.org/officeDocument/2006/relationships/customXml" Target="../ink/ink11.xml"/><Relationship Id="rId20" Type="http://schemas.openxmlformats.org/officeDocument/2006/relationships/customXml" Target="../ink/ink15.xml"/><Relationship Id="rId29"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customXml" Target="../ink/ink6.xml"/><Relationship Id="rId24" Type="http://schemas.openxmlformats.org/officeDocument/2006/relationships/customXml" Target="../ink/ink18.xml"/><Relationship Id="rId5" Type="http://schemas.openxmlformats.org/officeDocument/2006/relationships/customXml" Target="../ink/ink2.xml"/><Relationship Id="rId15" Type="http://schemas.openxmlformats.org/officeDocument/2006/relationships/customXml" Target="../ink/ink10.xml"/><Relationship Id="rId23" Type="http://schemas.openxmlformats.org/officeDocument/2006/relationships/image" Target="../media/image33.png"/><Relationship Id="rId28" Type="http://schemas.openxmlformats.org/officeDocument/2006/relationships/customXml" Target="../ink/ink20.xml"/><Relationship Id="rId10" Type="http://schemas.openxmlformats.org/officeDocument/2006/relationships/customXml" Target="../ink/ink5.xml"/><Relationship Id="rId19" Type="http://schemas.openxmlformats.org/officeDocument/2006/relationships/customXml" Target="../ink/ink14.xml"/><Relationship Id="rId4" Type="http://schemas.openxmlformats.org/officeDocument/2006/relationships/image" Target="../media/image30.png"/><Relationship Id="rId9" Type="http://schemas.openxmlformats.org/officeDocument/2006/relationships/customXml" Target="../ink/ink4.xml"/><Relationship Id="rId14" Type="http://schemas.openxmlformats.org/officeDocument/2006/relationships/customXml" Target="../ink/ink9.xml"/><Relationship Id="rId22" Type="http://schemas.openxmlformats.org/officeDocument/2006/relationships/customXml" Target="../ink/ink17.xml"/><Relationship Id="rId27"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customXml" Target="../ink/ink21.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www-sk.icrr.u-tokyo.ac.jp/sk/index.html" TargetMode="External"/><Relationship Id="rId7" Type="http://schemas.openxmlformats.org/officeDocument/2006/relationships/hyperlink" Target="https://www.hamamatsu.com/jp/ja/index.html" TargetMode="External"/><Relationship Id="rId2" Type="http://schemas.openxmlformats.org/officeDocument/2006/relationships/hyperlink" Target="http://www.icrr.u-tokyo.ac.jp/" TargetMode="External"/><Relationship Id="rId1" Type="http://schemas.openxmlformats.org/officeDocument/2006/relationships/slideLayout" Target="../slideLayouts/slideLayout2.xml"/><Relationship Id="rId6" Type="http://schemas.openxmlformats.org/officeDocument/2006/relationships/hyperlink" Target="https://ne.phys.kyushu-u.ac.jp/seminar/MicroWorld/Part2/Part2.htm" TargetMode="External"/><Relationship Id="rId5" Type="http://schemas.openxmlformats.org/officeDocument/2006/relationships/hyperlink" Target="https://higgstan.com/" TargetMode="External"/><Relationship Id="rId4" Type="http://schemas.openxmlformats.org/officeDocument/2006/relationships/hyperlink" Target="http://www.hyper-k.org/index.html"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25000"/>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C13CBC-E762-A648-9F4A-49C81CD60FA0}"/>
              </a:ext>
            </a:extLst>
          </p:cNvPr>
          <p:cNvSpPr>
            <a:spLocks noGrp="1"/>
          </p:cNvSpPr>
          <p:nvPr>
            <p:ph type="ctrTitle"/>
          </p:nvPr>
        </p:nvSpPr>
        <p:spPr/>
        <p:txBody>
          <a:bodyPr/>
          <a:lstStyle/>
          <a:p>
            <a:r>
              <a:rPr kumimoji="1" lang="ja-JP" altLang="en-US"/>
              <a:t>ニュートリノ：</a:t>
            </a:r>
            <a:br>
              <a:rPr kumimoji="1" lang="en-US" altLang="ja-JP" dirty="0"/>
            </a:br>
            <a:r>
              <a:rPr kumimoji="1" lang="ja-JP" altLang="en-US"/>
              <a:t>小さな質量の大きな意味</a:t>
            </a:r>
          </a:p>
        </p:txBody>
      </p:sp>
      <p:sp>
        <p:nvSpPr>
          <p:cNvPr id="3" name="字幕 2">
            <a:extLst>
              <a:ext uri="{FF2B5EF4-FFF2-40B4-BE49-F238E27FC236}">
                <a16:creationId xmlns:a16="http://schemas.microsoft.com/office/drawing/2014/main" id="{8D68D58E-4370-0B4F-B9AD-CEA2916F620B}"/>
              </a:ext>
            </a:extLst>
          </p:cNvPr>
          <p:cNvSpPr>
            <a:spLocks noGrp="1"/>
          </p:cNvSpPr>
          <p:nvPr>
            <p:ph type="subTitle" idx="1"/>
          </p:nvPr>
        </p:nvSpPr>
        <p:spPr>
          <a:xfrm>
            <a:off x="1524000" y="4079875"/>
            <a:ext cx="9144000" cy="1655762"/>
          </a:xfrm>
        </p:spPr>
        <p:txBody>
          <a:bodyPr/>
          <a:lstStyle/>
          <a:p>
            <a:r>
              <a:rPr lang="ja-JP" altLang="en-US">
                <a:solidFill>
                  <a:schemeClr val="bg1">
                    <a:lumMod val="95000"/>
                  </a:schemeClr>
                </a:solidFill>
              </a:rPr>
              <a:t>理学部地球惑星科学科１年</a:t>
            </a:r>
            <a:endParaRPr lang="en-US" altLang="ja-JP" dirty="0">
              <a:solidFill>
                <a:schemeClr val="bg1">
                  <a:lumMod val="95000"/>
                </a:schemeClr>
              </a:solidFill>
            </a:endParaRPr>
          </a:p>
          <a:p>
            <a:r>
              <a:rPr lang="ja-JP" altLang="en-US">
                <a:solidFill>
                  <a:schemeClr val="bg1">
                    <a:lumMod val="95000"/>
                  </a:schemeClr>
                </a:solidFill>
              </a:rPr>
              <a:t>北大地球科学サークル</a:t>
            </a:r>
            <a:r>
              <a:rPr lang="en-US" altLang="ja-JP" dirty="0">
                <a:solidFill>
                  <a:schemeClr val="bg1">
                    <a:lumMod val="95000"/>
                  </a:schemeClr>
                </a:solidFill>
              </a:rPr>
              <a:t>GROUND/</a:t>
            </a:r>
            <a:r>
              <a:rPr lang="ja-JP" altLang="en-US">
                <a:solidFill>
                  <a:schemeClr val="bg1">
                    <a:lumMod val="95000"/>
                  </a:schemeClr>
                </a:solidFill>
              </a:rPr>
              <a:t>北大天文同好会</a:t>
            </a:r>
            <a:endParaRPr lang="en-US" altLang="ja-JP" dirty="0">
              <a:solidFill>
                <a:schemeClr val="bg1">
                  <a:lumMod val="95000"/>
                </a:schemeClr>
              </a:solidFill>
            </a:endParaRPr>
          </a:p>
          <a:p>
            <a:r>
              <a:rPr lang="ja-JP" altLang="en-US">
                <a:solidFill>
                  <a:schemeClr val="bg1">
                    <a:lumMod val="95000"/>
                  </a:schemeClr>
                </a:solidFill>
              </a:rPr>
              <a:t>牧野望</a:t>
            </a:r>
          </a:p>
          <a:p>
            <a:endParaRPr kumimoji="1" lang="ja-JP" altLang="en-US"/>
          </a:p>
        </p:txBody>
      </p:sp>
      <p:sp>
        <p:nvSpPr>
          <p:cNvPr id="4" name="テキスト ボックス 3">
            <a:extLst>
              <a:ext uri="{FF2B5EF4-FFF2-40B4-BE49-F238E27FC236}">
                <a16:creationId xmlns:a16="http://schemas.microsoft.com/office/drawing/2014/main" id="{B132F53B-18F8-1C40-9E66-913B6C74C836}"/>
              </a:ext>
            </a:extLst>
          </p:cNvPr>
          <p:cNvSpPr txBox="1"/>
          <p:nvPr/>
        </p:nvSpPr>
        <p:spPr>
          <a:xfrm>
            <a:off x="6592390" y="6488668"/>
            <a:ext cx="5599610" cy="369332"/>
          </a:xfrm>
          <a:prstGeom prst="rect">
            <a:avLst/>
          </a:prstGeom>
          <a:noFill/>
        </p:spPr>
        <p:txBody>
          <a:bodyPr wrap="none" rtlCol="0">
            <a:spAutoFit/>
          </a:bodyPr>
          <a:lstStyle/>
          <a:p>
            <a:r>
              <a:rPr lang="en-US" altLang="ja-JP" dirty="0">
                <a:solidFill>
                  <a:schemeClr val="bg1">
                    <a:lumMod val="85000"/>
                  </a:schemeClr>
                </a:solidFill>
              </a:rPr>
              <a:t>(C)</a:t>
            </a:r>
            <a:r>
              <a:rPr lang="ja-JP" altLang="en-US">
                <a:solidFill>
                  <a:schemeClr val="bg1">
                    <a:lumMod val="85000"/>
                  </a:schemeClr>
                </a:solidFill>
              </a:rPr>
              <a:t>東京大学宇宙線研究所　神岡宇宙素粒子研究施設</a:t>
            </a:r>
            <a:endParaRPr kumimoji="1" lang="ja-JP" altLang="en-US">
              <a:solidFill>
                <a:schemeClr val="bg1">
                  <a:lumMod val="85000"/>
                </a:schemeClr>
              </a:solidFill>
            </a:endParaRPr>
          </a:p>
        </p:txBody>
      </p:sp>
    </p:spTree>
    <p:extLst>
      <p:ext uri="{BB962C8B-B14F-4D97-AF65-F5344CB8AC3E}">
        <p14:creationId xmlns:p14="http://schemas.microsoft.com/office/powerpoint/2010/main" val="1289470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591D58-A558-F64E-8995-D62BFE23195A}"/>
              </a:ext>
            </a:extLst>
          </p:cNvPr>
          <p:cNvSpPr>
            <a:spLocks noGrp="1"/>
          </p:cNvSpPr>
          <p:nvPr>
            <p:ph type="title"/>
          </p:nvPr>
        </p:nvSpPr>
        <p:spPr/>
        <p:txBody>
          <a:bodyPr/>
          <a:lstStyle/>
          <a:p>
            <a:r>
              <a:rPr kumimoji="1" lang="ja-JP" altLang="en-US"/>
              <a:t>多すぎる「素粒子」</a:t>
            </a:r>
          </a:p>
        </p:txBody>
      </p:sp>
      <p:sp>
        <p:nvSpPr>
          <p:cNvPr id="3" name="コンテンツ プレースホルダー 2">
            <a:extLst>
              <a:ext uri="{FF2B5EF4-FFF2-40B4-BE49-F238E27FC236}">
                <a16:creationId xmlns:a16="http://schemas.microsoft.com/office/drawing/2014/main" id="{9D2066F6-41D7-1246-A2A7-D1BDE0A9DC5B}"/>
              </a:ext>
            </a:extLst>
          </p:cNvPr>
          <p:cNvSpPr>
            <a:spLocks noGrp="1"/>
          </p:cNvSpPr>
          <p:nvPr>
            <p:ph idx="1"/>
          </p:nvPr>
        </p:nvSpPr>
        <p:spPr/>
        <p:txBody>
          <a:bodyPr/>
          <a:lstStyle/>
          <a:p>
            <a:pPr marL="0" indent="0">
              <a:buNone/>
            </a:pPr>
            <a:r>
              <a:rPr kumimoji="1" lang="en-US" altLang="ja-JP" dirty="0"/>
              <a:t>1950</a:t>
            </a:r>
            <a:r>
              <a:rPr kumimoji="1" lang="ja-JP" altLang="en-US"/>
              <a:t>年頃から宇宙線の観測や加速器での実験によって、中性子や陽子によく似た粒子が</a:t>
            </a:r>
            <a:r>
              <a:rPr kumimoji="1" lang="en-US" altLang="ja-JP" dirty="0"/>
              <a:t>100</a:t>
            </a:r>
            <a:r>
              <a:rPr lang="ja-JP" altLang="en-US"/>
              <a:t>種以上見つかる</a:t>
            </a:r>
            <a:endParaRPr lang="en-US" altLang="ja-JP" dirty="0"/>
          </a:p>
          <a:p>
            <a:pPr marL="0" indent="0">
              <a:buNone/>
            </a:pPr>
            <a:r>
              <a:rPr kumimoji="1" lang="ja-JP" altLang="en-US"/>
              <a:t>→自然の基本的な構成要素であるはずの素粒子が、こんなにたくさん見つかってよいものなのか？</a:t>
            </a:r>
            <a:endParaRPr kumimoji="1" lang="en-US" altLang="ja-JP" dirty="0"/>
          </a:p>
          <a:p>
            <a:pPr marL="0" indent="0">
              <a:buNone/>
            </a:pPr>
            <a:r>
              <a:rPr lang="ja-JP" altLang="en-US"/>
              <a:t>→</a:t>
            </a:r>
            <a:r>
              <a:rPr kumimoji="1" lang="ja-JP" altLang="en-US"/>
              <a:t>もっと根源的な構成要素があるのではないか？</a:t>
            </a:r>
          </a:p>
        </p:txBody>
      </p:sp>
    </p:spTree>
    <p:extLst>
      <p:ext uri="{BB962C8B-B14F-4D97-AF65-F5344CB8AC3E}">
        <p14:creationId xmlns:p14="http://schemas.microsoft.com/office/powerpoint/2010/main" val="2678552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591D58-A558-F64E-8995-D62BFE23195A}"/>
              </a:ext>
            </a:extLst>
          </p:cNvPr>
          <p:cNvSpPr>
            <a:spLocks noGrp="1"/>
          </p:cNvSpPr>
          <p:nvPr>
            <p:ph type="title"/>
          </p:nvPr>
        </p:nvSpPr>
        <p:spPr/>
        <p:txBody>
          <a:bodyPr/>
          <a:lstStyle/>
          <a:p>
            <a:r>
              <a:rPr kumimoji="1" lang="ja-JP" altLang="en-US"/>
              <a:t>クォークモデル</a:t>
            </a:r>
          </a:p>
        </p:txBody>
      </p:sp>
      <p:sp>
        <p:nvSpPr>
          <p:cNvPr id="3" name="コンテンツ プレースホルダー 2">
            <a:extLst>
              <a:ext uri="{FF2B5EF4-FFF2-40B4-BE49-F238E27FC236}">
                <a16:creationId xmlns:a16="http://schemas.microsoft.com/office/drawing/2014/main" id="{9D2066F6-41D7-1246-A2A7-D1BDE0A9DC5B}"/>
              </a:ext>
            </a:extLst>
          </p:cNvPr>
          <p:cNvSpPr>
            <a:spLocks noGrp="1"/>
          </p:cNvSpPr>
          <p:nvPr>
            <p:ph idx="1"/>
          </p:nvPr>
        </p:nvSpPr>
        <p:spPr>
          <a:xfrm>
            <a:off x="838200" y="1654629"/>
            <a:ext cx="4651829" cy="4847770"/>
          </a:xfrm>
        </p:spPr>
        <p:txBody>
          <a:bodyPr/>
          <a:lstStyle/>
          <a:p>
            <a:r>
              <a:rPr kumimoji="1" lang="en-US" altLang="ja-JP" dirty="0"/>
              <a:t>M.</a:t>
            </a:r>
            <a:r>
              <a:rPr kumimoji="1" lang="ja-JP" altLang="en-US"/>
              <a:t>ゲルマン　</a:t>
            </a:r>
            <a:r>
              <a:rPr kumimoji="1" lang="en-US" altLang="ja-JP" dirty="0"/>
              <a:t>J.</a:t>
            </a:r>
            <a:r>
              <a:rPr kumimoji="1" lang="ja-JP" altLang="en-US"/>
              <a:t>ツワイク</a:t>
            </a:r>
            <a:endParaRPr kumimoji="1" lang="en-US" altLang="ja-JP" dirty="0"/>
          </a:p>
          <a:p>
            <a:pPr marL="0" indent="0">
              <a:buNone/>
            </a:pPr>
            <a:endParaRPr kumimoji="1" lang="en-US" altLang="ja-JP" sz="1000" dirty="0"/>
          </a:p>
          <a:p>
            <a:pPr marL="0" indent="0">
              <a:buNone/>
            </a:pPr>
            <a:r>
              <a:rPr kumimoji="1" lang="ja-JP" altLang="en-US"/>
              <a:t>「クォーク」という未知の基本粒子を想定</a:t>
            </a:r>
            <a:endParaRPr kumimoji="1" lang="en-US" altLang="ja-JP" dirty="0"/>
          </a:p>
          <a:p>
            <a:pPr marL="0" indent="0">
              <a:buNone/>
            </a:pPr>
            <a:r>
              <a:rPr lang="ja-JP" altLang="en-US"/>
              <a:t>中性子や陽子、それらによく似た粒子は、クォークが</a:t>
            </a:r>
            <a:r>
              <a:rPr lang="en-US" altLang="ja-JP" dirty="0"/>
              <a:t>3</a:t>
            </a:r>
            <a:r>
              <a:rPr lang="ja-JP" altLang="en-US"/>
              <a:t>つ集まってできているとする説を提唱</a:t>
            </a:r>
            <a:endParaRPr lang="en-US" altLang="ja-JP" dirty="0"/>
          </a:p>
          <a:p>
            <a:pPr marL="0" indent="0">
              <a:buNone/>
            </a:pPr>
            <a:r>
              <a:rPr lang="en-US" altLang="ja-JP" dirty="0"/>
              <a:t>6</a:t>
            </a:r>
            <a:r>
              <a:rPr lang="ja-JP" altLang="en-US"/>
              <a:t>種類ある</a:t>
            </a:r>
            <a:endParaRPr lang="en-US" altLang="ja-JP" dirty="0"/>
          </a:p>
          <a:p>
            <a:pPr marL="0" indent="0">
              <a:buNone/>
            </a:pPr>
            <a:endParaRPr kumimoji="1" lang="ja-JP" altLang="en-US"/>
          </a:p>
        </p:txBody>
      </p:sp>
      <p:pic>
        <p:nvPicPr>
          <p:cNvPr id="5" name="図 4" descr="ダイアグラム が含まれている画像&#10;&#10;自動的に生成された説明">
            <a:extLst>
              <a:ext uri="{FF2B5EF4-FFF2-40B4-BE49-F238E27FC236}">
                <a16:creationId xmlns:a16="http://schemas.microsoft.com/office/drawing/2014/main" id="{39891970-C1A7-884B-909F-BD48793D8BB1}"/>
              </a:ext>
            </a:extLst>
          </p:cNvPr>
          <p:cNvPicPr>
            <a:picLocks noChangeAspect="1"/>
          </p:cNvPicPr>
          <p:nvPr/>
        </p:nvPicPr>
        <p:blipFill>
          <a:blip r:embed="rId3"/>
          <a:stretch>
            <a:fillRect/>
          </a:stretch>
        </p:blipFill>
        <p:spPr>
          <a:xfrm>
            <a:off x="5932714" y="2274602"/>
            <a:ext cx="5863771" cy="3240827"/>
          </a:xfrm>
          <a:prstGeom prst="rect">
            <a:avLst/>
          </a:prstGeom>
        </p:spPr>
      </p:pic>
      <p:sp>
        <p:nvSpPr>
          <p:cNvPr id="6" name="テキスト ボックス 5">
            <a:extLst>
              <a:ext uri="{FF2B5EF4-FFF2-40B4-BE49-F238E27FC236}">
                <a16:creationId xmlns:a16="http://schemas.microsoft.com/office/drawing/2014/main" id="{53C10602-57B6-1E48-A646-F6A52FD715F3}"/>
              </a:ext>
            </a:extLst>
          </p:cNvPr>
          <p:cNvSpPr txBox="1"/>
          <p:nvPr/>
        </p:nvSpPr>
        <p:spPr>
          <a:xfrm>
            <a:off x="8864599" y="5733143"/>
            <a:ext cx="2989921" cy="369332"/>
          </a:xfrm>
          <a:prstGeom prst="rect">
            <a:avLst/>
          </a:prstGeom>
          <a:noFill/>
        </p:spPr>
        <p:txBody>
          <a:bodyPr wrap="none" rtlCol="0">
            <a:spAutoFit/>
          </a:bodyPr>
          <a:lstStyle/>
          <a:p>
            <a:r>
              <a:rPr kumimoji="1" lang="en-US" altLang="ja-JP" dirty="0">
                <a:solidFill>
                  <a:schemeClr val="bg1"/>
                </a:solidFill>
              </a:rPr>
              <a:t>Newton </a:t>
            </a:r>
            <a:r>
              <a:rPr kumimoji="1" lang="ja-JP" altLang="en-US">
                <a:solidFill>
                  <a:schemeClr val="bg1"/>
                </a:solidFill>
              </a:rPr>
              <a:t>ライト</a:t>
            </a:r>
            <a:r>
              <a:rPr kumimoji="1" lang="en-US" altLang="ja-JP" dirty="0">
                <a:solidFill>
                  <a:schemeClr val="bg1"/>
                </a:solidFill>
              </a:rPr>
              <a:t> </a:t>
            </a:r>
            <a:r>
              <a:rPr lang="en-US" altLang="ja-JP" dirty="0">
                <a:solidFill>
                  <a:schemeClr val="bg1"/>
                </a:solidFill>
              </a:rPr>
              <a:t>『</a:t>
            </a:r>
            <a:r>
              <a:rPr lang="ja-JP" altLang="en-US">
                <a:solidFill>
                  <a:schemeClr val="bg1"/>
                </a:solidFill>
              </a:rPr>
              <a:t>素粒子</a:t>
            </a:r>
            <a:r>
              <a:rPr lang="en-US" altLang="ja-JP" dirty="0">
                <a:solidFill>
                  <a:schemeClr val="bg1"/>
                </a:solidFill>
              </a:rPr>
              <a:t>』</a:t>
            </a:r>
            <a:endParaRPr kumimoji="1" lang="en-US" altLang="ja-JP" dirty="0">
              <a:solidFill>
                <a:schemeClr val="bg1"/>
              </a:solidFill>
            </a:endParaRPr>
          </a:p>
        </p:txBody>
      </p:sp>
    </p:spTree>
    <p:extLst>
      <p:ext uri="{BB962C8B-B14F-4D97-AF65-F5344CB8AC3E}">
        <p14:creationId xmlns:p14="http://schemas.microsoft.com/office/powerpoint/2010/main" val="1872720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591D58-A558-F64E-8995-D62BFE23195A}"/>
              </a:ext>
            </a:extLst>
          </p:cNvPr>
          <p:cNvSpPr>
            <a:spLocks noGrp="1"/>
          </p:cNvSpPr>
          <p:nvPr>
            <p:ph type="title"/>
          </p:nvPr>
        </p:nvSpPr>
        <p:spPr/>
        <p:txBody>
          <a:bodyPr/>
          <a:lstStyle/>
          <a:p>
            <a:r>
              <a:rPr kumimoji="1" lang="en-US" altLang="ja-JP" dirty="0"/>
              <a:t>β</a:t>
            </a:r>
            <a:r>
              <a:rPr kumimoji="1" lang="ja-JP" altLang="en-US"/>
              <a:t>崩壊の謎</a:t>
            </a:r>
          </a:p>
        </p:txBody>
      </p:sp>
      <p:sp>
        <p:nvSpPr>
          <p:cNvPr id="3" name="コンテンツ プレースホルダー 2">
            <a:extLst>
              <a:ext uri="{FF2B5EF4-FFF2-40B4-BE49-F238E27FC236}">
                <a16:creationId xmlns:a16="http://schemas.microsoft.com/office/drawing/2014/main" id="{9D2066F6-41D7-1246-A2A7-D1BDE0A9DC5B}"/>
              </a:ext>
            </a:extLst>
          </p:cNvPr>
          <p:cNvSpPr>
            <a:spLocks noGrp="1"/>
          </p:cNvSpPr>
          <p:nvPr>
            <p:ph idx="1"/>
          </p:nvPr>
        </p:nvSpPr>
        <p:spPr/>
        <p:txBody>
          <a:bodyPr/>
          <a:lstStyle/>
          <a:p>
            <a:r>
              <a:rPr kumimoji="1" lang="ja-JP" altLang="en-US"/>
              <a:t>原子核の</a:t>
            </a:r>
            <a:r>
              <a:rPr kumimoji="1" lang="el-GR" altLang="ja-JP" dirty="0"/>
              <a:t>β</a:t>
            </a:r>
            <a:r>
              <a:rPr kumimoji="1" lang="ja-JP" altLang="en-US"/>
              <a:t>崩壊</a:t>
            </a:r>
            <a:endParaRPr kumimoji="1" lang="en-US" altLang="ja-JP" dirty="0"/>
          </a:p>
          <a:p>
            <a:pPr marL="0" indent="0">
              <a:buNone/>
            </a:pPr>
            <a:r>
              <a:rPr lang="ja-JP" altLang="en-US"/>
              <a:t>止まっている原子核が電子を放出して別の原子核に変化すること</a:t>
            </a:r>
            <a:endParaRPr lang="en-US" altLang="ja-JP" dirty="0"/>
          </a:p>
          <a:p>
            <a:pPr marL="0" indent="0">
              <a:buNone/>
            </a:pPr>
            <a:endParaRPr lang="en-US" altLang="ja-JP" dirty="0"/>
          </a:p>
          <a:p>
            <a:pPr marL="0" indent="0">
              <a:buNone/>
            </a:pPr>
            <a:endParaRPr kumimoji="1" lang="en-US" altLang="ja-JP" dirty="0"/>
          </a:p>
          <a:p>
            <a:endParaRPr kumimoji="1" lang="en-US" altLang="ja-JP" dirty="0"/>
          </a:p>
          <a:p>
            <a:r>
              <a:rPr kumimoji="1" lang="en-US" altLang="ja-JP" dirty="0"/>
              <a:t>J.</a:t>
            </a:r>
            <a:r>
              <a:rPr kumimoji="1" lang="ja-JP" altLang="en-US"/>
              <a:t>チャドウィック</a:t>
            </a:r>
            <a:endParaRPr kumimoji="1" lang="en-US" altLang="ja-JP" dirty="0"/>
          </a:p>
          <a:p>
            <a:pPr marL="0" indent="0">
              <a:buNone/>
            </a:pPr>
            <a:r>
              <a:rPr lang="en-US" altLang="ja-JP" dirty="0"/>
              <a:t>β</a:t>
            </a:r>
            <a:r>
              <a:rPr lang="ja-JP" altLang="en-US"/>
              <a:t>崩壊する原子核の崩壊前と崩壊後のエネルギーの収支が合わないことに気がつく</a:t>
            </a:r>
            <a:endParaRPr kumimoji="1" lang="en-US" altLang="ja-JP" dirty="0"/>
          </a:p>
          <a:p>
            <a:pPr marL="0" indent="0">
              <a:buNone/>
            </a:pPr>
            <a:endParaRPr kumimoji="1" lang="ja-JP" altLang="en-US"/>
          </a:p>
        </p:txBody>
      </p:sp>
      <p:grpSp>
        <p:nvGrpSpPr>
          <p:cNvPr id="10" name="グループ化 9">
            <a:extLst>
              <a:ext uri="{FF2B5EF4-FFF2-40B4-BE49-F238E27FC236}">
                <a16:creationId xmlns:a16="http://schemas.microsoft.com/office/drawing/2014/main" id="{6E7D0CAF-BD64-794D-B5F6-3EB56A40C369}"/>
              </a:ext>
            </a:extLst>
          </p:cNvPr>
          <p:cNvGrpSpPr/>
          <p:nvPr/>
        </p:nvGrpSpPr>
        <p:grpSpPr>
          <a:xfrm>
            <a:off x="2394379" y="2960916"/>
            <a:ext cx="7114653" cy="1462309"/>
            <a:chOff x="2409369" y="2681514"/>
            <a:chExt cx="7114653" cy="1462309"/>
          </a:xfrm>
        </p:grpSpPr>
        <p:sp>
          <p:nvSpPr>
            <p:cNvPr id="5" name="円/楕円 4">
              <a:extLst>
                <a:ext uri="{FF2B5EF4-FFF2-40B4-BE49-F238E27FC236}">
                  <a16:creationId xmlns:a16="http://schemas.microsoft.com/office/drawing/2014/main" id="{7711A287-8B79-C442-8897-E56C3702B261}"/>
                </a:ext>
              </a:extLst>
            </p:cNvPr>
            <p:cNvSpPr>
              <a:spLocks noChangeAspect="1"/>
            </p:cNvSpPr>
            <p:nvPr/>
          </p:nvSpPr>
          <p:spPr>
            <a:xfrm>
              <a:off x="2409369" y="2681514"/>
              <a:ext cx="1393373" cy="13933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a:extLst>
                <a:ext uri="{FF2B5EF4-FFF2-40B4-BE49-F238E27FC236}">
                  <a16:creationId xmlns:a16="http://schemas.microsoft.com/office/drawing/2014/main" id="{4F62C4F5-367A-3841-91DF-D04D811BFCBF}"/>
                </a:ext>
              </a:extLst>
            </p:cNvPr>
            <p:cNvSpPr>
              <a:spLocks noChangeAspect="1"/>
            </p:cNvSpPr>
            <p:nvPr/>
          </p:nvSpPr>
          <p:spPr>
            <a:xfrm>
              <a:off x="6330042" y="3133266"/>
              <a:ext cx="627743" cy="627743"/>
            </a:xfrm>
            <a:prstGeom prst="ellipse">
              <a:avLst/>
            </a:prstGeom>
            <a:solidFill>
              <a:srgbClr val="FFE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矢印コネクタ 13">
              <a:extLst>
                <a:ext uri="{FF2B5EF4-FFF2-40B4-BE49-F238E27FC236}">
                  <a16:creationId xmlns:a16="http://schemas.microsoft.com/office/drawing/2014/main" id="{050010C8-92BB-6747-B425-38FE665D97FD}"/>
                </a:ext>
              </a:extLst>
            </p:cNvPr>
            <p:cNvCxnSpPr>
              <a:cxnSpLocks/>
            </p:cNvCxnSpPr>
            <p:nvPr/>
          </p:nvCxnSpPr>
          <p:spPr>
            <a:xfrm>
              <a:off x="4546597" y="3447137"/>
              <a:ext cx="1273632" cy="0"/>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B2AE859A-01BD-AE44-8F9F-5EA8A700E090}"/>
                </a:ext>
              </a:extLst>
            </p:cNvPr>
            <p:cNvSpPr txBox="1"/>
            <p:nvPr/>
          </p:nvSpPr>
          <p:spPr>
            <a:xfrm>
              <a:off x="7162773" y="3077805"/>
              <a:ext cx="627743" cy="707886"/>
            </a:xfrm>
            <a:prstGeom prst="rect">
              <a:avLst/>
            </a:prstGeom>
            <a:noFill/>
          </p:spPr>
          <p:txBody>
            <a:bodyPr wrap="square" rtlCol="0">
              <a:spAutoFit/>
            </a:bodyPr>
            <a:lstStyle/>
            <a:p>
              <a:r>
                <a:rPr kumimoji="1" lang="ja-JP" altLang="en-US" sz="4000" b="1">
                  <a:solidFill>
                    <a:schemeClr val="bg1"/>
                  </a:solidFill>
                </a:rPr>
                <a:t>＋</a:t>
              </a:r>
            </a:p>
          </p:txBody>
        </p:sp>
        <p:grpSp>
          <p:nvGrpSpPr>
            <p:cNvPr id="9" name="グループ化 8">
              <a:extLst>
                <a:ext uri="{FF2B5EF4-FFF2-40B4-BE49-F238E27FC236}">
                  <a16:creationId xmlns:a16="http://schemas.microsoft.com/office/drawing/2014/main" id="{C5BBDB92-1C8D-4048-B5F1-A4A92D93D232}"/>
                </a:ext>
              </a:extLst>
            </p:cNvPr>
            <p:cNvGrpSpPr/>
            <p:nvPr/>
          </p:nvGrpSpPr>
          <p:grpSpPr>
            <a:xfrm>
              <a:off x="8118363" y="2750450"/>
              <a:ext cx="1405659" cy="1393373"/>
              <a:chOff x="10527405" y="3089004"/>
              <a:chExt cx="1405659" cy="1393373"/>
            </a:xfrm>
          </p:grpSpPr>
          <p:sp>
            <p:nvSpPr>
              <p:cNvPr id="11" name="円/楕円 10">
                <a:extLst>
                  <a:ext uri="{FF2B5EF4-FFF2-40B4-BE49-F238E27FC236}">
                    <a16:creationId xmlns:a16="http://schemas.microsoft.com/office/drawing/2014/main" id="{BE3958E1-9A51-D846-AC25-18AD627013F2}"/>
                  </a:ext>
                </a:extLst>
              </p:cNvPr>
              <p:cNvSpPr>
                <a:spLocks noChangeAspect="1"/>
              </p:cNvSpPr>
              <p:nvPr/>
            </p:nvSpPr>
            <p:spPr>
              <a:xfrm>
                <a:off x="10527405" y="3089004"/>
                <a:ext cx="1393373" cy="13933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a:extLst>
                  <a:ext uri="{FF2B5EF4-FFF2-40B4-BE49-F238E27FC236}">
                    <a16:creationId xmlns:a16="http://schemas.microsoft.com/office/drawing/2014/main" id="{826968D6-7E52-FC47-80BF-9A4B5E709844}"/>
                  </a:ext>
                </a:extLst>
              </p:cNvPr>
              <p:cNvSpPr>
                <a:spLocks noChangeAspect="1"/>
              </p:cNvSpPr>
              <p:nvPr/>
            </p:nvSpPr>
            <p:spPr>
              <a:xfrm>
                <a:off x="11305321" y="3453682"/>
                <a:ext cx="627743" cy="62774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6" name="円/楕円 5">
            <a:extLst>
              <a:ext uri="{FF2B5EF4-FFF2-40B4-BE49-F238E27FC236}">
                <a16:creationId xmlns:a16="http://schemas.microsoft.com/office/drawing/2014/main" id="{FAE413F1-9613-EC4F-BEF3-A2A0EB844A56}"/>
              </a:ext>
            </a:extLst>
          </p:cNvPr>
          <p:cNvSpPr>
            <a:spLocks noChangeAspect="1"/>
          </p:cNvSpPr>
          <p:nvPr/>
        </p:nvSpPr>
        <p:spPr>
          <a:xfrm>
            <a:off x="3160009" y="3348970"/>
            <a:ext cx="627743" cy="627743"/>
          </a:xfrm>
          <a:prstGeom prst="ellipse">
            <a:avLst/>
          </a:prstGeom>
          <a:solidFill>
            <a:srgbClr val="FFE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17316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a:extLst>
              <a:ext uri="{FF2B5EF4-FFF2-40B4-BE49-F238E27FC236}">
                <a16:creationId xmlns:a16="http://schemas.microsoft.com/office/drawing/2014/main" id="{21DC5988-36E4-8049-8E64-E7472B04864B}"/>
              </a:ext>
            </a:extLst>
          </p:cNvPr>
          <p:cNvSpPr/>
          <p:nvPr/>
        </p:nvSpPr>
        <p:spPr>
          <a:xfrm>
            <a:off x="5166161" y="2351782"/>
            <a:ext cx="4616468" cy="1077218"/>
          </a:xfrm>
          <a:prstGeom prst="roundRect">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a:extLst>
              <a:ext uri="{FF2B5EF4-FFF2-40B4-BE49-F238E27FC236}">
                <a16:creationId xmlns:a16="http://schemas.microsoft.com/office/drawing/2014/main" id="{1B361E2D-1C52-0F49-9ADE-A96E7246C9C8}"/>
              </a:ext>
            </a:extLst>
          </p:cNvPr>
          <p:cNvSpPr/>
          <p:nvPr/>
        </p:nvSpPr>
        <p:spPr>
          <a:xfrm>
            <a:off x="5166161" y="3936900"/>
            <a:ext cx="4718068" cy="1121229"/>
          </a:xfrm>
          <a:prstGeom prst="roundRect">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 8">
            <a:extLst>
              <a:ext uri="{FF2B5EF4-FFF2-40B4-BE49-F238E27FC236}">
                <a16:creationId xmlns:a16="http://schemas.microsoft.com/office/drawing/2014/main" id="{89102559-E3A5-0C49-ADDA-6FE08BE76EA5}"/>
              </a:ext>
            </a:extLst>
          </p:cNvPr>
          <p:cNvSpPr/>
          <p:nvPr/>
        </p:nvSpPr>
        <p:spPr>
          <a:xfrm>
            <a:off x="776514" y="4143730"/>
            <a:ext cx="3810000" cy="914400"/>
          </a:xfrm>
          <a:prstGeom prst="roundRect">
            <a:avLst/>
          </a:prstGeom>
          <a:solidFill>
            <a:schemeClr val="accent4">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a:extLst>
              <a:ext uri="{FF2B5EF4-FFF2-40B4-BE49-F238E27FC236}">
                <a16:creationId xmlns:a16="http://schemas.microsoft.com/office/drawing/2014/main" id="{49DE6592-1B74-CE45-B787-8A817A13059B}"/>
              </a:ext>
            </a:extLst>
          </p:cNvPr>
          <p:cNvSpPr/>
          <p:nvPr/>
        </p:nvSpPr>
        <p:spPr>
          <a:xfrm>
            <a:off x="776514" y="2433191"/>
            <a:ext cx="3810000" cy="914400"/>
          </a:xfrm>
          <a:prstGeom prst="roundRect">
            <a:avLst/>
          </a:prstGeom>
          <a:solidFill>
            <a:schemeClr val="accent4">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5E591D58-A558-F64E-8995-D62BFE23195A}"/>
              </a:ext>
            </a:extLst>
          </p:cNvPr>
          <p:cNvSpPr>
            <a:spLocks noGrp="1"/>
          </p:cNvSpPr>
          <p:nvPr>
            <p:ph type="title"/>
          </p:nvPr>
        </p:nvSpPr>
        <p:spPr/>
        <p:txBody>
          <a:bodyPr/>
          <a:lstStyle/>
          <a:p>
            <a:r>
              <a:rPr kumimoji="1" lang="ja-JP" altLang="en-US"/>
              <a:t>エネルギー収支</a:t>
            </a:r>
          </a:p>
        </p:txBody>
      </p:sp>
      <p:sp>
        <p:nvSpPr>
          <p:cNvPr id="3" name="コンテンツ プレースホルダー 2">
            <a:extLst>
              <a:ext uri="{FF2B5EF4-FFF2-40B4-BE49-F238E27FC236}">
                <a16:creationId xmlns:a16="http://schemas.microsoft.com/office/drawing/2014/main" id="{9D2066F6-41D7-1246-A2A7-D1BDE0A9DC5B}"/>
              </a:ext>
            </a:extLst>
          </p:cNvPr>
          <p:cNvSpPr>
            <a:spLocks noGrp="1"/>
          </p:cNvSpPr>
          <p:nvPr>
            <p:ph idx="1"/>
          </p:nvPr>
        </p:nvSpPr>
        <p:spPr>
          <a:xfrm>
            <a:off x="899886" y="1535452"/>
            <a:ext cx="10515600" cy="4667477"/>
          </a:xfrm>
        </p:spPr>
        <p:txBody>
          <a:bodyPr/>
          <a:lstStyle/>
          <a:p>
            <a:pPr marL="0" indent="0">
              <a:buNone/>
            </a:pPr>
            <a:r>
              <a:rPr kumimoji="1" lang="ja-JP" altLang="en-US"/>
              <a:t>元の原子核を</a:t>
            </a:r>
            <a:r>
              <a:rPr kumimoji="1" lang="en-US" altLang="ja-JP" dirty="0"/>
              <a:t>A</a:t>
            </a:r>
            <a:r>
              <a:rPr lang="en-US" altLang="ja-JP" dirty="0"/>
              <a:t>, </a:t>
            </a:r>
            <a:r>
              <a:rPr lang="ja-JP" altLang="en-US"/>
              <a:t>変化した先の原子核を</a:t>
            </a:r>
            <a:r>
              <a:rPr lang="en-US" altLang="ja-JP" dirty="0"/>
              <a:t>B</a:t>
            </a:r>
            <a:r>
              <a:rPr lang="ja-JP" altLang="en-US"/>
              <a:t>とする</a:t>
            </a:r>
            <a:endParaRPr lang="en-US" altLang="ja-JP" dirty="0"/>
          </a:p>
          <a:p>
            <a:pPr marL="0" indent="0">
              <a:buNone/>
            </a:pPr>
            <a:endParaRPr lang="en-US" altLang="ja-JP" dirty="0"/>
          </a:p>
          <a:p>
            <a:pPr marL="0" indent="0">
              <a:buNone/>
            </a:pPr>
            <a:r>
              <a:rPr kumimoji="1" lang="en-US" altLang="ja-JP" dirty="0"/>
              <a:t>A </a:t>
            </a:r>
            <a:r>
              <a:rPr kumimoji="1" lang="ja-JP" altLang="en-US"/>
              <a:t>の持つエネルギー </a:t>
            </a:r>
            <a:r>
              <a:rPr kumimoji="1" lang="en-US" altLang="ja-JP" dirty="0"/>
              <a:t> </a:t>
            </a:r>
            <a:r>
              <a:rPr kumimoji="1" lang="ja-JP" altLang="en-US"/>
              <a:t> ＝</a:t>
            </a:r>
            <a:endParaRPr kumimoji="1" lang="en-US" altLang="ja-JP" dirty="0"/>
          </a:p>
          <a:p>
            <a:pPr marL="0" indent="0">
              <a:buNone/>
            </a:pPr>
            <a:endParaRPr lang="en-US" altLang="ja-JP" sz="1400" dirty="0"/>
          </a:p>
          <a:p>
            <a:pPr marL="0" indent="0">
              <a:buNone/>
            </a:pPr>
            <a:r>
              <a:rPr kumimoji="1" lang="ja-JP" altLang="en-US"/>
              <a:t>実際は</a:t>
            </a:r>
            <a:endParaRPr kumimoji="1" lang="en-US" altLang="ja-JP" dirty="0"/>
          </a:p>
          <a:p>
            <a:pPr marL="0" indent="0">
              <a:buNone/>
            </a:pPr>
            <a:endParaRPr kumimoji="1" lang="en-US" altLang="ja-JP" sz="1000" dirty="0"/>
          </a:p>
          <a:p>
            <a:pPr marL="0" indent="0">
              <a:buNone/>
            </a:pPr>
            <a:r>
              <a:rPr lang="en-US" altLang="ja-JP" dirty="0"/>
              <a:t>A </a:t>
            </a:r>
            <a:r>
              <a:rPr lang="ja-JP" altLang="en-US"/>
              <a:t>の持つエネルギー</a:t>
            </a:r>
            <a:r>
              <a:rPr lang="en-US" altLang="ja-JP" dirty="0"/>
              <a:t>   </a:t>
            </a:r>
            <a:r>
              <a:rPr lang="ja-JP" altLang="en-US"/>
              <a:t>＞</a:t>
            </a:r>
            <a:endParaRPr lang="en-US" altLang="ja-JP" dirty="0"/>
          </a:p>
          <a:p>
            <a:pPr marL="0" indent="0">
              <a:buNone/>
            </a:pPr>
            <a:endParaRPr lang="en-US" altLang="ja-JP" dirty="0"/>
          </a:p>
          <a:p>
            <a:pPr marL="0" indent="0">
              <a:buNone/>
            </a:pPr>
            <a:r>
              <a:rPr lang="ja-JP" altLang="en-US"/>
              <a:t>原子核では、エネルギー保存の法則が成り立たない</a:t>
            </a:r>
            <a:r>
              <a:rPr lang="en-US" altLang="ja-JP" dirty="0"/>
              <a:t>…</a:t>
            </a:r>
            <a:r>
              <a:rPr lang="ja-JP" altLang="en-US"/>
              <a:t>？</a:t>
            </a:r>
            <a:endParaRPr lang="en-US" altLang="ja-JP" dirty="0"/>
          </a:p>
        </p:txBody>
      </p:sp>
      <p:sp>
        <p:nvSpPr>
          <p:cNvPr id="5" name="テキスト ボックス 4">
            <a:extLst>
              <a:ext uri="{FF2B5EF4-FFF2-40B4-BE49-F238E27FC236}">
                <a16:creationId xmlns:a16="http://schemas.microsoft.com/office/drawing/2014/main" id="{1222CE2F-8890-B84A-8C84-4A4AB6A66F1B}"/>
              </a:ext>
            </a:extLst>
          </p:cNvPr>
          <p:cNvSpPr txBox="1"/>
          <p:nvPr/>
        </p:nvSpPr>
        <p:spPr>
          <a:xfrm>
            <a:off x="5166161" y="2395793"/>
            <a:ext cx="4993835" cy="1077218"/>
          </a:xfrm>
          <a:prstGeom prst="rect">
            <a:avLst/>
          </a:prstGeom>
          <a:noFill/>
        </p:spPr>
        <p:txBody>
          <a:bodyPr wrap="square" rtlCol="0">
            <a:spAutoFit/>
          </a:bodyPr>
          <a:lstStyle/>
          <a:p>
            <a:r>
              <a:rPr lang="en-US" altLang="ja-JP" sz="3200" dirty="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B </a:t>
            </a:r>
            <a:r>
              <a:rPr lang="ja-JP" altLang="en-US" sz="320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の持つエネルギー</a:t>
            </a:r>
            <a:r>
              <a:rPr lang="en-US" altLang="ja-JP" sz="3200" dirty="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 </a:t>
            </a:r>
          </a:p>
          <a:p>
            <a:r>
              <a:rPr lang="ja-JP" altLang="en-US" sz="320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a:t>
            </a:r>
            <a:r>
              <a:rPr lang="en-US" altLang="ja-JP" sz="3200" dirty="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 </a:t>
            </a:r>
            <a:r>
              <a:rPr lang="ja-JP" altLang="en-US" sz="320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電子の持つエネルギー</a:t>
            </a:r>
            <a:endParaRPr kumimoji="1" lang="ja-JP" altLang="en-US" sz="320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endParaRPr>
          </a:p>
        </p:txBody>
      </p:sp>
      <p:sp>
        <p:nvSpPr>
          <p:cNvPr id="6" name="テキスト ボックス 5">
            <a:extLst>
              <a:ext uri="{FF2B5EF4-FFF2-40B4-BE49-F238E27FC236}">
                <a16:creationId xmlns:a16="http://schemas.microsoft.com/office/drawing/2014/main" id="{CB56E53B-632B-D84A-9344-6A82BFD51BF7}"/>
              </a:ext>
            </a:extLst>
          </p:cNvPr>
          <p:cNvSpPr txBox="1"/>
          <p:nvPr/>
        </p:nvSpPr>
        <p:spPr>
          <a:xfrm>
            <a:off x="5166161" y="3980912"/>
            <a:ext cx="4878645" cy="1077218"/>
          </a:xfrm>
          <a:prstGeom prst="rect">
            <a:avLst/>
          </a:prstGeom>
          <a:noFill/>
        </p:spPr>
        <p:txBody>
          <a:bodyPr wrap="square" rtlCol="0">
            <a:spAutoFit/>
          </a:bodyPr>
          <a:lstStyle/>
          <a:p>
            <a:r>
              <a:rPr lang="en-US" altLang="ja-JP" sz="3200" dirty="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B </a:t>
            </a:r>
            <a:r>
              <a:rPr lang="ja-JP" altLang="en-US" sz="320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の持つエネルギー</a:t>
            </a:r>
            <a:r>
              <a:rPr lang="en-US" altLang="ja-JP" sz="3200" dirty="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 </a:t>
            </a:r>
          </a:p>
          <a:p>
            <a:r>
              <a:rPr lang="ja-JP" altLang="en-US" sz="320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a:t>
            </a:r>
            <a:r>
              <a:rPr lang="en-US" altLang="ja-JP" sz="3200" dirty="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 </a:t>
            </a:r>
            <a:r>
              <a:rPr lang="ja-JP" altLang="en-US" sz="320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電子の持つエネルギー</a:t>
            </a:r>
            <a:endParaRPr kumimoji="1" lang="ja-JP" altLang="en-US" sz="320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endParaRPr>
          </a:p>
        </p:txBody>
      </p:sp>
    </p:spTree>
    <p:extLst>
      <p:ext uri="{BB962C8B-B14F-4D97-AF65-F5344CB8AC3E}">
        <p14:creationId xmlns:p14="http://schemas.microsoft.com/office/powerpoint/2010/main" val="2442236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591D58-A558-F64E-8995-D62BFE23195A}"/>
              </a:ext>
            </a:extLst>
          </p:cNvPr>
          <p:cNvSpPr>
            <a:spLocks noGrp="1"/>
          </p:cNvSpPr>
          <p:nvPr>
            <p:ph type="title"/>
          </p:nvPr>
        </p:nvSpPr>
        <p:spPr/>
        <p:txBody>
          <a:bodyPr/>
          <a:lstStyle/>
          <a:p>
            <a:r>
              <a:rPr kumimoji="1" lang="ja-JP" altLang="en-US"/>
              <a:t>ニュートリノ</a:t>
            </a:r>
          </a:p>
        </p:txBody>
      </p:sp>
      <p:sp>
        <p:nvSpPr>
          <p:cNvPr id="3" name="コンテンツ プレースホルダー 2">
            <a:extLst>
              <a:ext uri="{FF2B5EF4-FFF2-40B4-BE49-F238E27FC236}">
                <a16:creationId xmlns:a16="http://schemas.microsoft.com/office/drawing/2014/main" id="{9D2066F6-41D7-1246-A2A7-D1BDE0A9DC5B}"/>
              </a:ext>
            </a:extLst>
          </p:cNvPr>
          <p:cNvSpPr>
            <a:spLocks noGrp="1"/>
          </p:cNvSpPr>
          <p:nvPr>
            <p:ph idx="1"/>
          </p:nvPr>
        </p:nvSpPr>
        <p:spPr>
          <a:xfrm>
            <a:off x="838200" y="1335314"/>
            <a:ext cx="10515600" cy="4946286"/>
          </a:xfrm>
        </p:spPr>
        <p:txBody>
          <a:bodyPr/>
          <a:lstStyle/>
          <a:p>
            <a:r>
              <a:rPr kumimoji="1" lang="en-US" altLang="ja-JP" dirty="0"/>
              <a:t>W.</a:t>
            </a:r>
            <a:r>
              <a:rPr kumimoji="1" lang="ja-JP" altLang="en-US"/>
              <a:t>パウリ</a:t>
            </a:r>
            <a:endParaRPr kumimoji="1" lang="en-US" altLang="ja-JP" dirty="0"/>
          </a:p>
          <a:p>
            <a:pPr marL="0" indent="0">
              <a:buNone/>
            </a:pPr>
            <a:r>
              <a:rPr lang="ja-JP" altLang="en-US"/>
              <a:t>未知の、質量を持たないあるいは極めて軽い、電荷を持たない粒子（ニュートリノ）を仮定</a:t>
            </a:r>
            <a:endParaRPr lang="en-US" altLang="ja-JP" dirty="0"/>
          </a:p>
          <a:p>
            <a:pPr marL="0" indent="0">
              <a:buNone/>
            </a:pPr>
            <a:r>
              <a:rPr kumimoji="1" lang="ja-JP" altLang="en-US"/>
              <a:t>原子核は「電子</a:t>
            </a:r>
            <a:r>
              <a:rPr kumimoji="1" lang="en-US" altLang="ja-JP" dirty="0"/>
              <a:t>e</a:t>
            </a:r>
            <a:r>
              <a:rPr kumimoji="1" lang="ja-JP" altLang="en-US"/>
              <a:t>、別な原子核、ニュートリノの</a:t>
            </a:r>
            <a:r>
              <a:rPr kumimoji="1" lang="en-US" altLang="ja-JP" dirty="0"/>
              <a:t>3</a:t>
            </a:r>
            <a:r>
              <a:rPr kumimoji="1" lang="ja-JP" altLang="en-US"/>
              <a:t>つに崩壊する」</a:t>
            </a:r>
            <a:endParaRPr kumimoji="1" lang="en-US" altLang="ja-JP" dirty="0"/>
          </a:p>
          <a:p>
            <a:pPr marL="0" indent="0">
              <a:buNone/>
            </a:pPr>
            <a:endParaRPr kumimoji="1" lang="ja-JP" altLang="en-US"/>
          </a:p>
        </p:txBody>
      </p:sp>
      <p:pic>
        <p:nvPicPr>
          <p:cNvPr id="5" name="図 4">
            <a:extLst>
              <a:ext uri="{FF2B5EF4-FFF2-40B4-BE49-F238E27FC236}">
                <a16:creationId xmlns:a16="http://schemas.microsoft.com/office/drawing/2014/main" id="{B6938CC0-DA3A-3441-936E-015C133CE9B1}"/>
              </a:ext>
            </a:extLst>
          </p:cNvPr>
          <p:cNvPicPr>
            <a:picLocks noChangeAspect="1"/>
          </p:cNvPicPr>
          <p:nvPr/>
        </p:nvPicPr>
        <p:blipFill rotWithShape="1">
          <a:blip r:embed="rId3"/>
          <a:srcRect t="-665" b="26894"/>
          <a:stretch/>
        </p:blipFill>
        <p:spPr>
          <a:xfrm>
            <a:off x="3061062" y="3428796"/>
            <a:ext cx="6069876" cy="3429204"/>
          </a:xfrm>
          <a:prstGeom prst="rect">
            <a:avLst/>
          </a:prstGeom>
        </p:spPr>
      </p:pic>
      <p:sp>
        <p:nvSpPr>
          <p:cNvPr id="6" name="テキスト ボックス 5">
            <a:extLst>
              <a:ext uri="{FF2B5EF4-FFF2-40B4-BE49-F238E27FC236}">
                <a16:creationId xmlns:a16="http://schemas.microsoft.com/office/drawing/2014/main" id="{A6F206FB-0031-7548-A447-13F4D11424BC}"/>
              </a:ext>
            </a:extLst>
          </p:cNvPr>
          <p:cNvSpPr txBox="1"/>
          <p:nvPr/>
        </p:nvSpPr>
        <p:spPr>
          <a:xfrm>
            <a:off x="9490300" y="6313765"/>
            <a:ext cx="2989921" cy="369332"/>
          </a:xfrm>
          <a:prstGeom prst="rect">
            <a:avLst/>
          </a:prstGeom>
          <a:noFill/>
        </p:spPr>
        <p:txBody>
          <a:bodyPr wrap="none" rtlCol="0">
            <a:spAutoFit/>
          </a:bodyPr>
          <a:lstStyle/>
          <a:p>
            <a:r>
              <a:rPr kumimoji="1" lang="en-US" altLang="ja-JP" sz="1600" dirty="0">
                <a:solidFill>
                  <a:schemeClr val="bg1"/>
                </a:solidFill>
              </a:rPr>
              <a:t>Newton </a:t>
            </a:r>
            <a:r>
              <a:rPr kumimoji="1" lang="ja-JP" altLang="en-US" sz="1600">
                <a:solidFill>
                  <a:schemeClr val="bg1"/>
                </a:solidFill>
              </a:rPr>
              <a:t>ライト</a:t>
            </a:r>
            <a:r>
              <a:rPr kumimoji="1" lang="en-US" altLang="ja-JP" sz="1600" dirty="0">
                <a:solidFill>
                  <a:schemeClr val="bg1"/>
                </a:solidFill>
              </a:rPr>
              <a:t> </a:t>
            </a:r>
            <a:r>
              <a:rPr lang="en-US" altLang="ja-JP" sz="1600" dirty="0">
                <a:solidFill>
                  <a:schemeClr val="bg1"/>
                </a:solidFill>
              </a:rPr>
              <a:t>『</a:t>
            </a:r>
            <a:r>
              <a:rPr lang="ja-JP" altLang="en-US" sz="1600">
                <a:solidFill>
                  <a:schemeClr val="bg1"/>
                </a:solidFill>
              </a:rPr>
              <a:t>素粒子</a:t>
            </a:r>
            <a:r>
              <a:rPr lang="en-US" altLang="ja-JP" sz="1600" dirty="0">
                <a:solidFill>
                  <a:schemeClr val="bg1"/>
                </a:solidFill>
              </a:rPr>
              <a:t>』</a:t>
            </a:r>
            <a:endParaRPr kumimoji="1" lang="en-US" altLang="ja-JP" sz="1600" dirty="0">
              <a:solidFill>
                <a:schemeClr val="bg1"/>
              </a:solidFill>
            </a:endParaRPr>
          </a:p>
        </p:txBody>
      </p:sp>
    </p:spTree>
    <p:extLst>
      <p:ext uri="{BB962C8B-B14F-4D97-AF65-F5344CB8AC3E}">
        <p14:creationId xmlns:p14="http://schemas.microsoft.com/office/powerpoint/2010/main" val="2991448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591D58-A558-F64E-8995-D62BFE23195A}"/>
              </a:ext>
            </a:extLst>
          </p:cNvPr>
          <p:cNvSpPr>
            <a:spLocks noGrp="1"/>
          </p:cNvSpPr>
          <p:nvPr>
            <p:ph type="title"/>
          </p:nvPr>
        </p:nvSpPr>
        <p:spPr/>
        <p:txBody>
          <a:bodyPr/>
          <a:lstStyle/>
          <a:p>
            <a:r>
              <a:rPr lang="en-US" altLang="ja-JP" dirty="0"/>
              <a:t>F.</a:t>
            </a:r>
            <a:r>
              <a:rPr lang="ja-JP" altLang="en-US"/>
              <a:t>ライネスと</a:t>
            </a:r>
            <a:r>
              <a:rPr lang="en-US" altLang="ja-JP" dirty="0"/>
              <a:t>C.</a:t>
            </a:r>
            <a:r>
              <a:rPr lang="ja-JP" altLang="en-US"/>
              <a:t>コーワンの実験</a:t>
            </a:r>
            <a:endParaRPr kumimoji="1" lang="ja-JP" altLang="en-US"/>
          </a:p>
        </p:txBody>
      </p:sp>
      <p:sp>
        <p:nvSpPr>
          <p:cNvPr id="3" name="コンテンツ プレースホルダー 2">
            <a:extLst>
              <a:ext uri="{FF2B5EF4-FFF2-40B4-BE49-F238E27FC236}">
                <a16:creationId xmlns:a16="http://schemas.microsoft.com/office/drawing/2014/main" id="{9D2066F6-41D7-1246-A2A7-D1BDE0A9DC5B}"/>
              </a:ext>
            </a:extLst>
          </p:cNvPr>
          <p:cNvSpPr>
            <a:spLocks noGrp="1"/>
          </p:cNvSpPr>
          <p:nvPr>
            <p:ph idx="1"/>
          </p:nvPr>
        </p:nvSpPr>
        <p:spPr>
          <a:xfrm>
            <a:off x="838199" y="3557517"/>
            <a:ext cx="5373915" cy="2932060"/>
          </a:xfrm>
        </p:spPr>
        <p:txBody>
          <a:bodyPr>
            <a:normAutofit lnSpcReduction="10000"/>
          </a:bodyPr>
          <a:lstStyle/>
          <a:p>
            <a:pPr marL="0" indent="0">
              <a:buNone/>
            </a:pPr>
            <a:r>
              <a:rPr kumimoji="1" lang="ja-JP" altLang="en-US"/>
              <a:t>原子炉の近くに「液体シンチレータ」を置き、ニュートリノを観測</a:t>
            </a:r>
            <a:endParaRPr kumimoji="1" lang="en-US" altLang="ja-JP" dirty="0"/>
          </a:p>
          <a:p>
            <a:pPr marL="0" indent="0">
              <a:buNone/>
            </a:pPr>
            <a:r>
              <a:rPr kumimoji="1" lang="ja-JP" altLang="en-US"/>
              <a:t>・液体シンチレータ</a:t>
            </a:r>
            <a:endParaRPr kumimoji="1" lang="en-US" altLang="ja-JP" dirty="0"/>
          </a:p>
          <a:p>
            <a:pPr marL="0" indent="0">
              <a:buNone/>
            </a:pPr>
            <a:r>
              <a:rPr lang="ja-JP" altLang="en-US"/>
              <a:t>エネルギーを受け取ると光る物質を溶かし込んだ液体</a:t>
            </a:r>
            <a:endParaRPr kumimoji="1" lang="en-US" altLang="ja-JP" dirty="0"/>
          </a:p>
          <a:p>
            <a:pPr marL="0" indent="0">
              <a:buNone/>
            </a:pPr>
            <a:endParaRPr kumimoji="1" lang="en-US" altLang="ja-JP" dirty="0"/>
          </a:p>
          <a:p>
            <a:pPr marL="0" indent="0">
              <a:buNone/>
            </a:pPr>
            <a:endParaRPr kumimoji="1" lang="ja-JP" altLang="en-US"/>
          </a:p>
        </p:txBody>
      </p:sp>
      <p:sp>
        <p:nvSpPr>
          <p:cNvPr id="4" name="テキスト ボックス 3">
            <a:extLst>
              <a:ext uri="{FF2B5EF4-FFF2-40B4-BE49-F238E27FC236}">
                <a16:creationId xmlns:a16="http://schemas.microsoft.com/office/drawing/2014/main" id="{213C5FC8-317C-764B-BA8B-BAFB226A238A}"/>
              </a:ext>
            </a:extLst>
          </p:cNvPr>
          <p:cNvSpPr txBox="1"/>
          <p:nvPr/>
        </p:nvSpPr>
        <p:spPr>
          <a:xfrm>
            <a:off x="838199" y="1440000"/>
            <a:ext cx="10515601" cy="2339102"/>
          </a:xfrm>
          <a:prstGeom prst="rect">
            <a:avLst/>
          </a:prstGeom>
          <a:noFill/>
        </p:spPr>
        <p:txBody>
          <a:bodyPr wrap="square" rtlCol="0">
            <a:spAutoFit/>
          </a:bodyPr>
          <a:lstStyle/>
          <a:p>
            <a:r>
              <a:rPr lang="ja-JP" altLang="en-US" sz="320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・原子炉内</a:t>
            </a:r>
            <a:endParaRPr lang="en-US" altLang="ja-JP" sz="3200" dirty="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endParaRPr>
          </a:p>
          <a:p>
            <a:r>
              <a:rPr lang="ja-JP" altLang="en-US" sz="320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ウラン原子核が中性子を吸収して不安定な状態になり、その結果分裂（核分裂）し、エネルギーを放出する。核分裂した原子核は不安定なので</a:t>
            </a:r>
            <a:r>
              <a:rPr lang="en-US" altLang="ja-JP" sz="3200" dirty="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β</a:t>
            </a:r>
            <a:r>
              <a:rPr lang="ja-JP" altLang="en-US" sz="320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崩壊する。</a:t>
            </a:r>
            <a:endParaRPr lang="en-US" altLang="ja-JP" sz="3200" dirty="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endParaRPr>
          </a:p>
          <a:p>
            <a:endParaRPr kumimoji="1" lang="ja-JP" altLang="en-US"/>
          </a:p>
        </p:txBody>
      </p:sp>
      <p:pic>
        <p:nvPicPr>
          <p:cNvPr id="7" name="図 6" descr="写真, 異なる, コンピュータ, 時計 が含まれている画像&#10;&#10;自動的に生成された説明">
            <a:extLst>
              <a:ext uri="{FF2B5EF4-FFF2-40B4-BE49-F238E27FC236}">
                <a16:creationId xmlns:a16="http://schemas.microsoft.com/office/drawing/2014/main" id="{3DC009F2-095F-0942-9173-6B3CE29CFF14}"/>
              </a:ext>
            </a:extLst>
          </p:cNvPr>
          <p:cNvPicPr>
            <a:picLocks noChangeAspect="1"/>
          </p:cNvPicPr>
          <p:nvPr/>
        </p:nvPicPr>
        <p:blipFill rotWithShape="1">
          <a:blip r:embed="rId2"/>
          <a:srcRect l="3455" t="5514" b="47937"/>
          <a:stretch/>
        </p:blipFill>
        <p:spPr>
          <a:xfrm>
            <a:off x="5827341" y="3557517"/>
            <a:ext cx="6227579" cy="2933009"/>
          </a:xfrm>
          <a:prstGeom prst="rect">
            <a:avLst/>
          </a:prstGeom>
        </p:spPr>
      </p:pic>
      <p:sp>
        <p:nvSpPr>
          <p:cNvPr id="5" name="テキスト ボックス 4">
            <a:extLst>
              <a:ext uri="{FF2B5EF4-FFF2-40B4-BE49-F238E27FC236}">
                <a16:creationId xmlns:a16="http://schemas.microsoft.com/office/drawing/2014/main" id="{684B0169-9F00-4B48-8709-12AD008F67E6}"/>
              </a:ext>
            </a:extLst>
          </p:cNvPr>
          <p:cNvSpPr txBox="1"/>
          <p:nvPr/>
        </p:nvSpPr>
        <p:spPr>
          <a:xfrm>
            <a:off x="8182917" y="6456359"/>
            <a:ext cx="4140877" cy="338554"/>
          </a:xfrm>
          <a:prstGeom prst="rect">
            <a:avLst/>
          </a:prstGeom>
          <a:noFill/>
        </p:spPr>
        <p:txBody>
          <a:bodyPr wrap="none" rtlCol="0">
            <a:spAutoFit/>
          </a:bodyPr>
          <a:lstStyle/>
          <a:p>
            <a:r>
              <a:rPr lang="ja-JP" altLang="en-US" sz="1600">
                <a:solidFill>
                  <a:schemeClr val="bg1"/>
                </a:solidFill>
              </a:rPr>
              <a:t>出典</a:t>
            </a:r>
            <a:r>
              <a:rPr lang="en-US" altLang="ja-JP" sz="1600" dirty="0">
                <a:solidFill>
                  <a:schemeClr val="bg1"/>
                </a:solidFill>
              </a:rPr>
              <a:t>:</a:t>
            </a:r>
            <a:r>
              <a:rPr kumimoji="1" lang="en-US" altLang="ja-JP" sz="1600" dirty="0">
                <a:solidFill>
                  <a:schemeClr val="bg1"/>
                </a:solidFill>
              </a:rPr>
              <a:t>『</a:t>
            </a:r>
            <a:r>
              <a:rPr kumimoji="1" lang="ja-JP" altLang="en-US" sz="1600">
                <a:solidFill>
                  <a:schemeClr val="bg1"/>
                </a:solidFill>
              </a:rPr>
              <a:t>ニュートリノで探る宇宙と素粒子</a:t>
            </a:r>
            <a:r>
              <a:rPr kumimoji="1" lang="en-US" altLang="ja-JP" sz="1600" dirty="0">
                <a:solidFill>
                  <a:schemeClr val="bg1"/>
                </a:solidFill>
              </a:rPr>
              <a:t>』</a:t>
            </a:r>
            <a:endParaRPr kumimoji="1" lang="ja-JP" altLang="en-US" sz="1600">
              <a:solidFill>
                <a:schemeClr val="bg1"/>
              </a:solidFill>
            </a:endParaRPr>
          </a:p>
        </p:txBody>
      </p:sp>
    </p:spTree>
    <p:extLst>
      <p:ext uri="{BB962C8B-B14F-4D97-AF65-F5344CB8AC3E}">
        <p14:creationId xmlns:p14="http://schemas.microsoft.com/office/powerpoint/2010/main" val="119519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591D58-A558-F64E-8995-D62BFE23195A}"/>
              </a:ext>
            </a:extLst>
          </p:cNvPr>
          <p:cNvSpPr>
            <a:spLocks noGrp="1"/>
          </p:cNvSpPr>
          <p:nvPr>
            <p:ph type="title"/>
          </p:nvPr>
        </p:nvSpPr>
        <p:spPr/>
        <p:txBody>
          <a:bodyPr/>
          <a:lstStyle/>
          <a:p>
            <a:r>
              <a:rPr lang="en-US" altLang="ja-JP" dirty="0"/>
              <a:t>F.</a:t>
            </a:r>
            <a:r>
              <a:rPr lang="ja-JP" altLang="en-US"/>
              <a:t>ライネスと</a:t>
            </a:r>
            <a:r>
              <a:rPr lang="en-US" altLang="ja-JP" dirty="0"/>
              <a:t>C.</a:t>
            </a:r>
            <a:r>
              <a:rPr lang="ja-JP" altLang="en-US"/>
              <a:t>コーワンの実験</a:t>
            </a:r>
            <a:endParaRPr kumimoji="1" lang="ja-JP" altLang="en-US"/>
          </a:p>
        </p:txBody>
      </p:sp>
      <p:sp>
        <p:nvSpPr>
          <p:cNvPr id="3" name="コンテンツ プレースホルダー 2">
            <a:extLst>
              <a:ext uri="{FF2B5EF4-FFF2-40B4-BE49-F238E27FC236}">
                <a16:creationId xmlns:a16="http://schemas.microsoft.com/office/drawing/2014/main" id="{9D2066F6-41D7-1246-A2A7-D1BDE0A9DC5B}"/>
              </a:ext>
            </a:extLst>
          </p:cNvPr>
          <p:cNvSpPr>
            <a:spLocks noGrp="1"/>
          </p:cNvSpPr>
          <p:nvPr>
            <p:ph idx="1"/>
          </p:nvPr>
        </p:nvSpPr>
        <p:spPr>
          <a:xfrm>
            <a:off x="838200" y="1440000"/>
            <a:ext cx="4677229" cy="4235086"/>
          </a:xfrm>
        </p:spPr>
        <p:txBody>
          <a:bodyPr/>
          <a:lstStyle/>
          <a:p>
            <a:pPr marL="0" indent="0">
              <a:buNone/>
            </a:pPr>
            <a:r>
              <a:rPr lang="ja-JP" altLang="en-US"/>
              <a:t>原子炉で大量に作られるニュートリノ（正確には反電子ニュートリノ）のうちいくつかは測定器に入ってきたときに物質（正確には陽子）と反応するはず。反電子ニュートリノと陽子が反応し、中性子と陽電子が作られそれが検出される。</a:t>
            </a:r>
            <a:endParaRPr kumimoji="1" lang="ja-JP" altLang="en-US"/>
          </a:p>
        </p:txBody>
      </p:sp>
      <p:pic>
        <p:nvPicPr>
          <p:cNvPr id="6" name="図 5" descr="写真, 異なる, コンピュータ, 時計 が含まれている画像&#10;&#10;自動的に生成された説明">
            <a:extLst>
              <a:ext uri="{FF2B5EF4-FFF2-40B4-BE49-F238E27FC236}">
                <a16:creationId xmlns:a16="http://schemas.microsoft.com/office/drawing/2014/main" id="{9D2038A4-5058-FD43-919A-8F9A1DBA54ED}"/>
              </a:ext>
            </a:extLst>
          </p:cNvPr>
          <p:cNvPicPr>
            <a:picLocks noChangeAspect="1"/>
          </p:cNvPicPr>
          <p:nvPr/>
        </p:nvPicPr>
        <p:blipFill rotWithShape="1">
          <a:blip r:embed="rId3"/>
          <a:srcRect l="7620" t="52063" r="2658" b="1493"/>
          <a:stretch/>
        </p:blipFill>
        <p:spPr>
          <a:xfrm>
            <a:off x="5573486" y="1696303"/>
            <a:ext cx="6299200" cy="3185104"/>
          </a:xfrm>
          <a:prstGeom prst="rect">
            <a:avLst/>
          </a:prstGeom>
        </p:spPr>
      </p:pic>
      <p:sp>
        <p:nvSpPr>
          <p:cNvPr id="8" name="テキスト ボックス 7">
            <a:extLst>
              <a:ext uri="{FF2B5EF4-FFF2-40B4-BE49-F238E27FC236}">
                <a16:creationId xmlns:a16="http://schemas.microsoft.com/office/drawing/2014/main" id="{03A990AE-899F-764A-9963-D97F514436A5}"/>
              </a:ext>
            </a:extLst>
          </p:cNvPr>
          <p:cNvSpPr txBox="1"/>
          <p:nvPr/>
        </p:nvSpPr>
        <p:spPr>
          <a:xfrm>
            <a:off x="1041400" y="5910943"/>
            <a:ext cx="10831286" cy="584775"/>
          </a:xfrm>
          <a:prstGeom prst="rect">
            <a:avLst/>
          </a:prstGeom>
          <a:noFill/>
        </p:spPr>
        <p:txBody>
          <a:bodyPr wrap="square" rtlCol="0">
            <a:spAutoFit/>
          </a:bodyPr>
          <a:lstStyle/>
          <a:p>
            <a:r>
              <a:rPr kumimoji="1" lang="ja-JP" altLang="en-US" sz="320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→ニュートリノの存在が理論だけでなく実験からも保証された</a:t>
            </a:r>
          </a:p>
        </p:txBody>
      </p:sp>
      <p:sp>
        <p:nvSpPr>
          <p:cNvPr id="4" name="テキスト ボックス 3">
            <a:extLst>
              <a:ext uri="{FF2B5EF4-FFF2-40B4-BE49-F238E27FC236}">
                <a16:creationId xmlns:a16="http://schemas.microsoft.com/office/drawing/2014/main" id="{4F7B122E-9451-4748-B0F0-9B54B6F19168}"/>
              </a:ext>
            </a:extLst>
          </p:cNvPr>
          <p:cNvSpPr txBox="1"/>
          <p:nvPr/>
        </p:nvSpPr>
        <p:spPr>
          <a:xfrm>
            <a:off x="7513557" y="4881407"/>
            <a:ext cx="4570482" cy="646331"/>
          </a:xfrm>
          <a:prstGeom prst="rect">
            <a:avLst/>
          </a:prstGeom>
          <a:noFill/>
        </p:spPr>
        <p:txBody>
          <a:bodyPr wrap="none" rtlCol="0">
            <a:spAutoFit/>
          </a:bodyPr>
          <a:lstStyle/>
          <a:p>
            <a:r>
              <a:rPr lang="ja-JP" altLang="en-US">
                <a:solidFill>
                  <a:schemeClr val="bg1"/>
                </a:solidFill>
              </a:rPr>
              <a:t>出典</a:t>
            </a:r>
            <a:r>
              <a:rPr lang="en-US" altLang="ja-JP" dirty="0">
                <a:solidFill>
                  <a:schemeClr val="bg1"/>
                </a:solidFill>
              </a:rPr>
              <a:t>:『</a:t>
            </a:r>
            <a:r>
              <a:rPr lang="ja-JP" altLang="en-US">
                <a:solidFill>
                  <a:schemeClr val="bg1"/>
                </a:solidFill>
              </a:rPr>
              <a:t>ニュートリノで探る宇宙と素粒子</a:t>
            </a:r>
            <a:r>
              <a:rPr lang="en-US" altLang="ja-JP" dirty="0">
                <a:solidFill>
                  <a:schemeClr val="bg1"/>
                </a:solidFill>
              </a:rPr>
              <a:t>』</a:t>
            </a:r>
            <a:endParaRPr lang="ja-JP" altLang="en-US">
              <a:solidFill>
                <a:schemeClr val="bg1"/>
              </a:solidFill>
            </a:endParaRPr>
          </a:p>
          <a:p>
            <a:endParaRPr kumimoji="1" lang="ja-JP" altLang="en-US"/>
          </a:p>
        </p:txBody>
      </p:sp>
    </p:spTree>
    <p:extLst>
      <p:ext uri="{BB962C8B-B14F-4D97-AF65-F5344CB8AC3E}">
        <p14:creationId xmlns:p14="http://schemas.microsoft.com/office/powerpoint/2010/main" val="3864753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591D58-A558-F64E-8995-D62BFE23195A}"/>
              </a:ext>
            </a:extLst>
          </p:cNvPr>
          <p:cNvSpPr>
            <a:spLocks noGrp="1"/>
          </p:cNvSpPr>
          <p:nvPr>
            <p:ph type="title"/>
          </p:nvPr>
        </p:nvSpPr>
        <p:spPr/>
        <p:txBody>
          <a:bodyPr/>
          <a:lstStyle/>
          <a:p>
            <a:r>
              <a:rPr kumimoji="1" lang="ja-JP" altLang="en-US"/>
              <a:t>自然界にあふれるニュートリノ</a:t>
            </a:r>
          </a:p>
        </p:txBody>
      </p:sp>
      <p:sp>
        <p:nvSpPr>
          <p:cNvPr id="3" name="コンテンツ プレースホルダー 2">
            <a:extLst>
              <a:ext uri="{FF2B5EF4-FFF2-40B4-BE49-F238E27FC236}">
                <a16:creationId xmlns:a16="http://schemas.microsoft.com/office/drawing/2014/main" id="{9D2066F6-41D7-1246-A2A7-D1BDE0A9DC5B}"/>
              </a:ext>
            </a:extLst>
          </p:cNvPr>
          <p:cNvSpPr>
            <a:spLocks noGrp="1"/>
          </p:cNvSpPr>
          <p:nvPr>
            <p:ph idx="1"/>
          </p:nvPr>
        </p:nvSpPr>
        <p:spPr/>
        <p:txBody>
          <a:bodyPr/>
          <a:lstStyle/>
          <a:p>
            <a:pPr marL="0" indent="0">
              <a:buNone/>
            </a:pPr>
            <a:r>
              <a:rPr kumimoji="1" lang="ja-JP" altLang="en-US"/>
              <a:t>バナナやナッツ</a:t>
            </a:r>
            <a:endParaRPr kumimoji="1" lang="en-US" altLang="ja-JP" dirty="0"/>
          </a:p>
          <a:p>
            <a:pPr marL="0" indent="0">
              <a:buNone/>
            </a:pPr>
            <a:r>
              <a:rPr lang="ja-JP" altLang="en-US"/>
              <a:t>私たちの体　　</a:t>
            </a:r>
            <a:r>
              <a:rPr lang="en-US" altLang="ja-JP" dirty="0"/>
              <a:t>5000</a:t>
            </a:r>
            <a:r>
              <a:rPr lang="ja-JP" altLang="en-US"/>
              <a:t>個</a:t>
            </a:r>
            <a:r>
              <a:rPr lang="en-US" altLang="ja-JP" dirty="0"/>
              <a:t>/s</a:t>
            </a:r>
          </a:p>
          <a:p>
            <a:pPr marL="0" indent="0">
              <a:buNone/>
            </a:pPr>
            <a:r>
              <a:rPr kumimoji="1" lang="ja-JP" altLang="en-US"/>
              <a:t>地球内部から　</a:t>
            </a:r>
            <a:r>
              <a:rPr kumimoji="1" lang="en-US" altLang="ja-JP" dirty="0"/>
              <a:t>20</a:t>
            </a:r>
            <a:r>
              <a:rPr kumimoji="1" lang="ja-JP" altLang="en-US"/>
              <a:t>万個</a:t>
            </a:r>
            <a:r>
              <a:rPr kumimoji="1" lang="en-US" altLang="ja-JP" dirty="0"/>
              <a:t>/s</a:t>
            </a:r>
            <a:r>
              <a:rPr kumimoji="1" lang="ja-JP" altLang="en-US"/>
              <a:t>・</a:t>
            </a:r>
            <a:r>
              <a:rPr kumimoji="1" lang="en-US" altLang="ja-JP" dirty="0"/>
              <a:t>cm</a:t>
            </a:r>
            <a:r>
              <a:rPr lang="en-US" altLang="ja-JP" baseline="30000" dirty="0"/>
              <a:t>2</a:t>
            </a:r>
          </a:p>
          <a:p>
            <a:pPr marL="0" indent="0">
              <a:buNone/>
            </a:pPr>
            <a:r>
              <a:rPr lang="ja-JP" altLang="en-US"/>
              <a:t>太陽から　　　</a:t>
            </a:r>
            <a:r>
              <a:rPr lang="en-US" altLang="ja-JP" dirty="0"/>
              <a:t>660</a:t>
            </a:r>
            <a:r>
              <a:rPr lang="ja-JP" altLang="en-US"/>
              <a:t>億個</a:t>
            </a:r>
            <a:r>
              <a:rPr lang="en-US" altLang="ja-JP" dirty="0"/>
              <a:t>/s</a:t>
            </a:r>
            <a:r>
              <a:rPr lang="ja-JP" altLang="en-US"/>
              <a:t>・</a:t>
            </a:r>
            <a:r>
              <a:rPr lang="en-US" altLang="ja-JP" dirty="0"/>
              <a:t>cm</a:t>
            </a:r>
            <a:r>
              <a:rPr lang="en-US" altLang="ja-JP" baseline="30000" dirty="0"/>
              <a:t>2</a:t>
            </a:r>
            <a:endParaRPr kumimoji="1" lang="ja-JP" altLang="en-US"/>
          </a:p>
        </p:txBody>
      </p:sp>
    </p:spTree>
    <p:extLst>
      <p:ext uri="{BB962C8B-B14F-4D97-AF65-F5344CB8AC3E}">
        <p14:creationId xmlns:p14="http://schemas.microsoft.com/office/powerpoint/2010/main" val="2443634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591D58-A558-F64E-8995-D62BFE23195A}"/>
              </a:ext>
            </a:extLst>
          </p:cNvPr>
          <p:cNvSpPr>
            <a:spLocks noGrp="1"/>
          </p:cNvSpPr>
          <p:nvPr>
            <p:ph type="title"/>
          </p:nvPr>
        </p:nvSpPr>
        <p:spPr/>
        <p:txBody>
          <a:bodyPr/>
          <a:lstStyle/>
          <a:p>
            <a:r>
              <a:rPr kumimoji="1" lang="ja-JP" altLang="en-US"/>
              <a:t>４つの力</a:t>
            </a:r>
          </a:p>
        </p:txBody>
      </p:sp>
      <p:sp>
        <p:nvSpPr>
          <p:cNvPr id="3" name="コンテンツ プレースホルダー 2">
            <a:extLst>
              <a:ext uri="{FF2B5EF4-FFF2-40B4-BE49-F238E27FC236}">
                <a16:creationId xmlns:a16="http://schemas.microsoft.com/office/drawing/2014/main" id="{9D2066F6-41D7-1246-A2A7-D1BDE0A9DC5B}"/>
              </a:ext>
            </a:extLst>
          </p:cNvPr>
          <p:cNvSpPr>
            <a:spLocks noGrp="1"/>
          </p:cNvSpPr>
          <p:nvPr>
            <p:ph idx="1"/>
          </p:nvPr>
        </p:nvSpPr>
        <p:spPr/>
        <p:txBody>
          <a:bodyPr/>
          <a:lstStyle/>
          <a:p>
            <a:r>
              <a:rPr kumimoji="1" lang="ja-JP" altLang="en-US"/>
              <a:t>重力</a:t>
            </a:r>
            <a:endParaRPr kumimoji="1" lang="en-US" altLang="ja-JP" dirty="0"/>
          </a:p>
          <a:p>
            <a:pPr marL="0" indent="0">
              <a:buNone/>
            </a:pPr>
            <a:r>
              <a:rPr kumimoji="1" lang="ja-JP" altLang="en-US"/>
              <a:t>質量を持つ物が相手を引きつける力</a:t>
            </a:r>
            <a:endParaRPr kumimoji="1" lang="en-US" altLang="ja-JP" dirty="0"/>
          </a:p>
          <a:p>
            <a:r>
              <a:rPr lang="ja-JP" altLang="en-US"/>
              <a:t>電磁力</a:t>
            </a:r>
            <a:endParaRPr lang="en-US" altLang="ja-JP" dirty="0"/>
          </a:p>
          <a:p>
            <a:pPr marL="0" indent="0">
              <a:buNone/>
            </a:pPr>
            <a:r>
              <a:rPr lang="ja-JP" altLang="en-US"/>
              <a:t>電気や磁気を持つ物が相手を引きつけたり遠ざけたりする力</a:t>
            </a:r>
            <a:endParaRPr lang="en-US" altLang="ja-JP" dirty="0"/>
          </a:p>
          <a:p>
            <a:r>
              <a:rPr kumimoji="1" lang="ja-JP" altLang="en-US"/>
              <a:t>強い力</a:t>
            </a:r>
            <a:endParaRPr kumimoji="1" lang="en-US" altLang="ja-JP" dirty="0"/>
          </a:p>
          <a:p>
            <a:pPr marL="0" indent="0">
              <a:buNone/>
            </a:pPr>
            <a:r>
              <a:rPr lang="ja-JP" altLang="en-US"/>
              <a:t>原子核内の陽子と中性子が互いに引きつけ合う力</a:t>
            </a:r>
            <a:endParaRPr kumimoji="1" lang="en-US" altLang="ja-JP" dirty="0"/>
          </a:p>
          <a:p>
            <a:r>
              <a:rPr lang="ja-JP" altLang="en-US"/>
              <a:t>弱い力</a:t>
            </a:r>
            <a:endParaRPr lang="en-US" altLang="ja-JP" dirty="0"/>
          </a:p>
          <a:p>
            <a:pPr marL="0" indent="0">
              <a:buNone/>
            </a:pPr>
            <a:r>
              <a:rPr lang="ja-JP" altLang="en-US"/>
              <a:t>変化を引き起こす力（中性子がひとりでに陽子に変わるとか）</a:t>
            </a:r>
            <a:endParaRPr kumimoji="1" lang="ja-JP" altLang="en-US"/>
          </a:p>
        </p:txBody>
      </p:sp>
    </p:spTree>
    <p:extLst>
      <p:ext uri="{BB962C8B-B14F-4D97-AF65-F5344CB8AC3E}">
        <p14:creationId xmlns:p14="http://schemas.microsoft.com/office/powerpoint/2010/main" val="4150126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591D58-A558-F64E-8995-D62BFE23195A}"/>
              </a:ext>
            </a:extLst>
          </p:cNvPr>
          <p:cNvSpPr>
            <a:spLocks noGrp="1"/>
          </p:cNvSpPr>
          <p:nvPr>
            <p:ph type="title"/>
          </p:nvPr>
        </p:nvSpPr>
        <p:spPr/>
        <p:txBody>
          <a:bodyPr/>
          <a:lstStyle/>
          <a:p>
            <a:r>
              <a:rPr kumimoji="1" lang="ja-JP" altLang="en-US"/>
              <a:t>弱い力</a:t>
            </a:r>
          </a:p>
        </p:txBody>
      </p:sp>
      <p:sp>
        <p:nvSpPr>
          <p:cNvPr id="3" name="コンテンツ プレースホルダー 2">
            <a:extLst>
              <a:ext uri="{FF2B5EF4-FFF2-40B4-BE49-F238E27FC236}">
                <a16:creationId xmlns:a16="http://schemas.microsoft.com/office/drawing/2014/main" id="{9D2066F6-41D7-1246-A2A7-D1BDE0A9DC5B}"/>
              </a:ext>
            </a:extLst>
          </p:cNvPr>
          <p:cNvSpPr>
            <a:spLocks noGrp="1"/>
          </p:cNvSpPr>
          <p:nvPr>
            <p:ph idx="1"/>
          </p:nvPr>
        </p:nvSpPr>
        <p:spPr>
          <a:xfrm>
            <a:off x="838200" y="1440000"/>
            <a:ext cx="10515600" cy="2957829"/>
          </a:xfrm>
        </p:spPr>
        <p:txBody>
          <a:bodyPr/>
          <a:lstStyle/>
          <a:p>
            <a:pPr marL="0" indent="0">
              <a:buNone/>
            </a:pPr>
            <a:r>
              <a:rPr kumimoji="1" lang="ja-JP" altLang="en-US"/>
              <a:t>ニュートリノが物質と相互作用するときに働く力は「弱い力」</a:t>
            </a:r>
            <a:endParaRPr kumimoji="1" lang="en-US" altLang="ja-JP" dirty="0"/>
          </a:p>
          <a:p>
            <a:pPr marL="0" indent="0">
              <a:buNone/>
            </a:pPr>
            <a:r>
              <a:rPr kumimoji="1" lang="ja-JP" altLang="en-US"/>
              <a:t>→物質とほとんど反応しない</a:t>
            </a:r>
            <a:endParaRPr kumimoji="1" lang="en-US" altLang="ja-JP" dirty="0"/>
          </a:p>
          <a:p>
            <a:pPr marL="0" indent="0">
              <a:buNone/>
            </a:pPr>
            <a:r>
              <a:rPr lang="ja-JP" altLang="en-US"/>
              <a:t>→検出しにくい</a:t>
            </a:r>
            <a:endParaRPr lang="en-US" altLang="ja-JP" dirty="0"/>
          </a:p>
          <a:p>
            <a:pPr marL="0" indent="0">
              <a:buNone/>
            </a:pPr>
            <a:r>
              <a:rPr kumimoji="1" lang="ja-JP" altLang="en-US"/>
              <a:t>ニュートリノの水中での平均自由行程は、</a:t>
            </a:r>
            <a:r>
              <a:rPr kumimoji="1" lang="en-US" altLang="ja-JP" dirty="0"/>
              <a:t>10</a:t>
            </a:r>
            <a:r>
              <a:rPr lang="ja-JP" altLang="en-US"/>
              <a:t>光年</a:t>
            </a:r>
            <a:endParaRPr lang="en-US" altLang="ja-JP" dirty="0"/>
          </a:p>
          <a:p>
            <a:pPr marL="0" indent="0">
              <a:buNone/>
            </a:pPr>
            <a:r>
              <a:rPr kumimoji="1" lang="ja-JP" altLang="en-US"/>
              <a:t>地球でも</a:t>
            </a:r>
            <a:r>
              <a:rPr kumimoji="1" lang="en-US" altLang="ja-JP" dirty="0"/>
              <a:t>30</a:t>
            </a:r>
            <a:r>
              <a:rPr kumimoji="1" lang="ja-JP" altLang="en-US"/>
              <a:t>億個並べてようやく反応するレベル</a:t>
            </a:r>
            <a:endParaRPr kumimoji="1" lang="en-US" altLang="ja-JP" dirty="0"/>
          </a:p>
          <a:p>
            <a:pPr marL="0" indent="0">
              <a:buNone/>
            </a:pPr>
            <a:endParaRPr kumimoji="1" lang="ja-JP" altLang="en-US"/>
          </a:p>
        </p:txBody>
      </p:sp>
      <p:pic>
        <p:nvPicPr>
          <p:cNvPr id="1028" name="Picture 4" descr="地球ののイラスト">
            <a:extLst>
              <a:ext uri="{FF2B5EF4-FFF2-40B4-BE49-F238E27FC236}">
                <a16:creationId xmlns:a16="http://schemas.microsoft.com/office/drawing/2014/main" id="{2A0A85E7-FFD0-7941-A603-43F51D5A0D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798" y="4577985"/>
            <a:ext cx="1714315" cy="16800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地球ののイラスト">
            <a:extLst>
              <a:ext uri="{FF2B5EF4-FFF2-40B4-BE49-F238E27FC236}">
                <a16:creationId xmlns:a16="http://schemas.microsoft.com/office/drawing/2014/main" id="{0226EE37-267F-EA43-9020-97399C75A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3855" y="4577985"/>
            <a:ext cx="1714316" cy="16800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地球ののイラスト">
            <a:extLst>
              <a:ext uri="{FF2B5EF4-FFF2-40B4-BE49-F238E27FC236}">
                <a16:creationId xmlns:a16="http://schemas.microsoft.com/office/drawing/2014/main" id="{AF0DF6F4-FE9B-6847-A611-8A11658896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5912" y="4577985"/>
            <a:ext cx="1714316" cy="1680031"/>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B4FFC2C7-2632-2646-B8F5-50E76A0CEFE4}"/>
              </a:ext>
            </a:extLst>
          </p:cNvPr>
          <p:cNvSpPr txBox="1"/>
          <p:nvPr/>
        </p:nvSpPr>
        <p:spPr>
          <a:xfrm>
            <a:off x="6096000" y="5125611"/>
            <a:ext cx="1509486" cy="584775"/>
          </a:xfrm>
          <a:prstGeom prst="rect">
            <a:avLst/>
          </a:prstGeom>
          <a:noFill/>
        </p:spPr>
        <p:txBody>
          <a:bodyPr wrap="square" rtlCol="0">
            <a:spAutoFit/>
          </a:bodyPr>
          <a:lstStyle/>
          <a:p>
            <a:r>
              <a:rPr kumimoji="1" lang="ja-JP" altLang="en-US" sz="3200" b="1">
                <a:solidFill>
                  <a:schemeClr val="bg1"/>
                </a:solidFill>
                <a:latin typeface="Gen Jyuu Gothic LP Bold" panose="020B0302020203020207" pitchFamily="34" charset="-128"/>
                <a:ea typeface="Gen Jyuu Gothic LP Bold" panose="020B0302020203020207" pitchFamily="34" charset="-128"/>
                <a:cs typeface="Gen Jyuu Gothic LP Bold" panose="020B0302020203020207" pitchFamily="34" charset="-128"/>
              </a:rPr>
              <a:t>・・・</a:t>
            </a:r>
          </a:p>
        </p:txBody>
      </p:sp>
      <p:pic>
        <p:nvPicPr>
          <p:cNvPr id="11" name="Picture 6" descr="地球ののイラスト">
            <a:extLst>
              <a:ext uri="{FF2B5EF4-FFF2-40B4-BE49-F238E27FC236}">
                <a16:creationId xmlns:a16="http://schemas.microsoft.com/office/drawing/2014/main" id="{8BAE1C4A-8105-EA4D-80B5-0798D18078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0743" y="4593770"/>
            <a:ext cx="1714316" cy="16800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地球ののイラスト">
            <a:extLst>
              <a:ext uri="{FF2B5EF4-FFF2-40B4-BE49-F238E27FC236}">
                <a16:creationId xmlns:a16="http://schemas.microsoft.com/office/drawing/2014/main" id="{49F0EE16-2BDC-D24F-A06A-A70BFA351D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2644" y="4593770"/>
            <a:ext cx="1714316" cy="1680031"/>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5829A635-7A6E-9649-B98B-A2F30880CEA2}"/>
              </a:ext>
            </a:extLst>
          </p:cNvPr>
          <p:cNvSpPr txBox="1"/>
          <p:nvPr/>
        </p:nvSpPr>
        <p:spPr>
          <a:xfrm>
            <a:off x="5853701" y="4347152"/>
            <a:ext cx="1143262" cy="461665"/>
          </a:xfrm>
          <a:prstGeom prst="rect">
            <a:avLst/>
          </a:prstGeom>
          <a:noFill/>
        </p:spPr>
        <p:txBody>
          <a:bodyPr wrap="none" rtlCol="0">
            <a:spAutoFit/>
          </a:bodyPr>
          <a:lstStyle/>
          <a:p>
            <a:r>
              <a:rPr kumimoji="1" lang="en-US" altLang="ja-JP" sz="2800" dirty="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30</a:t>
            </a:r>
            <a:r>
              <a:rPr kumimoji="1" lang="ja-JP" altLang="en-US" sz="280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億個</a:t>
            </a:r>
          </a:p>
        </p:txBody>
      </p:sp>
    </p:spTree>
    <p:extLst>
      <p:ext uri="{BB962C8B-B14F-4D97-AF65-F5344CB8AC3E}">
        <p14:creationId xmlns:p14="http://schemas.microsoft.com/office/powerpoint/2010/main" val="995053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131DF6-4722-A045-B4A0-723F8AB81584}"/>
              </a:ext>
            </a:extLst>
          </p:cNvPr>
          <p:cNvSpPr>
            <a:spLocks noGrp="1"/>
          </p:cNvSpPr>
          <p:nvPr>
            <p:ph type="title"/>
          </p:nvPr>
        </p:nvSpPr>
        <p:spPr/>
        <p:txBody>
          <a:bodyPr/>
          <a:lstStyle/>
          <a:p>
            <a:r>
              <a:rPr lang="ja-JP" altLang="en-US"/>
              <a:t>はじめに</a:t>
            </a:r>
            <a:endParaRPr kumimoji="1" lang="ja-JP" altLang="en-US"/>
          </a:p>
        </p:txBody>
      </p:sp>
      <p:sp>
        <p:nvSpPr>
          <p:cNvPr id="3" name="コンテンツ プレースホルダー 2">
            <a:extLst>
              <a:ext uri="{FF2B5EF4-FFF2-40B4-BE49-F238E27FC236}">
                <a16:creationId xmlns:a16="http://schemas.microsoft.com/office/drawing/2014/main" id="{7EEC658F-02F6-1B4C-AE23-A21CC5AB5E60}"/>
              </a:ext>
            </a:extLst>
          </p:cNvPr>
          <p:cNvSpPr>
            <a:spLocks noGrp="1"/>
          </p:cNvSpPr>
          <p:nvPr>
            <p:ph idx="1"/>
          </p:nvPr>
        </p:nvSpPr>
        <p:spPr>
          <a:xfrm>
            <a:off x="838200" y="1440000"/>
            <a:ext cx="5881255" cy="4946286"/>
          </a:xfrm>
        </p:spPr>
        <p:txBody>
          <a:bodyPr/>
          <a:lstStyle/>
          <a:p>
            <a:pPr marL="0" indent="0">
              <a:buNone/>
            </a:pPr>
            <a:r>
              <a:rPr kumimoji="1" lang="ja-JP" altLang="en-US"/>
              <a:t>友人と</a:t>
            </a:r>
            <a:r>
              <a:rPr lang="ja-JP" altLang="en-US"/>
              <a:t>カミオカンデのパズル</a:t>
            </a:r>
            <a:endParaRPr lang="en-US" altLang="ja-JP" dirty="0"/>
          </a:p>
          <a:p>
            <a:pPr marL="0" indent="0">
              <a:buNone/>
            </a:pPr>
            <a:r>
              <a:rPr lang="ja-JP" altLang="en-US"/>
              <a:t>カミオカンデって名前は知ってるけど、よく知らない</a:t>
            </a:r>
            <a:endParaRPr lang="en-US" altLang="ja-JP" dirty="0"/>
          </a:p>
          <a:p>
            <a:pPr marL="0" indent="0">
              <a:buNone/>
            </a:pPr>
            <a:r>
              <a:rPr kumimoji="1" lang="ja-JP" altLang="en-US"/>
              <a:t>ニュートリノって何なのだろう？</a:t>
            </a:r>
            <a:endParaRPr kumimoji="1" lang="en-US" altLang="ja-JP" dirty="0"/>
          </a:p>
          <a:p>
            <a:pPr marL="0" indent="0">
              <a:buNone/>
            </a:pPr>
            <a:endParaRPr kumimoji="1" lang="ja-JP" altLang="en-US"/>
          </a:p>
        </p:txBody>
      </p:sp>
      <p:pic>
        <p:nvPicPr>
          <p:cNvPr id="8" name="図 7" descr="屋内, モニター, 写真, 画面 が含まれている画像&#10;&#10;自動的に生成された説明">
            <a:extLst>
              <a:ext uri="{FF2B5EF4-FFF2-40B4-BE49-F238E27FC236}">
                <a16:creationId xmlns:a16="http://schemas.microsoft.com/office/drawing/2014/main" id="{0612B739-860F-5544-BFC1-F24111CD9105}"/>
              </a:ext>
            </a:extLst>
          </p:cNvPr>
          <p:cNvPicPr>
            <a:picLocks noChangeAspect="1"/>
          </p:cNvPicPr>
          <p:nvPr/>
        </p:nvPicPr>
        <p:blipFill rotWithShape="1">
          <a:blip r:embed="rId2"/>
          <a:srcRect l="19286" t="6453" r="26156" b="22"/>
          <a:stretch/>
        </p:blipFill>
        <p:spPr>
          <a:xfrm rot="5400000">
            <a:off x="7442794" y="894244"/>
            <a:ext cx="3508905" cy="4600418"/>
          </a:xfrm>
          <a:prstGeom prst="rect">
            <a:avLst/>
          </a:prstGeom>
        </p:spPr>
      </p:pic>
      <p:sp>
        <p:nvSpPr>
          <p:cNvPr id="4" name="テキスト ボックス 3">
            <a:extLst>
              <a:ext uri="{FF2B5EF4-FFF2-40B4-BE49-F238E27FC236}">
                <a16:creationId xmlns:a16="http://schemas.microsoft.com/office/drawing/2014/main" id="{74B34482-C77E-5544-81CF-082A5673B79A}"/>
              </a:ext>
            </a:extLst>
          </p:cNvPr>
          <p:cNvSpPr txBox="1"/>
          <p:nvPr/>
        </p:nvSpPr>
        <p:spPr>
          <a:xfrm>
            <a:off x="10536937" y="5053592"/>
            <a:ext cx="960519" cy="369332"/>
          </a:xfrm>
          <a:prstGeom prst="rect">
            <a:avLst/>
          </a:prstGeom>
          <a:noFill/>
        </p:spPr>
        <p:txBody>
          <a:bodyPr wrap="none" rtlCol="0">
            <a:spAutoFit/>
          </a:bodyPr>
          <a:lstStyle/>
          <a:p>
            <a:r>
              <a:rPr kumimoji="1" lang="en-US" altLang="ja-JP" dirty="0">
                <a:solidFill>
                  <a:schemeClr val="bg1"/>
                </a:solidFill>
              </a:rPr>
              <a:t>by </a:t>
            </a:r>
            <a:r>
              <a:rPr kumimoji="1" lang="ja-JP" altLang="en-US">
                <a:solidFill>
                  <a:schemeClr val="bg1"/>
                </a:solidFill>
              </a:rPr>
              <a:t>友人</a:t>
            </a:r>
          </a:p>
        </p:txBody>
      </p:sp>
    </p:spTree>
    <p:extLst>
      <p:ext uri="{BB962C8B-B14F-4D97-AF65-F5344CB8AC3E}">
        <p14:creationId xmlns:p14="http://schemas.microsoft.com/office/powerpoint/2010/main" val="1340432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591D58-A558-F64E-8995-D62BFE23195A}"/>
              </a:ext>
            </a:extLst>
          </p:cNvPr>
          <p:cNvSpPr>
            <a:spLocks noGrp="1"/>
          </p:cNvSpPr>
          <p:nvPr>
            <p:ph type="title"/>
          </p:nvPr>
        </p:nvSpPr>
        <p:spPr/>
        <p:txBody>
          <a:bodyPr/>
          <a:lstStyle/>
          <a:p>
            <a:r>
              <a:rPr lang="ja-JP" altLang="en-US"/>
              <a:t>なぜニュートリノ？</a:t>
            </a:r>
            <a:endParaRPr kumimoji="1" lang="ja-JP" altLang="en-US"/>
          </a:p>
        </p:txBody>
      </p:sp>
      <p:sp>
        <p:nvSpPr>
          <p:cNvPr id="3" name="コンテンツ プレースホルダー 2">
            <a:extLst>
              <a:ext uri="{FF2B5EF4-FFF2-40B4-BE49-F238E27FC236}">
                <a16:creationId xmlns:a16="http://schemas.microsoft.com/office/drawing/2014/main" id="{9D2066F6-41D7-1246-A2A7-D1BDE0A9DC5B}"/>
              </a:ext>
            </a:extLst>
          </p:cNvPr>
          <p:cNvSpPr>
            <a:spLocks noGrp="1"/>
          </p:cNvSpPr>
          <p:nvPr>
            <p:ph idx="1"/>
          </p:nvPr>
        </p:nvSpPr>
        <p:spPr/>
        <p:txBody>
          <a:bodyPr/>
          <a:lstStyle/>
          <a:p>
            <a:pPr marL="0" indent="0">
              <a:buNone/>
            </a:pPr>
            <a:r>
              <a:rPr lang="ja-JP" altLang="en-US"/>
              <a:t>・光</a:t>
            </a:r>
            <a:endParaRPr lang="en-US" altLang="ja-JP" dirty="0"/>
          </a:p>
          <a:p>
            <a:pPr marL="0" indent="0">
              <a:buNone/>
            </a:pPr>
            <a:r>
              <a:rPr lang="ja-JP" altLang="en-US"/>
              <a:t>太陽中心から表面に出るまで数</a:t>
            </a:r>
            <a:r>
              <a:rPr lang="en-US" altLang="ja-JP" dirty="0"/>
              <a:t>10</a:t>
            </a:r>
            <a:r>
              <a:rPr lang="ja-JP" altLang="en-US"/>
              <a:t>万年（情報を失っている）</a:t>
            </a:r>
            <a:endParaRPr lang="en-US" altLang="ja-JP" dirty="0"/>
          </a:p>
          <a:p>
            <a:r>
              <a:rPr kumimoji="1" lang="ja-JP" altLang="en-US"/>
              <a:t>ニュートリノ</a:t>
            </a:r>
            <a:endParaRPr kumimoji="1" lang="en-US" altLang="ja-JP" dirty="0"/>
          </a:p>
          <a:p>
            <a:pPr marL="0" indent="0">
              <a:buNone/>
            </a:pPr>
            <a:r>
              <a:rPr lang="ja-JP" altLang="en-US"/>
              <a:t>太陽中心から表面に出るまで</a:t>
            </a:r>
            <a:r>
              <a:rPr lang="en-US" altLang="ja-JP" dirty="0"/>
              <a:t>2</a:t>
            </a:r>
            <a:r>
              <a:rPr lang="ja-JP" altLang="en-US"/>
              <a:t>秒</a:t>
            </a:r>
            <a:endParaRPr lang="en-US" altLang="ja-JP" dirty="0"/>
          </a:p>
          <a:p>
            <a:pPr marL="0" indent="0">
              <a:buNone/>
            </a:pPr>
            <a:endParaRPr kumimoji="1" lang="en-US" altLang="ja-JP" dirty="0"/>
          </a:p>
          <a:p>
            <a:pPr marL="0" indent="0">
              <a:buNone/>
            </a:pPr>
            <a:r>
              <a:rPr lang="ja-JP" altLang="en-US"/>
              <a:t>太陽内部の様子を光よりもずっと早く、情報を失わずに伝えてくれるメッセンジャー</a:t>
            </a:r>
            <a:endParaRPr lang="en-US" altLang="ja-JP" dirty="0"/>
          </a:p>
          <a:p>
            <a:pPr marL="0" indent="0">
              <a:buNone/>
            </a:pPr>
            <a:r>
              <a:rPr kumimoji="1" lang="ja-JP" altLang="en-US"/>
              <a:t>超新星爆発やビックバンでも同様</a:t>
            </a:r>
            <a:endParaRPr kumimoji="1" lang="en-US" altLang="ja-JP" dirty="0"/>
          </a:p>
        </p:txBody>
      </p:sp>
    </p:spTree>
    <p:extLst>
      <p:ext uri="{BB962C8B-B14F-4D97-AF65-F5344CB8AC3E}">
        <p14:creationId xmlns:p14="http://schemas.microsoft.com/office/powerpoint/2010/main" val="4043959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591D58-A558-F64E-8995-D62BFE23195A}"/>
              </a:ext>
            </a:extLst>
          </p:cNvPr>
          <p:cNvSpPr>
            <a:spLocks noGrp="1"/>
          </p:cNvSpPr>
          <p:nvPr>
            <p:ph type="title"/>
          </p:nvPr>
        </p:nvSpPr>
        <p:spPr/>
        <p:txBody>
          <a:bodyPr/>
          <a:lstStyle/>
          <a:p>
            <a:r>
              <a:rPr kumimoji="1" lang="ja-JP" altLang="en-US"/>
              <a:t>ニュートリノまとめ</a:t>
            </a:r>
          </a:p>
        </p:txBody>
      </p:sp>
      <p:sp>
        <p:nvSpPr>
          <p:cNvPr id="3" name="コンテンツ プレースホルダー 2">
            <a:extLst>
              <a:ext uri="{FF2B5EF4-FFF2-40B4-BE49-F238E27FC236}">
                <a16:creationId xmlns:a16="http://schemas.microsoft.com/office/drawing/2014/main" id="{9D2066F6-41D7-1246-A2A7-D1BDE0A9DC5B}"/>
              </a:ext>
            </a:extLst>
          </p:cNvPr>
          <p:cNvSpPr>
            <a:spLocks noGrp="1"/>
          </p:cNvSpPr>
          <p:nvPr>
            <p:ph idx="1"/>
          </p:nvPr>
        </p:nvSpPr>
        <p:spPr/>
        <p:txBody>
          <a:bodyPr/>
          <a:lstStyle/>
          <a:p>
            <a:r>
              <a:rPr lang="ja-JP" altLang="en-US"/>
              <a:t>素粒子の一種</a:t>
            </a:r>
            <a:endParaRPr lang="en-US" altLang="ja-JP" dirty="0"/>
          </a:p>
          <a:p>
            <a:r>
              <a:rPr lang="ja-JP" altLang="en-US"/>
              <a:t>質量がないか、極めて軽い</a:t>
            </a:r>
            <a:endParaRPr lang="en-US" altLang="ja-JP" dirty="0"/>
          </a:p>
          <a:p>
            <a:r>
              <a:rPr lang="ja-JP" altLang="en-US"/>
              <a:t>電気を帯びておらず中性</a:t>
            </a:r>
            <a:endParaRPr lang="en-US" altLang="ja-JP" dirty="0"/>
          </a:p>
          <a:p>
            <a:r>
              <a:rPr kumimoji="1" lang="ja-JP" altLang="en-US"/>
              <a:t>電磁力は働かず、物質と相互作用するときには「弱い力」のみ</a:t>
            </a:r>
            <a:endParaRPr kumimoji="1" lang="en-US" altLang="ja-JP" dirty="0"/>
          </a:p>
          <a:p>
            <a:r>
              <a:rPr lang="ja-JP" altLang="en-US"/>
              <a:t>なかなか反応しない＝検出しにくい</a:t>
            </a:r>
            <a:endParaRPr lang="en-US" altLang="ja-JP" dirty="0"/>
          </a:p>
          <a:p>
            <a:r>
              <a:rPr kumimoji="1" lang="ja-JP" altLang="en-US"/>
              <a:t>ごく稀に検出器内で反応したものが観測できる</a:t>
            </a:r>
            <a:endParaRPr kumimoji="1" lang="en-US" altLang="ja-JP" dirty="0"/>
          </a:p>
          <a:p>
            <a:r>
              <a:rPr lang="ja-JP" altLang="en-US"/>
              <a:t>宇宙の古い記憶を持つ</a:t>
            </a:r>
            <a:endParaRPr kumimoji="1" lang="en-US" altLang="ja-JP" dirty="0"/>
          </a:p>
        </p:txBody>
      </p:sp>
    </p:spTree>
    <p:extLst>
      <p:ext uri="{BB962C8B-B14F-4D97-AF65-F5344CB8AC3E}">
        <p14:creationId xmlns:p14="http://schemas.microsoft.com/office/powerpoint/2010/main" val="3916336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brightnessContrast bright="-20000" contrast="-15000"/>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BA84F7-F7E5-B841-8AB2-7B502E4CEBC2}"/>
              </a:ext>
            </a:extLst>
          </p:cNvPr>
          <p:cNvSpPr>
            <a:spLocks noGrp="1"/>
          </p:cNvSpPr>
          <p:nvPr>
            <p:ph type="title"/>
          </p:nvPr>
        </p:nvSpPr>
        <p:spPr/>
        <p:txBody>
          <a:bodyPr/>
          <a:lstStyle/>
          <a:p>
            <a:r>
              <a:rPr lang="en-US" altLang="ja-JP" dirty="0"/>
              <a:t>3</a:t>
            </a:r>
            <a:r>
              <a:rPr lang="ja-JP" altLang="en-US"/>
              <a:t>種類のニュートリノ</a:t>
            </a:r>
            <a:endParaRPr kumimoji="1" lang="ja-JP" altLang="en-US"/>
          </a:p>
        </p:txBody>
      </p:sp>
      <p:sp>
        <p:nvSpPr>
          <p:cNvPr id="3" name="コンテンツ プレースホルダー 2">
            <a:extLst>
              <a:ext uri="{FF2B5EF4-FFF2-40B4-BE49-F238E27FC236}">
                <a16:creationId xmlns:a16="http://schemas.microsoft.com/office/drawing/2014/main" id="{19016E05-835A-D24B-BF81-20D27BB46E53}"/>
              </a:ext>
            </a:extLst>
          </p:cNvPr>
          <p:cNvSpPr>
            <a:spLocks noGrp="1"/>
          </p:cNvSpPr>
          <p:nvPr>
            <p:ph idx="1"/>
          </p:nvPr>
        </p:nvSpPr>
        <p:spPr/>
        <p:txBody>
          <a:bodyPr/>
          <a:lstStyle/>
          <a:p>
            <a:pPr marL="0" indent="0">
              <a:buNone/>
            </a:pPr>
            <a:r>
              <a:rPr kumimoji="1" lang="ja-JP" altLang="en-US"/>
              <a:t>反応したときにどの粒子に変化するかで見分ける</a:t>
            </a:r>
          </a:p>
        </p:txBody>
      </p:sp>
      <p:sp>
        <p:nvSpPr>
          <p:cNvPr id="5" name="正方形/長方形 4">
            <a:extLst>
              <a:ext uri="{FF2B5EF4-FFF2-40B4-BE49-F238E27FC236}">
                <a16:creationId xmlns:a16="http://schemas.microsoft.com/office/drawing/2014/main" id="{98788DE9-57DC-7D4B-AC53-787B6F7B370C}"/>
              </a:ext>
            </a:extLst>
          </p:cNvPr>
          <p:cNvSpPr/>
          <p:nvPr/>
        </p:nvSpPr>
        <p:spPr>
          <a:xfrm>
            <a:off x="772884" y="2000972"/>
            <a:ext cx="10657114" cy="4429942"/>
          </a:xfrm>
          <a:prstGeom prst="rect">
            <a:avLst/>
          </a:prstGeom>
          <a:solidFill>
            <a:schemeClr val="bg1">
              <a:alpha val="75000"/>
            </a:schemeClr>
          </a:solidFill>
          <a:ln>
            <a:solidFill>
              <a:schemeClr val="accent6">
                <a:lumMod val="75000"/>
              </a:schemeClr>
            </a:solid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descr="ランプ, 記号 が含まれている画像&#10;&#10;自動的に生成された説明">
            <a:extLst>
              <a:ext uri="{FF2B5EF4-FFF2-40B4-BE49-F238E27FC236}">
                <a16:creationId xmlns:a16="http://schemas.microsoft.com/office/drawing/2014/main" id="{DF2011E4-292C-C34A-A950-B6B6D357F06B}"/>
              </a:ext>
            </a:extLst>
          </p:cNvPr>
          <p:cNvPicPr>
            <a:picLocks noChangeAspect="1"/>
          </p:cNvPicPr>
          <p:nvPr/>
        </p:nvPicPr>
        <p:blipFill>
          <a:blip r:embed="rId5"/>
          <a:stretch>
            <a:fillRect/>
          </a:stretch>
        </p:blipFill>
        <p:spPr>
          <a:xfrm>
            <a:off x="4191000" y="2101486"/>
            <a:ext cx="1759857" cy="1759857"/>
          </a:xfrm>
          <a:prstGeom prst="rect">
            <a:avLst/>
          </a:prstGeom>
        </p:spPr>
      </p:pic>
      <p:pic>
        <p:nvPicPr>
          <p:cNvPr id="9" name="図 8" descr="アイコン&#10;&#10;自動的に生成された説明">
            <a:extLst>
              <a:ext uri="{FF2B5EF4-FFF2-40B4-BE49-F238E27FC236}">
                <a16:creationId xmlns:a16="http://schemas.microsoft.com/office/drawing/2014/main" id="{E682C55D-6EAD-C045-B6BC-48CF99CE8F9B}"/>
              </a:ext>
            </a:extLst>
          </p:cNvPr>
          <p:cNvPicPr>
            <a:picLocks noChangeAspect="1"/>
          </p:cNvPicPr>
          <p:nvPr/>
        </p:nvPicPr>
        <p:blipFill>
          <a:blip r:embed="rId6"/>
          <a:stretch>
            <a:fillRect/>
          </a:stretch>
        </p:blipFill>
        <p:spPr>
          <a:xfrm>
            <a:off x="838199" y="2153285"/>
            <a:ext cx="1759858" cy="1759858"/>
          </a:xfrm>
          <a:prstGeom prst="rect">
            <a:avLst/>
          </a:prstGeom>
        </p:spPr>
      </p:pic>
      <p:sp>
        <p:nvSpPr>
          <p:cNvPr id="10" name="円/楕円 9">
            <a:extLst>
              <a:ext uri="{FF2B5EF4-FFF2-40B4-BE49-F238E27FC236}">
                <a16:creationId xmlns:a16="http://schemas.microsoft.com/office/drawing/2014/main" id="{0BF2C673-FDBA-8D41-B401-D76F27994551}"/>
              </a:ext>
            </a:extLst>
          </p:cNvPr>
          <p:cNvSpPr/>
          <p:nvPr/>
        </p:nvSpPr>
        <p:spPr>
          <a:xfrm>
            <a:off x="3058887" y="3585029"/>
            <a:ext cx="707571" cy="710928"/>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a:extLst>
              <a:ext uri="{FF2B5EF4-FFF2-40B4-BE49-F238E27FC236}">
                <a16:creationId xmlns:a16="http://schemas.microsoft.com/office/drawing/2014/main" id="{360430E1-A94F-274D-8E2B-E6F3C0E837E1}"/>
              </a:ext>
            </a:extLst>
          </p:cNvPr>
          <p:cNvSpPr/>
          <p:nvPr/>
        </p:nvSpPr>
        <p:spPr>
          <a:xfrm>
            <a:off x="8425544" y="3506743"/>
            <a:ext cx="707571" cy="709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a:extLst>
              <a:ext uri="{FF2B5EF4-FFF2-40B4-BE49-F238E27FC236}">
                <a16:creationId xmlns:a16="http://schemas.microsoft.com/office/drawing/2014/main" id="{39891351-D729-C146-8864-F94E1EE6E60C}"/>
              </a:ext>
            </a:extLst>
          </p:cNvPr>
          <p:cNvSpPr/>
          <p:nvPr/>
        </p:nvSpPr>
        <p:spPr>
          <a:xfrm>
            <a:off x="5597071" y="5634588"/>
            <a:ext cx="707571" cy="709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矢印コネクタ 14">
            <a:extLst>
              <a:ext uri="{FF2B5EF4-FFF2-40B4-BE49-F238E27FC236}">
                <a16:creationId xmlns:a16="http://schemas.microsoft.com/office/drawing/2014/main" id="{1088ED2A-BE5E-1549-9963-BDAB40854980}"/>
              </a:ext>
            </a:extLst>
          </p:cNvPr>
          <p:cNvCxnSpPr>
            <a:cxnSpLocks/>
          </p:cNvCxnSpPr>
          <p:nvPr/>
        </p:nvCxnSpPr>
        <p:spPr>
          <a:xfrm flipH="1">
            <a:off x="3541734" y="3272971"/>
            <a:ext cx="841580" cy="312058"/>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D83F0AFB-9170-1B43-931D-01F8B1743255}"/>
              </a:ext>
            </a:extLst>
          </p:cNvPr>
          <p:cNvCxnSpPr>
            <a:cxnSpLocks/>
          </p:cNvCxnSpPr>
          <p:nvPr/>
        </p:nvCxnSpPr>
        <p:spPr>
          <a:xfrm flipH="1" flipV="1">
            <a:off x="2509401" y="3267960"/>
            <a:ext cx="737922" cy="317069"/>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6" name="図 25" descr="黒い背景に白い文字がある&#10;&#10;低い精度で自動的に生成された説明">
            <a:extLst>
              <a:ext uri="{FF2B5EF4-FFF2-40B4-BE49-F238E27FC236}">
                <a16:creationId xmlns:a16="http://schemas.microsoft.com/office/drawing/2014/main" id="{81761F4F-0DDC-584B-97D7-4BB9DEF1B9AF}"/>
              </a:ext>
            </a:extLst>
          </p:cNvPr>
          <p:cNvPicPr>
            <a:picLocks noChangeAspect="1"/>
          </p:cNvPicPr>
          <p:nvPr/>
        </p:nvPicPr>
        <p:blipFill>
          <a:blip r:embed="rId7"/>
          <a:stretch>
            <a:fillRect/>
          </a:stretch>
        </p:blipFill>
        <p:spPr>
          <a:xfrm>
            <a:off x="9659258" y="2044021"/>
            <a:ext cx="1759858" cy="1759858"/>
          </a:xfrm>
          <a:prstGeom prst="rect">
            <a:avLst/>
          </a:prstGeom>
        </p:spPr>
      </p:pic>
      <p:cxnSp>
        <p:nvCxnSpPr>
          <p:cNvPr id="27" name="直線矢印コネクタ 26">
            <a:extLst>
              <a:ext uri="{FF2B5EF4-FFF2-40B4-BE49-F238E27FC236}">
                <a16:creationId xmlns:a16="http://schemas.microsoft.com/office/drawing/2014/main" id="{AD3D9D4F-5DC6-9244-918C-8497BE180173}"/>
              </a:ext>
            </a:extLst>
          </p:cNvPr>
          <p:cNvCxnSpPr>
            <a:cxnSpLocks/>
          </p:cNvCxnSpPr>
          <p:nvPr/>
        </p:nvCxnSpPr>
        <p:spPr>
          <a:xfrm flipH="1">
            <a:off x="6266254" y="5399229"/>
            <a:ext cx="841580" cy="312058"/>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4F49A7E5-3009-A34C-87F0-704A5E8EC6E6}"/>
              </a:ext>
            </a:extLst>
          </p:cNvPr>
          <p:cNvCxnSpPr>
            <a:cxnSpLocks/>
          </p:cNvCxnSpPr>
          <p:nvPr/>
        </p:nvCxnSpPr>
        <p:spPr>
          <a:xfrm flipH="1" flipV="1">
            <a:off x="7699685" y="3213328"/>
            <a:ext cx="841580" cy="301807"/>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7792602A-76B1-CA40-8272-EF1A66C26055}"/>
              </a:ext>
            </a:extLst>
          </p:cNvPr>
          <p:cNvCxnSpPr>
            <a:cxnSpLocks/>
          </p:cNvCxnSpPr>
          <p:nvPr/>
        </p:nvCxnSpPr>
        <p:spPr>
          <a:xfrm flipH="1">
            <a:off x="8985620" y="3231970"/>
            <a:ext cx="841580" cy="312058"/>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1" name="図 30" descr="アイコン が含まれている画像&#10;&#10;自動的に生成された説明">
            <a:extLst>
              <a:ext uri="{FF2B5EF4-FFF2-40B4-BE49-F238E27FC236}">
                <a16:creationId xmlns:a16="http://schemas.microsoft.com/office/drawing/2014/main" id="{CE9EAD77-F9FD-474A-BF40-83C8D4B7B666}"/>
              </a:ext>
            </a:extLst>
          </p:cNvPr>
          <p:cNvPicPr>
            <a:picLocks noChangeAspect="1"/>
          </p:cNvPicPr>
          <p:nvPr/>
        </p:nvPicPr>
        <p:blipFill>
          <a:blip r:embed="rId8"/>
          <a:stretch>
            <a:fillRect/>
          </a:stretch>
        </p:blipFill>
        <p:spPr>
          <a:xfrm>
            <a:off x="6055547" y="2183178"/>
            <a:ext cx="1759858" cy="1759858"/>
          </a:xfrm>
          <a:prstGeom prst="rect">
            <a:avLst/>
          </a:prstGeom>
        </p:spPr>
      </p:pic>
      <p:cxnSp>
        <p:nvCxnSpPr>
          <p:cNvPr id="33" name="直線矢印コネクタ 32">
            <a:extLst>
              <a:ext uri="{FF2B5EF4-FFF2-40B4-BE49-F238E27FC236}">
                <a16:creationId xmlns:a16="http://schemas.microsoft.com/office/drawing/2014/main" id="{261CBE1A-0017-704F-A11D-8C093E3CBDFB}"/>
              </a:ext>
            </a:extLst>
          </p:cNvPr>
          <p:cNvCxnSpPr>
            <a:cxnSpLocks/>
          </p:cNvCxnSpPr>
          <p:nvPr/>
        </p:nvCxnSpPr>
        <p:spPr>
          <a:xfrm flipH="1" flipV="1">
            <a:off x="4829463" y="5377777"/>
            <a:ext cx="859850" cy="303258"/>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7" name="図 36" descr="アイコン&#10;&#10;低い精度で自動的に生成された説明">
            <a:extLst>
              <a:ext uri="{FF2B5EF4-FFF2-40B4-BE49-F238E27FC236}">
                <a16:creationId xmlns:a16="http://schemas.microsoft.com/office/drawing/2014/main" id="{6F6E6EB3-586A-3E40-B0B9-90C12E7B35F5}"/>
              </a:ext>
            </a:extLst>
          </p:cNvPr>
          <p:cNvPicPr>
            <a:picLocks noChangeAspect="1"/>
          </p:cNvPicPr>
          <p:nvPr/>
        </p:nvPicPr>
        <p:blipFill>
          <a:blip r:embed="rId9"/>
          <a:stretch>
            <a:fillRect/>
          </a:stretch>
        </p:blipFill>
        <p:spPr>
          <a:xfrm>
            <a:off x="6769729" y="4243624"/>
            <a:ext cx="1759857" cy="1759857"/>
          </a:xfrm>
          <a:prstGeom prst="rect">
            <a:avLst/>
          </a:prstGeom>
        </p:spPr>
      </p:pic>
      <p:pic>
        <p:nvPicPr>
          <p:cNvPr id="39" name="図 38" descr="アイコン&#10;&#10;自動的に生成された説明">
            <a:extLst>
              <a:ext uri="{FF2B5EF4-FFF2-40B4-BE49-F238E27FC236}">
                <a16:creationId xmlns:a16="http://schemas.microsoft.com/office/drawing/2014/main" id="{D63B0731-C172-4643-85B0-70CA837AE619}"/>
              </a:ext>
            </a:extLst>
          </p:cNvPr>
          <p:cNvPicPr>
            <a:picLocks noChangeAspect="1"/>
          </p:cNvPicPr>
          <p:nvPr/>
        </p:nvPicPr>
        <p:blipFill>
          <a:blip r:embed="rId10"/>
          <a:stretch>
            <a:fillRect/>
          </a:stretch>
        </p:blipFill>
        <p:spPr>
          <a:xfrm>
            <a:off x="3247323" y="4276001"/>
            <a:ext cx="1759857" cy="1759857"/>
          </a:xfrm>
          <a:prstGeom prst="rect">
            <a:avLst/>
          </a:prstGeom>
        </p:spPr>
      </p:pic>
      <p:sp>
        <p:nvSpPr>
          <p:cNvPr id="40" name="テキスト ボックス 39">
            <a:extLst>
              <a:ext uri="{FF2B5EF4-FFF2-40B4-BE49-F238E27FC236}">
                <a16:creationId xmlns:a16="http://schemas.microsoft.com/office/drawing/2014/main" id="{00A5E629-AA53-6847-A797-6DBE413A091A}"/>
              </a:ext>
            </a:extLst>
          </p:cNvPr>
          <p:cNvSpPr txBox="1"/>
          <p:nvPr/>
        </p:nvSpPr>
        <p:spPr>
          <a:xfrm>
            <a:off x="1394962" y="3696124"/>
            <a:ext cx="748923" cy="430887"/>
          </a:xfrm>
          <a:prstGeom prst="rect">
            <a:avLst/>
          </a:prstGeom>
          <a:noFill/>
        </p:spPr>
        <p:txBody>
          <a:bodyPr wrap="none" rtlCol="0">
            <a:spAutoFit/>
          </a:bodyPr>
          <a:lstStyle/>
          <a:p>
            <a:r>
              <a:rPr kumimoji="1" lang="ja-JP" altLang="en-US" sz="2200">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電子</a:t>
            </a:r>
          </a:p>
        </p:txBody>
      </p:sp>
      <p:sp>
        <p:nvSpPr>
          <p:cNvPr id="43" name="テキスト ボックス 42">
            <a:extLst>
              <a:ext uri="{FF2B5EF4-FFF2-40B4-BE49-F238E27FC236}">
                <a16:creationId xmlns:a16="http://schemas.microsoft.com/office/drawing/2014/main" id="{C3CAB550-CA2A-C14E-8B13-3EB2901FB7D9}"/>
              </a:ext>
            </a:extLst>
          </p:cNvPr>
          <p:cNvSpPr txBox="1"/>
          <p:nvPr/>
        </p:nvSpPr>
        <p:spPr>
          <a:xfrm>
            <a:off x="4182200" y="3652874"/>
            <a:ext cx="1523174" cy="769441"/>
          </a:xfrm>
          <a:prstGeom prst="rect">
            <a:avLst/>
          </a:prstGeom>
          <a:noFill/>
        </p:spPr>
        <p:txBody>
          <a:bodyPr wrap="none" rtlCol="0">
            <a:spAutoFit/>
          </a:bodyPr>
          <a:lstStyle/>
          <a:p>
            <a:pPr algn="ctr"/>
            <a:r>
              <a:rPr kumimoji="1" lang="ja-JP" altLang="en-US" sz="2200">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電子</a:t>
            </a:r>
            <a:endParaRPr kumimoji="1" lang="en-US" altLang="ja-JP" sz="2200" dirty="0">
              <a:latin typeface="Gen Jyuu Gothic LP Regular" panose="020B0302020203020207" pitchFamily="34" charset="-128"/>
              <a:ea typeface="Gen Jyuu Gothic LP Regular" panose="020B0302020203020207" pitchFamily="34" charset="-128"/>
              <a:cs typeface="Gen Jyuu Gothic LP Regular" panose="020B0302020203020207" pitchFamily="34" charset="-128"/>
            </a:endParaRPr>
          </a:p>
          <a:p>
            <a:pPr algn="ctr"/>
            <a:r>
              <a:rPr kumimoji="1" lang="ja-JP" altLang="en-US" sz="2200">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ニュートリノ</a:t>
            </a:r>
          </a:p>
        </p:txBody>
      </p:sp>
      <p:sp>
        <p:nvSpPr>
          <p:cNvPr id="44" name="テキスト ボックス 43">
            <a:extLst>
              <a:ext uri="{FF2B5EF4-FFF2-40B4-BE49-F238E27FC236}">
                <a16:creationId xmlns:a16="http://schemas.microsoft.com/office/drawing/2014/main" id="{78CDD697-44AA-444E-92DC-BB2E4754C995}"/>
              </a:ext>
            </a:extLst>
          </p:cNvPr>
          <p:cNvSpPr txBox="1"/>
          <p:nvPr/>
        </p:nvSpPr>
        <p:spPr>
          <a:xfrm>
            <a:off x="6304642" y="3687266"/>
            <a:ext cx="1460656" cy="430887"/>
          </a:xfrm>
          <a:prstGeom prst="rect">
            <a:avLst/>
          </a:prstGeom>
          <a:noFill/>
        </p:spPr>
        <p:txBody>
          <a:bodyPr wrap="none" rtlCol="0">
            <a:spAutoFit/>
          </a:bodyPr>
          <a:lstStyle/>
          <a:p>
            <a:r>
              <a:rPr kumimoji="1" lang="ja-JP" altLang="en-US" sz="2200">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ミュー粒子</a:t>
            </a:r>
          </a:p>
        </p:txBody>
      </p:sp>
      <p:sp>
        <p:nvSpPr>
          <p:cNvPr id="45" name="テキスト ボックス 44">
            <a:extLst>
              <a:ext uri="{FF2B5EF4-FFF2-40B4-BE49-F238E27FC236}">
                <a16:creationId xmlns:a16="http://schemas.microsoft.com/office/drawing/2014/main" id="{935123D0-50DB-1547-8B98-BBC61FC98FEE}"/>
              </a:ext>
            </a:extLst>
          </p:cNvPr>
          <p:cNvSpPr txBox="1"/>
          <p:nvPr/>
        </p:nvSpPr>
        <p:spPr>
          <a:xfrm>
            <a:off x="9331637" y="3595410"/>
            <a:ext cx="2210599" cy="769441"/>
          </a:xfrm>
          <a:prstGeom prst="rect">
            <a:avLst/>
          </a:prstGeom>
          <a:noFill/>
        </p:spPr>
        <p:txBody>
          <a:bodyPr wrap="square" rtlCol="0">
            <a:spAutoFit/>
          </a:bodyPr>
          <a:lstStyle/>
          <a:p>
            <a:pPr algn="ctr"/>
            <a:r>
              <a:rPr kumimoji="1" lang="ja-JP" altLang="en-US" sz="2200">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ミュー</a:t>
            </a:r>
            <a:endParaRPr kumimoji="1" lang="en-US" altLang="ja-JP" sz="2200" dirty="0">
              <a:latin typeface="Gen Jyuu Gothic LP Regular" panose="020B0302020203020207" pitchFamily="34" charset="-128"/>
              <a:ea typeface="Gen Jyuu Gothic LP Regular" panose="020B0302020203020207" pitchFamily="34" charset="-128"/>
              <a:cs typeface="Gen Jyuu Gothic LP Regular" panose="020B0302020203020207" pitchFamily="34" charset="-128"/>
            </a:endParaRPr>
          </a:p>
          <a:p>
            <a:pPr algn="ctr"/>
            <a:r>
              <a:rPr kumimoji="1" lang="ja-JP" altLang="en-US" sz="2200">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ニュートリノ</a:t>
            </a:r>
          </a:p>
        </p:txBody>
      </p:sp>
      <p:sp>
        <p:nvSpPr>
          <p:cNvPr id="46" name="テキスト ボックス 45">
            <a:extLst>
              <a:ext uri="{FF2B5EF4-FFF2-40B4-BE49-F238E27FC236}">
                <a16:creationId xmlns:a16="http://schemas.microsoft.com/office/drawing/2014/main" id="{5B9D2D0D-8083-4A45-B6CE-D8993623928A}"/>
              </a:ext>
            </a:extLst>
          </p:cNvPr>
          <p:cNvSpPr txBox="1"/>
          <p:nvPr/>
        </p:nvSpPr>
        <p:spPr>
          <a:xfrm>
            <a:off x="3461906" y="5780185"/>
            <a:ext cx="2015295" cy="769441"/>
          </a:xfrm>
          <a:prstGeom prst="rect">
            <a:avLst/>
          </a:prstGeom>
          <a:noFill/>
        </p:spPr>
        <p:txBody>
          <a:bodyPr wrap="none" rtlCol="0">
            <a:spAutoFit/>
          </a:bodyPr>
          <a:lstStyle/>
          <a:p>
            <a:r>
              <a:rPr kumimoji="1" lang="ja-JP" altLang="en-US" sz="2200">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タウ粒子</a:t>
            </a:r>
            <a:endParaRPr kumimoji="1" lang="en-US" altLang="ja-JP" sz="2200" dirty="0">
              <a:latin typeface="Gen Jyuu Gothic LP Regular" panose="020B0302020203020207" pitchFamily="34" charset="-128"/>
              <a:ea typeface="Gen Jyuu Gothic LP Regular" panose="020B0302020203020207" pitchFamily="34" charset="-128"/>
              <a:cs typeface="Gen Jyuu Gothic LP Regular" panose="020B0302020203020207" pitchFamily="34" charset="-128"/>
            </a:endParaRPr>
          </a:p>
        </p:txBody>
      </p:sp>
      <p:sp>
        <p:nvSpPr>
          <p:cNvPr id="47" name="テキスト ボックス 46">
            <a:extLst>
              <a:ext uri="{FF2B5EF4-FFF2-40B4-BE49-F238E27FC236}">
                <a16:creationId xmlns:a16="http://schemas.microsoft.com/office/drawing/2014/main" id="{0C7A2F73-DA74-3548-8A57-86CAF7B15FA4}"/>
              </a:ext>
            </a:extLst>
          </p:cNvPr>
          <p:cNvSpPr txBox="1"/>
          <p:nvPr/>
        </p:nvSpPr>
        <p:spPr>
          <a:xfrm>
            <a:off x="6808117" y="5634588"/>
            <a:ext cx="1523174" cy="1046440"/>
          </a:xfrm>
          <a:prstGeom prst="rect">
            <a:avLst/>
          </a:prstGeom>
          <a:noFill/>
        </p:spPr>
        <p:txBody>
          <a:bodyPr wrap="none" rtlCol="0">
            <a:spAutoFit/>
          </a:bodyPr>
          <a:lstStyle/>
          <a:p>
            <a:pPr algn="ctr"/>
            <a:r>
              <a:rPr lang="ja-JP" altLang="en-US" sz="2200">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タウ</a:t>
            </a:r>
            <a:endParaRPr lang="en-US" altLang="ja-JP" sz="2200" dirty="0">
              <a:latin typeface="Gen Jyuu Gothic LP Regular" panose="020B0302020203020207" pitchFamily="34" charset="-128"/>
              <a:ea typeface="Gen Jyuu Gothic LP Regular" panose="020B0302020203020207" pitchFamily="34" charset="-128"/>
              <a:cs typeface="Gen Jyuu Gothic LP Regular" panose="020B0302020203020207" pitchFamily="34" charset="-128"/>
            </a:endParaRPr>
          </a:p>
          <a:p>
            <a:pPr algn="ctr"/>
            <a:r>
              <a:rPr lang="ja-JP" altLang="en-US" sz="2200">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ニュートリノ</a:t>
            </a:r>
          </a:p>
          <a:p>
            <a:endParaRPr kumimoji="1" lang="ja-JP" altLang="en-US"/>
          </a:p>
        </p:txBody>
      </p:sp>
      <p:sp>
        <p:nvSpPr>
          <p:cNvPr id="48" name="爆発 1 47">
            <a:extLst>
              <a:ext uri="{FF2B5EF4-FFF2-40B4-BE49-F238E27FC236}">
                <a16:creationId xmlns:a16="http://schemas.microsoft.com/office/drawing/2014/main" id="{9830352B-588E-AF4B-A889-BFE49DAFE60B}"/>
              </a:ext>
            </a:extLst>
          </p:cNvPr>
          <p:cNvSpPr/>
          <p:nvPr/>
        </p:nvSpPr>
        <p:spPr>
          <a:xfrm>
            <a:off x="3170875" y="3318268"/>
            <a:ext cx="457229" cy="501964"/>
          </a:xfrm>
          <a:prstGeom prst="irregularSeal1">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爆発 1 48">
            <a:extLst>
              <a:ext uri="{FF2B5EF4-FFF2-40B4-BE49-F238E27FC236}">
                <a16:creationId xmlns:a16="http://schemas.microsoft.com/office/drawing/2014/main" id="{6E568C39-4DEA-6E4B-9CCD-6ED75D7A9E62}"/>
              </a:ext>
            </a:extLst>
          </p:cNvPr>
          <p:cNvSpPr/>
          <p:nvPr/>
        </p:nvSpPr>
        <p:spPr>
          <a:xfrm>
            <a:off x="8567349" y="3239389"/>
            <a:ext cx="457229" cy="501964"/>
          </a:xfrm>
          <a:prstGeom prst="irregularSeal1">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爆発 1 49">
            <a:extLst>
              <a:ext uri="{FF2B5EF4-FFF2-40B4-BE49-F238E27FC236}">
                <a16:creationId xmlns:a16="http://schemas.microsoft.com/office/drawing/2014/main" id="{61AAF383-E93D-B544-8AF6-5926DE57464F}"/>
              </a:ext>
            </a:extLst>
          </p:cNvPr>
          <p:cNvSpPr/>
          <p:nvPr/>
        </p:nvSpPr>
        <p:spPr>
          <a:xfrm>
            <a:off x="5732827" y="5377777"/>
            <a:ext cx="457229" cy="501964"/>
          </a:xfrm>
          <a:prstGeom prst="irregularSeal1">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54999AC6-F070-5C44-BA9D-99831E678034}"/>
              </a:ext>
            </a:extLst>
          </p:cNvPr>
          <p:cNvSpPr txBox="1"/>
          <p:nvPr/>
        </p:nvSpPr>
        <p:spPr>
          <a:xfrm>
            <a:off x="8988304" y="6369343"/>
            <a:ext cx="2441694" cy="338554"/>
          </a:xfrm>
          <a:prstGeom prst="rect">
            <a:avLst/>
          </a:prstGeom>
          <a:noFill/>
        </p:spPr>
        <p:txBody>
          <a:bodyPr wrap="none" rtlCol="0">
            <a:spAutoFit/>
          </a:bodyPr>
          <a:lstStyle/>
          <a:p>
            <a:r>
              <a:rPr kumimoji="1" lang="ja-JP" altLang="en-US" sz="1600">
                <a:solidFill>
                  <a:schemeClr val="bg1"/>
                </a:solidFill>
              </a:rPr>
              <a:t>イラスト：ひっぐすたん</a:t>
            </a:r>
          </a:p>
        </p:txBody>
      </p:sp>
    </p:spTree>
    <p:extLst>
      <p:ext uri="{BB962C8B-B14F-4D97-AF65-F5344CB8AC3E}">
        <p14:creationId xmlns:p14="http://schemas.microsoft.com/office/powerpoint/2010/main" val="2094251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BA84F7-F7E5-B841-8AB2-7B502E4CEBC2}"/>
              </a:ext>
            </a:extLst>
          </p:cNvPr>
          <p:cNvSpPr>
            <a:spLocks noGrp="1"/>
          </p:cNvSpPr>
          <p:nvPr>
            <p:ph type="title"/>
          </p:nvPr>
        </p:nvSpPr>
        <p:spPr/>
        <p:txBody>
          <a:bodyPr/>
          <a:lstStyle/>
          <a:p>
            <a:r>
              <a:rPr kumimoji="1" lang="ja-JP" altLang="en-US"/>
              <a:t>素粒子の標準理論</a:t>
            </a:r>
          </a:p>
        </p:txBody>
      </p:sp>
      <p:sp>
        <p:nvSpPr>
          <p:cNvPr id="3" name="コンテンツ プレースホルダー 2">
            <a:extLst>
              <a:ext uri="{FF2B5EF4-FFF2-40B4-BE49-F238E27FC236}">
                <a16:creationId xmlns:a16="http://schemas.microsoft.com/office/drawing/2014/main" id="{19016E05-835A-D24B-BF81-20D27BB46E53}"/>
              </a:ext>
            </a:extLst>
          </p:cNvPr>
          <p:cNvSpPr>
            <a:spLocks noGrp="1"/>
          </p:cNvSpPr>
          <p:nvPr>
            <p:ph idx="1"/>
          </p:nvPr>
        </p:nvSpPr>
        <p:spPr/>
        <p:txBody>
          <a:bodyPr/>
          <a:lstStyle/>
          <a:p>
            <a:pPr marL="0" indent="0">
              <a:buNone/>
            </a:pPr>
            <a:r>
              <a:rPr kumimoji="1" lang="en-US" altLang="ja-JP" dirty="0"/>
              <a:t>6</a:t>
            </a:r>
            <a:r>
              <a:rPr kumimoji="1" lang="ja-JP" altLang="en-US"/>
              <a:t>種類のクォークと</a:t>
            </a:r>
            <a:r>
              <a:rPr kumimoji="1" lang="en-US" altLang="ja-JP" dirty="0"/>
              <a:t>6</a:t>
            </a:r>
            <a:r>
              <a:rPr kumimoji="1" lang="ja-JP" altLang="en-US"/>
              <a:t>種類のレプトンを、重力を除く</a:t>
            </a:r>
            <a:r>
              <a:rPr kumimoji="1" lang="en-US" altLang="ja-JP" dirty="0"/>
              <a:t>3</a:t>
            </a:r>
            <a:r>
              <a:rPr kumimoji="1" lang="ja-JP" altLang="en-US"/>
              <a:t>種類の相互作用で記述し、ミクロの世界を説明するもの</a:t>
            </a:r>
            <a:endParaRPr kumimoji="1" lang="en-US" altLang="ja-JP" dirty="0"/>
          </a:p>
          <a:p>
            <a:pPr marL="0" indent="0">
              <a:buNone/>
            </a:pPr>
            <a:r>
              <a:rPr lang="ja-JP" altLang="en-US"/>
              <a:t>ニュートリノの質量はゼロとして扱う</a:t>
            </a:r>
            <a:endParaRPr kumimoji="1" lang="en-US" altLang="ja-JP" dirty="0"/>
          </a:p>
          <a:p>
            <a:pPr marL="0" indent="0">
              <a:buNone/>
            </a:pPr>
            <a:endParaRPr kumimoji="1" lang="ja-JP" altLang="en-US"/>
          </a:p>
        </p:txBody>
      </p:sp>
      <p:pic>
        <p:nvPicPr>
          <p:cNvPr id="5" name="図 4" descr="グラフ, バブル チャート&#10;&#10;自動的に生成された説明">
            <a:extLst>
              <a:ext uri="{FF2B5EF4-FFF2-40B4-BE49-F238E27FC236}">
                <a16:creationId xmlns:a16="http://schemas.microsoft.com/office/drawing/2014/main" id="{020C6AEC-E1FC-034F-99C4-9FA18796A6E0}"/>
              </a:ext>
            </a:extLst>
          </p:cNvPr>
          <p:cNvPicPr>
            <a:picLocks noChangeAspect="1"/>
          </p:cNvPicPr>
          <p:nvPr/>
        </p:nvPicPr>
        <p:blipFill>
          <a:blip r:embed="rId3"/>
          <a:stretch>
            <a:fillRect/>
          </a:stretch>
        </p:blipFill>
        <p:spPr>
          <a:xfrm>
            <a:off x="1813983" y="3071697"/>
            <a:ext cx="8564034" cy="3143504"/>
          </a:xfrm>
          <a:prstGeom prst="rect">
            <a:avLst/>
          </a:prstGeom>
        </p:spPr>
      </p:pic>
      <p:sp>
        <p:nvSpPr>
          <p:cNvPr id="4" name="テキスト ボックス 3">
            <a:extLst>
              <a:ext uri="{FF2B5EF4-FFF2-40B4-BE49-F238E27FC236}">
                <a16:creationId xmlns:a16="http://schemas.microsoft.com/office/drawing/2014/main" id="{C7C6E1E8-D264-F14F-9D8D-D9CD184FA59F}"/>
              </a:ext>
            </a:extLst>
          </p:cNvPr>
          <p:cNvSpPr txBox="1"/>
          <p:nvPr/>
        </p:nvSpPr>
        <p:spPr>
          <a:xfrm>
            <a:off x="5666282" y="6287163"/>
            <a:ext cx="4851008" cy="369332"/>
          </a:xfrm>
          <a:prstGeom prst="rect">
            <a:avLst/>
          </a:prstGeom>
          <a:noFill/>
        </p:spPr>
        <p:txBody>
          <a:bodyPr wrap="none" rtlCol="0">
            <a:spAutoFit/>
          </a:bodyPr>
          <a:lstStyle/>
          <a:p>
            <a:r>
              <a:rPr kumimoji="1" lang="ja-JP" altLang="en-US">
                <a:solidFill>
                  <a:schemeClr val="bg1"/>
                </a:solidFill>
              </a:rPr>
              <a:t>出典</a:t>
            </a:r>
            <a:r>
              <a:rPr kumimoji="1" lang="en-US" altLang="ja-JP" dirty="0">
                <a:solidFill>
                  <a:schemeClr val="bg1"/>
                </a:solidFill>
              </a:rPr>
              <a:t>: </a:t>
            </a:r>
            <a:r>
              <a:rPr lang="en" altLang="ja-JP" dirty="0">
                <a:solidFill>
                  <a:schemeClr val="bg1"/>
                </a:solidFill>
              </a:rPr>
              <a:t>http://</a:t>
            </a:r>
            <a:r>
              <a:rPr lang="en" altLang="ja-JP" dirty="0" err="1">
                <a:solidFill>
                  <a:schemeClr val="bg1"/>
                </a:solidFill>
              </a:rPr>
              <a:t>www.hyper-k.org</a:t>
            </a:r>
            <a:r>
              <a:rPr lang="en" altLang="ja-JP" dirty="0">
                <a:solidFill>
                  <a:schemeClr val="bg1"/>
                </a:solidFill>
              </a:rPr>
              <a:t>/</a:t>
            </a:r>
            <a:r>
              <a:rPr lang="en" altLang="ja-JP" dirty="0" err="1">
                <a:solidFill>
                  <a:schemeClr val="bg1"/>
                </a:solidFill>
              </a:rPr>
              <a:t>neutrino.html</a:t>
            </a:r>
            <a:endParaRPr kumimoji="1" lang="ja-JP" altLang="en-US">
              <a:solidFill>
                <a:schemeClr val="bg1"/>
              </a:solidFill>
            </a:endParaRPr>
          </a:p>
        </p:txBody>
      </p:sp>
    </p:spTree>
    <p:extLst>
      <p:ext uri="{BB962C8B-B14F-4D97-AF65-F5344CB8AC3E}">
        <p14:creationId xmlns:p14="http://schemas.microsoft.com/office/powerpoint/2010/main" val="20259840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F46A19-6141-AC49-B521-75930865CFF4}"/>
              </a:ext>
            </a:extLst>
          </p:cNvPr>
          <p:cNvSpPr>
            <a:spLocks noGrp="1"/>
          </p:cNvSpPr>
          <p:nvPr>
            <p:ph type="title"/>
          </p:nvPr>
        </p:nvSpPr>
        <p:spPr>
          <a:xfrm>
            <a:off x="992414" y="2966812"/>
            <a:ext cx="10207171" cy="1133475"/>
          </a:xfrm>
        </p:spPr>
        <p:txBody>
          <a:bodyPr/>
          <a:lstStyle/>
          <a:p>
            <a:r>
              <a:rPr kumimoji="1" lang="ja-JP" altLang="en-US"/>
              <a:t>ニュートリノに質量は</a:t>
            </a:r>
            <a:r>
              <a:rPr lang="ja-JP" altLang="en-US"/>
              <a:t>ない</a:t>
            </a:r>
            <a:r>
              <a:rPr kumimoji="1" lang="ja-JP" altLang="en-US"/>
              <a:t>のか？</a:t>
            </a:r>
          </a:p>
        </p:txBody>
      </p:sp>
      <p:sp>
        <p:nvSpPr>
          <p:cNvPr id="5" name="テキスト ボックス 4">
            <a:extLst>
              <a:ext uri="{FF2B5EF4-FFF2-40B4-BE49-F238E27FC236}">
                <a16:creationId xmlns:a16="http://schemas.microsoft.com/office/drawing/2014/main" id="{F4DC070E-F5B4-3F4F-A528-87B3A80795D9}"/>
              </a:ext>
            </a:extLst>
          </p:cNvPr>
          <p:cNvSpPr txBox="1"/>
          <p:nvPr/>
        </p:nvSpPr>
        <p:spPr>
          <a:xfrm>
            <a:off x="5485348" y="2400597"/>
            <a:ext cx="1005403" cy="461665"/>
          </a:xfrm>
          <a:prstGeom prst="rect">
            <a:avLst/>
          </a:prstGeom>
          <a:noFill/>
        </p:spPr>
        <p:txBody>
          <a:bodyPr wrap="none" rtlCol="0">
            <a:spAutoFit/>
          </a:bodyPr>
          <a:lstStyle/>
          <a:p>
            <a:r>
              <a:rPr kumimoji="1" lang="ja-JP" altLang="en-US" sz="280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第２章</a:t>
            </a:r>
          </a:p>
        </p:txBody>
      </p:sp>
    </p:spTree>
    <p:extLst>
      <p:ext uri="{BB962C8B-B14F-4D97-AF65-F5344CB8AC3E}">
        <p14:creationId xmlns:p14="http://schemas.microsoft.com/office/powerpoint/2010/main" val="23717356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F0D5AE-4760-9449-8DDD-63E5B334421D}"/>
              </a:ext>
            </a:extLst>
          </p:cNvPr>
          <p:cNvSpPr>
            <a:spLocks noGrp="1"/>
          </p:cNvSpPr>
          <p:nvPr>
            <p:ph type="title"/>
          </p:nvPr>
        </p:nvSpPr>
        <p:spPr/>
        <p:txBody>
          <a:bodyPr/>
          <a:lstStyle/>
          <a:p>
            <a:r>
              <a:rPr kumimoji="1" lang="ja-JP" altLang="en-US"/>
              <a:t>太陽ニュートリノ</a:t>
            </a:r>
          </a:p>
        </p:txBody>
      </p:sp>
      <p:sp>
        <p:nvSpPr>
          <p:cNvPr id="3" name="コンテンツ プレースホルダー 2">
            <a:extLst>
              <a:ext uri="{FF2B5EF4-FFF2-40B4-BE49-F238E27FC236}">
                <a16:creationId xmlns:a16="http://schemas.microsoft.com/office/drawing/2014/main" id="{2C2A9C05-2301-1646-95F5-257E07A796D5}"/>
              </a:ext>
            </a:extLst>
          </p:cNvPr>
          <p:cNvSpPr>
            <a:spLocks noGrp="1"/>
          </p:cNvSpPr>
          <p:nvPr>
            <p:ph idx="1"/>
          </p:nvPr>
        </p:nvSpPr>
        <p:spPr>
          <a:xfrm>
            <a:off x="838200" y="1335314"/>
            <a:ext cx="10515600" cy="4946286"/>
          </a:xfrm>
        </p:spPr>
        <p:txBody>
          <a:bodyPr>
            <a:normAutofit lnSpcReduction="10000"/>
          </a:bodyPr>
          <a:lstStyle/>
          <a:p>
            <a:pPr marL="0" indent="0">
              <a:buNone/>
            </a:pPr>
            <a:r>
              <a:rPr lang="ja-JP" altLang="en"/>
              <a:t>４</a:t>
            </a:r>
            <a:r>
              <a:rPr lang="en" altLang="ja-JP" dirty="0"/>
              <a:t>p → He + 2e</a:t>
            </a:r>
            <a:r>
              <a:rPr lang="en" altLang="ja-JP" baseline="30000" dirty="0"/>
              <a:t>+</a:t>
            </a:r>
            <a:r>
              <a:rPr lang="en" altLang="ja-JP" dirty="0"/>
              <a:t> + 2</a:t>
            </a:r>
            <a:r>
              <a:rPr lang="el-GR" altLang="ja-JP" dirty="0"/>
              <a:t>ν</a:t>
            </a:r>
            <a:r>
              <a:rPr lang="en" altLang="ja-JP" baseline="-25000" dirty="0"/>
              <a:t>e</a:t>
            </a:r>
            <a:r>
              <a:rPr lang="en" altLang="ja-JP" dirty="0"/>
              <a:t> + </a:t>
            </a:r>
            <a:r>
              <a:rPr lang="ja-JP" altLang="en-US"/>
              <a:t>核融合エネルギー</a:t>
            </a:r>
            <a:endParaRPr lang="en-US" altLang="ja-JP" dirty="0"/>
          </a:p>
          <a:p>
            <a:pPr marL="0" indent="0">
              <a:buNone/>
            </a:pPr>
            <a:r>
              <a:rPr lang="en-US" altLang="ja-JP" dirty="0"/>
              <a:t>4</a:t>
            </a:r>
            <a:r>
              <a:rPr lang="ja-JP" altLang="en-US"/>
              <a:t>つの水素原子核（陽子）が融合して</a:t>
            </a:r>
            <a:r>
              <a:rPr lang="en-US" altLang="ja-JP" dirty="0"/>
              <a:t>1</a:t>
            </a:r>
            <a:r>
              <a:rPr lang="ja-JP" altLang="en-US"/>
              <a:t>つのヘリウム</a:t>
            </a:r>
            <a:r>
              <a:rPr lang="en-US" altLang="ja-JP" dirty="0"/>
              <a:t>4</a:t>
            </a:r>
            <a:r>
              <a:rPr lang="ja-JP" altLang="en-US"/>
              <a:t>原子核（陽子</a:t>
            </a:r>
            <a:r>
              <a:rPr lang="en-US" altLang="ja-JP" dirty="0"/>
              <a:t>2</a:t>
            </a:r>
            <a:r>
              <a:rPr lang="ja-JP" altLang="en-US"/>
              <a:t>つ中性子</a:t>
            </a:r>
            <a:r>
              <a:rPr lang="en-US" altLang="ja-JP" dirty="0"/>
              <a:t>2</a:t>
            </a:r>
            <a:r>
              <a:rPr lang="ja-JP" altLang="en-US"/>
              <a:t>つ）が作られる際に、核融合エネルギーと同時に</a:t>
            </a:r>
            <a:r>
              <a:rPr lang="en-US" altLang="ja-JP" dirty="0"/>
              <a:t>2</a:t>
            </a:r>
            <a:r>
              <a:rPr lang="ja-JP" altLang="en-US"/>
              <a:t>つの陽電子と</a:t>
            </a:r>
            <a:r>
              <a:rPr lang="en-US" altLang="ja-JP" dirty="0"/>
              <a:t>2</a:t>
            </a:r>
            <a:r>
              <a:rPr lang="ja-JP" altLang="en-US"/>
              <a:t>つの電子ニュートリノが生成される。</a:t>
            </a:r>
            <a:endParaRPr lang="en-US" altLang="ja-JP" dirty="0"/>
          </a:p>
          <a:p>
            <a:pPr marL="0" indent="0">
              <a:buNone/>
            </a:pPr>
            <a:r>
              <a:rPr kumimoji="1" lang="ja-JP" altLang="en-US"/>
              <a:t>この電子ニュートリノのことを太陽ニュートリノという。</a:t>
            </a:r>
            <a:endParaRPr kumimoji="1" lang="en-US" altLang="ja-JP" dirty="0"/>
          </a:p>
          <a:p>
            <a:pPr marL="0" indent="0">
              <a:buNone/>
            </a:pPr>
            <a:endParaRPr lang="en-US" altLang="ja-JP" sz="1000" dirty="0"/>
          </a:p>
          <a:p>
            <a:pPr marL="0" indent="0">
              <a:buNone/>
            </a:pPr>
            <a:r>
              <a:rPr kumimoji="1" lang="ja-JP" altLang="en-US"/>
              <a:t>太陽中心で生まれたニュートリノは、光学的観測では得られない太陽深部の情報を持っている。また、太陽ニュートリノが観測されれば、</a:t>
            </a:r>
            <a:endParaRPr kumimoji="1" lang="en-US" altLang="ja-JP" dirty="0"/>
          </a:p>
          <a:p>
            <a:pPr marL="0" indent="0">
              <a:buNone/>
            </a:pPr>
            <a:r>
              <a:rPr kumimoji="1" lang="ja-JP" altLang="en-US"/>
              <a:t>太陽中心で核融合反応が起こっていることの証明</a:t>
            </a:r>
            <a:endParaRPr kumimoji="1" lang="en-US" altLang="ja-JP" dirty="0"/>
          </a:p>
          <a:p>
            <a:pPr marL="0" indent="0">
              <a:buNone/>
            </a:pPr>
            <a:r>
              <a:rPr kumimoji="1" lang="ja-JP" altLang="en-US"/>
              <a:t>＝「標準太陽モデル」が正しいことの証明　　になる</a:t>
            </a:r>
          </a:p>
        </p:txBody>
      </p:sp>
    </p:spTree>
    <p:extLst>
      <p:ext uri="{BB962C8B-B14F-4D97-AF65-F5344CB8AC3E}">
        <p14:creationId xmlns:p14="http://schemas.microsoft.com/office/powerpoint/2010/main" val="33279927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591D58-A558-F64E-8995-D62BFE23195A}"/>
              </a:ext>
            </a:extLst>
          </p:cNvPr>
          <p:cNvSpPr>
            <a:spLocks noGrp="1"/>
          </p:cNvSpPr>
          <p:nvPr>
            <p:ph type="title"/>
          </p:nvPr>
        </p:nvSpPr>
        <p:spPr/>
        <p:txBody>
          <a:bodyPr/>
          <a:lstStyle/>
          <a:p>
            <a:r>
              <a:rPr kumimoji="1" lang="ja-JP" altLang="en-US"/>
              <a:t>ホームステイク実験</a:t>
            </a:r>
          </a:p>
        </p:txBody>
      </p:sp>
      <p:sp>
        <p:nvSpPr>
          <p:cNvPr id="3" name="コンテンツ プレースホルダー 2">
            <a:extLst>
              <a:ext uri="{FF2B5EF4-FFF2-40B4-BE49-F238E27FC236}">
                <a16:creationId xmlns:a16="http://schemas.microsoft.com/office/drawing/2014/main" id="{9D2066F6-41D7-1246-A2A7-D1BDE0A9DC5B}"/>
              </a:ext>
            </a:extLst>
          </p:cNvPr>
          <p:cNvSpPr>
            <a:spLocks noGrp="1"/>
          </p:cNvSpPr>
          <p:nvPr>
            <p:ph idx="1"/>
          </p:nvPr>
        </p:nvSpPr>
        <p:spPr>
          <a:xfrm>
            <a:off x="838200" y="1440000"/>
            <a:ext cx="6561636" cy="4946286"/>
          </a:xfrm>
        </p:spPr>
        <p:txBody>
          <a:bodyPr/>
          <a:lstStyle/>
          <a:p>
            <a:pPr marL="0" indent="0">
              <a:buNone/>
            </a:pPr>
            <a:r>
              <a:rPr lang="ja-JP" altLang="en-US"/>
              <a:t>・</a:t>
            </a:r>
            <a:r>
              <a:rPr lang="en-US" altLang="ja-JP" dirty="0"/>
              <a:t>R.</a:t>
            </a:r>
            <a:r>
              <a:rPr lang="ja-JP" altLang="en-US"/>
              <a:t>デイヴィス</a:t>
            </a:r>
            <a:endParaRPr lang="en-US" altLang="ja-JP" dirty="0"/>
          </a:p>
          <a:p>
            <a:pPr marL="0" indent="0">
              <a:buNone/>
            </a:pPr>
            <a:r>
              <a:rPr kumimoji="1" lang="ja-JP" altLang="en-US"/>
              <a:t>約</a:t>
            </a:r>
            <a:r>
              <a:rPr kumimoji="1" lang="en-US" altLang="ja-JP" dirty="0"/>
              <a:t>600t</a:t>
            </a:r>
            <a:r>
              <a:rPr kumimoji="1" lang="ja-JP" altLang="en-US"/>
              <a:t>の塩素化合物（</a:t>
            </a:r>
            <a:r>
              <a:rPr kumimoji="1" lang="en-US" altLang="ja-JP" dirty="0"/>
              <a:t>C</a:t>
            </a:r>
            <a:r>
              <a:rPr kumimoji="1" lang="ja-JP" altLang="en-US" baseline="-25000"/>
              <a:t>２</a:t>
            </a:r>
            <a:r>
              <a:rPr kumimoji="1" lang="en-US" altLang="ja-JP" dirty="0"/>
              <a:t>Cl</a:t>
            </a:r>
            <a:r>
              <a:rPr kumimoji="1" lang="ja-JP" altLang="en-US" baseline="-25000"/>
              <a:t>４</a:t>
            </a:r>
            <a:r>
              <a:rPr kumimoji="1" lang="ja-JP" altLang="en-US"/>
              <a:t>）を使用</a:t>
            </a:r>
            <a:endParaRPr kumimoji="1" lang="en-US" altLang="ja-JP" dirty="0"/>
          </a:p>
          <a:p>
            <a:pPr marL="0" indent="0">
              <a:buNone/>
            </a:pPr>
            <a:endParaRPr lang="en-US" altLang="ja-JP" sz="1200" dirty="0"/>
          </a:p>
          <a:p>
            <a:pPr marL="0" indent="0">
              <a:buNone/>
            </a:pPr>
            <a:r>
              <a:rPr lang="el-GR" altLang="ja-JP" dirty="0"/>
              <a:t>ν</a:t>
            </a:r>
            <a:r>
              <a:rPr lang="en" altLang="ja-JP" baseline="-25000" dirty="0"/>
              <a:t>e</a:t>
            </a:r>
            <a:r>
              <a:rPr lang="ja-JP" altLang="en-US"/>
              <a:t> ＋</a:t>
            </a:r>
            <a:r>
              <a:rPr lang="en-US" altLang="ja-JP" dirty="0"/>
              <a:t>  Cl </a:t>
            </a:r>
            <a:r>
              <a:rPr lang="ja-JP" altLang="en-US"/>
              <a:t>→</a:t>
            </a:r>
            <a:r>
              <a:rPr lang="en-US" altLang="ja-JP" dirty="0">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 e</a:t>
            </a:r>
            <a:r>
              <a:rPr lang="en-US" altLang="ja-JP" baseline="30000" dirty="0">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a:t>
            </a:r>
            <a:r>
              <a:rPr lang="en-US" altLang="ja-JP" dirty="0">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 +  </a:t>
            </a:r>
            <a:r>
              <a:rPr lang="en-US" altLang="ja-JP" dirty="0" err="1">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Ar</a:t>
            </a:r>
            <a:endParaRPr lang="en-US" altLang="ja-JP" dirty="0">
              <a:latin typeface="Gen Jyuu Gothic LP Regular" panose="020B0302020203020207" pitchFamily="34" charset="-128"/>
              <a:ea typeface="Gen Jyuu Gothic LP Regular" panose="020B0302020203020207" pitchFamily="34" charset="-128"/>
              <a:cs typeface="Gen Jyuu Gothic LP Regular" panose="020B0302020203020207" pitchFamily="34" charset="-128"/>
            </a:endParaRPr>
          </a:p>
          <a:p>
            <a:pPr marL="0" indent="0">
              <a:buNone/>
            </a:pPr>
            <a:endParaRPr lang="en-US" altLang="ja-JP" sz="1200" dirty="0">
              <a:latin typeface="Gen Jyuu Gothic LP Regular" panose="020B0302020203020207" pitchFamily="34" charset="-128"/>
              <a:ea typeface="Gen Jyuu Gothic LP Regular" panose="020B0302020203020207" pitchFamily="34" charset="-128"/>
              <a:cs typeface="Gen Jyuu Gothic LP Regular" panose="020B0302020203020207" pitchFamily="34" charset="-128"/>
            </a:endParaRPr>
          </a:p>
          <a:p>
            <a:pPr marL="0" indent="0">
              <a:buNone/>
            </a:pPr>
            <a:r>
              <a:rPr lang="ja-JP" altLang="en-US">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生成されたアルゴンの数を数えれば、ニュートリノの反応数がわかる</a:t>
            </a:r>
            <a:endParaRPr lang="en-US" altLang="ja-JP" dirty="0">
              <a:latin typeface="Gen Jyuu Gothic LP Regular" panose="020B0302020203020207" pitchFamily="34" charset="-128"/>
              <a:ea typeface="Gen Jyuu Gothic LP Regular" panose="020B0302020203020207" pitchFamily="34" charset="-128"/>
              <a:cs typeface="Gen Jyuu Gothic LP Regular" panose="020B0302020203020207" pitchFamily="34" charset="-128"/>
            </a:endParaRPr>
          </a:p>
          <a:p>
            <a:pPr marL="0" indent="0">
              <a:buNone/>
            </a:pPr>
            <a:r>
              <a:rPr lang="ja-JP" altLang="en-US">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→観測に成功</a:t>
            </a:r>
            <a:endParaRPr lang="en-US" altLang="ja-JP" dirty="0">
              <a:latin typeface="Gen Jyuu Gothic LP Regular" panose="020B0302020203020207" pitchFamily="34" charset="-128"/>
              <a:ea typeface="Gen Jyuu Gothic LP Regular" panose="020B0302020203020207" pitchFamily="34" charset="-128"/>
              <a:cs typeface="Gen Jyuu Gothic LP Regular" panose="020B0302020203020207" pitchFamily="34" charset="-128"/>
            </a:endParaRPr>
          </a:p>
          <a:p>
            <a:pPr marL="0" indent="0">
              <a:buNone/>
            </a:pPr>
            <a:r>
              <a:rPr lang="ja-JP" altLang="en-US">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しかし、理論予想値の</a:t>
            </a:r>
            <a:r>
              <a:rPr lang="en-US" altLang="ja-JP" dirty="0">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3</a:t>
            </a:r>
            <a:r>
              <a:rPr lang="ja-JP" altLang="en-US">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分の１</a:t>
            </a:r>
            <a:endParaRPr lang="en-US" altLang="ja-JP" dirty="0">
              <a:latin typeface="Gen Jyuu Gothic LP Regular" panose="020B0302020203020207" pitchFamily="34" charset="-128"/>
              <a:ea typeface="Gen Jyuu Gothic LP Regular" panose="020B0302020203020207" pitchFamily="34" charset="-128"/>
              <a:cs typeface="Gen Jyuu Gothic LP Regular" panose="020B0302020203020207" pitchFamily="34" charset="-128"/>
            </a:endParaRPr>
          </a:p>
        </p:txBody>
      </p:sp>
      <p:pic>
        <p:nvPicPr>
          <p:cNvPr id="5" name="図 4" descr="屋外, 電車, 建物, 跡 が含まれている画像&#10;&#10;自動的に生成された説明">
            <a:extLst>
              <a:ext uri="{FF2B5EF4-FFF2-40B4-BE49-F238E27FC236}">
                <a16:creationId xmlns:a16="http://schemas.microsoft.com/office/drawing/2014/main" id="{89270703-8D86-BB49-8D11-07E0CB7B6346}"/>
              </a:ext>
            </a:extLst>
          </p:cNvPr>
          <p:cNvPicPr>
            <a:picLocks noChangeAspect="1"/>
          </p:cNvPicPr>
          <p:nvPr/>
        </p:nvPicPr>
        <p:blipFill>
          <a:blip r:embed="rId3"/>
          <a:stretch>
            <a:fillRect/>
          </a:stretch>
        </p:blipFill>
        <p:spPr>
          <a:xfrm>
            <a:off x="7399836" y="1387657"/>
            <a:ext cx="3953964" cy="5050972"/>
          </a:xfrm>
          <a:prstGeom prst="rect">
            <a:avLst/>
          </a:prstGeom>
        </p:spPr>
      </p:pic>
      <p:sp>
        <p:nvSpPr>
          <p:cNvPr id="6" name="テキスト ボックス 5">
            <a:extLst>
              <a:ext uri="{FF2B5EF4-FFF2-40B4-BE49-F238E27FC236}">
                <a16:creationId xmlns:a16="http://schemas.microsoft.com/office/drawing/2014/main" id="{AD6DE369-0B85-F54B-BE03-83FDF0CFCCF7}"/>
              </a:ext>
            </a:extLst>
          </p:cNvPr>
          <p:cNvSpPr txBox="1"/>
          <p:nvPr/>
        </p:nvSpPr>
        <p:spPr>
          <a:xfrm>
            <a:off x="1640114" y="2873829"/>
            <a:ext cx="1364512" cy="338554"/>
          </a:xfrm>
          <a:prstGeom prst="rect">
            <a:avLst/>
          </a:prstGeom>
          <a:noFill/>
        </p:spPr>
        <p:txBody>
          <a:bodyPr wrap="square" rtlCol="0">
            <a:spAutoFit/>
          </a:bodyPr>
          <a:lstStyle/>
          <a:p>
            <a:r>
              <a:rPr kumimoji="1" lang="en-US" altLang="ja-JP" sz="1600" dirty="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37</a:t>
            </a:r>
            <a:endParaRPr kumimoji="1" lang="ja-JP" altLang="en-US" sz="160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endParaRPr>
          </a:p>
        </p:txBody>
      </p:sp>
      <p:sp>
        <p:nvSpPr>
          <p:cNvPr id="7" name="テキスト ボックス 6">
            <a:extLst>
              <a:ext uri="{FF2B5EF4-FFF2-40B4-BE49-F238E27FC236}">
                <a16:creationId xmlns:a16="http://schemas.microsoft.com/office/drawing/2014/main" id="{7D124061-B3F2-B54E-BDDA-9A96AE33FAE7}"/>
              </a:ext>
            </a:extLst>
          </p:cNvPr>
          <p:cNvSpPr txBox="1"/>
          <p:nvPr/>
        </p:nvSpPr>
        <p:spPr>
          <a:xfrm>
            <a:off x="3436762" y="2873829"/>
            <a:ext cx="1364512" cy="338554"/>
          </a:xfrm>
          <a:prstGeom prst="rect">
            <a:avLst/>
          </a:prstGeom>
          <a:noFill/>
        </p:spPr>
        <p:txBody>
          <a:bodyPr wrap="square" rtlCol="0">
            <a:spAutoFit/>
          </a:bodyPr>
          <a:lstStyle/>
          <a:p>
            <a:r>
              <a:rPr kumimoji="1" lang="en-US" altLang="ja-JP" sz="1600" dirty="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37</a:t>
            </a:r>
            <a:endParaRPr kumimoji="1" lang="ja-JP" altLang="en-US" sz="160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endParaRPr>
          </a:p>
        </p:txBody>
      </p:sp>
      <p:sp>
        <p:nvSpPr>
          <p:cNvPr id="4" name="テキスト ボックス 3">
            <a:extLst>
              <a:ext uri="{FF2B5EF4-FFF2-40B4-BE49-F238E27FC236}">
                <a16:creationId xmlns:a16="http://schemas.microsoft.com/office/drawing/2014/main" id="{89850BDD-5E1D-394C-9D57-7838A2632008}"/>
              </a:ext>
            </a:extLst>
          </p:cNvPr>
          <p:cNvSpPr txBox="1"/>
          <p:nvPr/>
        </p:nvSpPr>
        <p:spPr>
          <a:xfrm>
            <a:off x="7285219" y="6490972"/>
            <a:ext cx="4636206" cy="646331"/>
          </a:xfrm>
          <a:prstGeom prst="rect">
            <a:avLst/>
          </a:prstGeom>
          <a:noFill/>
        </p:spPr>
        <p:txBody>
          <a:bodyPr wrap="none" rtlCol="0">
            <a:spAutoFit/>
          </a:bodyPr>
          <a:lstStyle/>
          <a:p>
            <a:r>
              <a:rPr lang="ja-JP" altLang="en-US">
                <a:solidFill>
                  <a:schemeClr val="bg1"/>
                </a:solidFill>
              </a:rPr>
              <a:t>出典</a:t>
            </a:r>
            <a:r>
              <a:rPr lang="en-US" altLang="ja-JP" dirty="0">
                <a:solidFill>
                  <a:schemeClr val="bg1"/>
                </a:solidFill>
              </a:rPr>
              <a:t>:『</a:t>
            </a:r>
            <a:r>
              <a:rPr lang="ja-JP" altLang="en-US">
                <a:solidFill>
                  <a:schemeClr val="bg1"/>
                </a:solidFill>
              </a:rPr>
              <a:t>ニュートリノで探る宇宙と素粒子</a:t>
            </a:r>
            <a:r>
              <a:rPr lang="en-US" altLang="ja-JP" dirty="0">
                <a:solidFill>
                  <a:schemeClr val="bg1"/>
                </a:solidFill>
              </a:rPr>
              <a:t>』</a:t>
            </a:r>
            <a:endParaRPr lang="ja-JP" altLang="en-US">
              <a:solidFill>
                <a:schemeClr val="bg1"/>
              </a:solidFill>
            </a:endParaRPr>
          </a:p>
          <a:p>
            <a:endParaRPr kumimoji="1" lang="ja-JP" altLang="en-US">
              <a:solidFill>
                <a:schemeClr val="bg1"/>
              </a:solidFill>
            </a:endParaRPr>
          </a:p>
        </p:txBody>
      </p:sp>
    </p:spTree>
    <p:extLst>
      <p:ext uri="{BB962C8B-B14F-4D97-AF65-F5344CB8AC3E}">
        <p14:creationId xmlns:p14="http://schemas.microsoft.com/office/powerpoint/2010/main" val="20791889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591D58-A558-F64E-8995-D62BFE23195A}"/>
              </a:ext>
            </a:extLst>
          </p:cNvPr>
          <p:cNvSpPr>
            <a:spLocks noGrp="1"/>
          </p:cNvSpPr>
          <p:nvPr>
            <p:ph type="title"/>
          </p:nvPr>
        </p:nvSpPr>
        <p:spPr/>
        <p:txBody>
          <a:bodyPr/>
          <a:lstStyle/>
          <a:p>
            <a:r>
              <a:rPr kumimoji="1" lang="ja-JP" altLang="en-US"/>
              <a:t>太陽ニュートリノ問題</a:t>
            </a:r>
          </a:p>
        </p:txBody>
      </p:sp>
      <p:sp>
        <p:nvSpPr>
          <p:cNvPr id="3" name="コンテンツ プレースホルダー 2">
            <a:extLst>
              <a:ext uri="{FF2B5EF4-FFF2-40B4-BE49-F238E27FC236}">
                <a16:creationId xmlns:a16="http://schemas.microsoft.com/office/drawing/2014/main" id="{9D2066F6-41D7-1246-A2A7-D1BDE0A9DC5B}"/>
              </a:ext>
            </a:extLst>
          </p:cNvPr>
          <p:cNvSpPr>
            <a:spLocks noGrp="1"/>
          </p:cNvSpPr>
          <p:nvPr>
            <p:ph idx="1"/>
          </p:nvPr>
        </p:nvSpPr>
        <p:spPr/>
        <p:txBody>
          <a:bodyPr/>
          <a:lstStyle/>
          <a:p>
            <a:r>
              <a:rPr kumimoji="1" lang="ja-JP" altLang="en-US"/>
              <a:t>本当に太陽からのニュートリノを捉えているのか？</a:t>
            </a:r>
            <a:endParaRPr kumimoji="1" lang="en-US" altLang="ja-JP" dirty="0"/>
          </a:p>
          <a:p>
            <a:r>
              <a:rPr lang="ja-JP" altLang="en-US"/>
              <a:t>理論は正しいのか？</a:t>
            </a:r>
            <a:endParaRPr lang="en-US" altLang="ja-JP" dirty="0"/>
          </a:p>
          <a:p>
            <a:r>
              <a:rPr kumimoji="1" lang="ja-JP" altLang="en-US"/>
              <a:t>アルゴンの数を数え間違えているのでは？</a:t>
            </a:r>
            <a:endParaRPr kumimoji="1" lang="en-US" altLang="ja-JP" dirty="0"/>
          </a:p>
          <a:p>
            <a:r>
              <a:rPr lang="ja-JP" altLang="en-US"/>
              <a:t>太陽内部に何か異変が起きている？</a:t>
            </a:r>
            <a:endParaRPr lang="en-US" altLang="ja-JP" dirty="0"/>
          </a:p>
          <a:p>
            <a:pPr marL="0" indent="0">
              <a:buNone/>
            </a:pPr>
            <a:endParaRPr kumimoji="1" lang="en-US" altLang="ja-JP" dirty="0"/>
          </a:p>
          <a:p>
            <a:pPr marL="0" indent="0">
              <a:buNone/>
            </a:pPr>
            <a:r>
              <a:rPr lang="ja-JP" altLang="en-US"/>
              <a:t>デイヴィスの実験は難しすぎて、誰もその結果が正しいのか確かめられなかった</a:t>
            </a:r>
            <a:endParaRPr lang="en-US" altLang="ja-JP" dirty="0"/>
          </a:p>
          <a:p>
            <a:pPr marL="0" indent="0">
              <a:buNone/>
            </a:pPr>
            <a:r>
              <a:rPr lang="ja-JP" altLang="en-US"/>
              <a:t>本当に太陽ニュートリノが少ないのかを確定させる必要</a:t>
            </a:r>
            <a:endParaRPr lang="en-US" altLang="ja-JP" dirty="0"/>
          </a:p>
        </p:txBody>
      </p:sp>
    </p:spTree>
    <p:extLst>
      <p:ext uri="{BB962C8B-B14F-4D97-AF65-F5344CB8AC3E}">
        <p14:creationId xmlns:p14="http://schemas.microsoft.com/office/powerpoint/2010/main" val="23138811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41EE71-95F0-2D46-BF43-E73F7FBDC304}"/>
              </a:ext>
            </a:extLst>
          </p:cNvPr>
          <p:cNvSpPr>
            <a:spLocks noGrp="1"/>
          </p:cNvSpPr>
          <p:nvPr>
            <p:ph type="title"/>
          </p:nvPr>
        </p:nvSpPr>
        <p:spPr/>
        <p:txBody>
          <a:bodyPr/>
          <a:lstStyle/>
          <a:p>
            <a:r>
              <a:rPr kumimoji="1" lang="ja-JP" altLang="en-US"/>
              <a:t>カミオカンデ</a:t>
            </a:r>
          </a:p>
        </p:txBody>
      </p:sp>
      <p:sp>
        <p:nvSpPr>
          <p:cNvPr id="3" name="コンテンツ プレースホルダー 2">
            <a:extLst>
              <a:ext uri="{FF2B5EF4-FFF2-40B4-BE49-F238E27FC236}">
                <a16:creationId xmlns:a16="http://schemas.microsoft.com/office/drawing/2014/main" id="{506793CA-817E-3E41-ACBF-B025362ECE49}"/>
              </a:ext>
            </a:extLst>
          </p:cNvPr>
          <p:cNvSpPr>
            <a:spLocks noGrp="1"/>
          </p:cNvSpPr>
          <p:nvPr>
            <p:ph idx="1"/>
          </p:nvPr>
        </p:nvSpPr>
        <p:spPr>
          <a:xfrm>
            <a:off x="838201" y="1440000"/>
            <a:ext cx="5765800" cy="4946286"/>
          </a:xfrm>
        </p:spPr>
        <p:txBody>
          <a:bodyPr/>
          <a:lstStyle/>
          <a:p>
            <a:pPr marL="0" indent="0">
              <a:buNone/>
            </a:pPr>
            <a:r>
              <a:rPr kumimoji="1" lang="ja-JP" altLang="en-US"/>
              <a:t>・直径</a:t>
            </a:r>
            <a:r>
              <a:rPr lang="ja-JP" altLang="en-US"/>
              <a:t>約</a:t>
            </a:r>
            <a:r>
              <a:rPr lang="en-US" altLang="ja-JP" dirty="0"/>
              <a:t>16m</a:t>
            </a:r>
            <a:r>
              <a:rPr lang="ja-JP" altLang="en-US"/>
              <a:t> 高さ約</a:t>
            </a:r>
            <a:r>
              <a:rPr lang="en-US" altLang="ja-JP" dirty="0"/>
              <a:t>16m</a:t>
            </a:r>
          </a:p>
          <a:p>
            <a:pPr marL="0" indent="0">
              <a:buNone/>
            </a:pPr>
            <a:r>
              <a:rPr lang="ja-JP" altLang="en-US"/>
              <a:t>・鉄製の水槽に純水</a:t>
            </a:r>
            <a:r>
              <a:rPr lang="en-US" altLang="ja-JP" dirty="0"/>
              <a:t>3000t</a:t>
            </a:r>
          </a:p>
          <a:p>
            <a:pPr marL="0" indent="0">
              <a:buNone/>
            </a:pPr>
            <a:r>
              <a:rPr kumimoji="1" lang="ja-JP" altLang="en-US"/>
              <a:t>・もともとは陽子崩壊の観測</a:t>
            </a:r>
            <a:endParaRPr kumimoji="1" lang="en-US" altLang="ja-JP" dirty="0"/>
          </a:p>
          <a:p>
            <a:pPr marL="0" indent="0">
              <a:buNone/>
            </a:pPr>
            <a:r>
              <a:rPr lang="ja-JP" altLang="en-US"/>
              <a:t>・</a:t>
            </a:r>
            <a:r>
              <a:rPr lang="en-US" altLang="ja-JP" dirty="0"/>
              <a:t>1000</a:t>
            </a:r>
            <a:r>
              <a:rPr lang="ja-JP" altLang="en-US"/>
              <a:t>個の光電子増倍管</a:t>
            </a:r>
            <a:endParaRPr lang="en-US" altLang="ja-JP" dirty="0"/>
          </a:p>
          <a:p>
            <a:pPr marL="0" indent="0">
              <a:buNone/>
            </a:pPr>
            <a:r>
              <a:rPr kumimoji="1" lang="ja-JP" altLang="en-US"/>
              <a:t>水中で発生した光が光電子倍増管にあたると電子が発生</a:t>
            </a:r>
            <a:endParaRPr kumimoji="1" lang="en-US" altLang="ja-JP" dirty="0"/>
          </a:p>
          <a:p>
            <a:pPr marL="0" indent="0">
              <a:buNone/>
            </a:pPr>
            <a:r>
              <a:rPr lang="ja-JP" altLang="en-US"/>
              <a:t>→電子を倍々に増幅</a:t>
            </a:r>
            <a:endParaRPr kumimoji="1" lang="en-US" altLang="ja-JP" dirty="0"/>
          </a:p>
          <a:p>
            <a:pPr marL="0" indent="0">
              <a:buNone/>
            </a:pPr>
            <a:endParaRPr lang="en-US" altLang="ja-JP" dirty="0"/>
          </a:p>
          <a:p>
            <a:pPr marL="0" indent="0">
              <a:buNone/>
            </a:pPr>
            <a:endParaRPr kumimoji="1" lang="en-US" altLang="ja-JP" dirty="0"/>
          </a:p>
          <a:p>
            <a:pPr marL="0" indent="0">
              <a:buNone/>
            </a:pPr>
            <a:endParaRPr kumimoji="1" lang="ja-JP" altLang="en-US"/>
          </a:p>
        </p:txBody>
      </p:sp>
      <p:pic>
        <p:nvPicPr>
          <p:cNvPr id="1028" name="Picture 4">
            <a:extLst>
              <a:ext uri="{FF2B5EF4-FFF2-40B4-BE49-F238E27FC236}">
                <a16:creationId xmlns:a16="http://schemas.microsoft.com/office/drawing/2014/main" id="{90BA9DC7-D7F1-D743-8FBC-B4AA53C4C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01" y="3102964"/>
            <a:ext cx="5469829" cy="3283322"/>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D2AB068B-1BF4-654F-ADC6-63299E5B021C}"/>
              </a:ext>
            </a:extLst>
          </p:cNvPr>
          <p:cNvSpPr txBox="1"/>
          <p:nvPr/>
        </p:nvSpPr>
        <p:spPr>
          <a:xfrm>
            <a:off x="9637536" y="6438148"/>
            <a:ext cx="3089114" cy="338554"/>
          </a:xfrm>
          <a:prstGeom prst="rect">
            <a:avLst/>
          </a:prstGeom>
          <a:noFill/>
        </p:spPr>
        <p:txBody>
          <a:bodyPr wrap="square" rtlCol="0">
            <a:spAutoFit/>
          </a:bodyPr>
          <a:lstStyle/>
          <a:p>
            <a:r>
              <a:rPr kumimoji="1" lang="ja-JP" altLang="en-US" sz="1600">
                <a:solidFill>
                  <a:schemeClr val="bg1"/>
                </a:solidFill>
              </a:rPr>
              <a:t>出典</a:t>
            </a:r>
            <a:r>
              <a:rPr kumimoji="1" lang="en-US" altLang="ja-JP" sz="1600" dirty="0">
                <a:solidFill>
                  <a:schemeClr val="bg1"/>
                </a:solidFill>
              </a:rPr>
              <a:t>: </a:t>
            </a:r>
            <a:r>
              <a:rPr kumimoji="1" lang="ja-JP" altLang="en-US" sz="1600">
                <a:solidFill>
                  <a:schemeClr val="bg1"/>
                </a:solidFill>
              </a:rPr>
              <a:t>浜松ホトニクス</a:t>
            </a:r>
            <a:r>
              <a:rPr kumimoji="1" lang="en-US" altLang="ja-JP" sz="1600" dirty="0">
                <a:solidFill>
                  <a:schemeClr val="bg1"/>
                </a:solidFill>
              </a:rPr>
              <a:t>HP</a:t>
            </a:r>
            <a:endParaRPr kumimoji="1" lang="ja-JP" altLang="en-US" sz="1600">
              <a:solidFill>
                <a:schemeClr val="bg1"/>
              </a:solidFill>
            </a:endParaRPr>
          </a:p>
        </p:txBody>
      </p:sp>
    </p:spTree>
    <p:extLst>
      <p:ext uri="{BB962C8B-B14F-4D97-AF65-F5344CB8AC3E}">
        <p14:creationId xmlns:p14="http://schemas.microsoft.com/office/powerpoint/2010/main" val="34382498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F5AEF5-2408-F04B-8032-0CE32CD8D34D}"/>
              </a:ext>
            </a:extLst>
          </p:cNvPr>
          <p:cNvSpPr>
            <a:spLocks noGrp="1"/>
          </p:cNvSpPr>
          <p:nvPr>
            <p:ph type="title"/>
          </p:nvPr>
        </p:nvSpPr>
        <p:spPr/>
        <p:txBody>
          <a:bodyPr/>
          <a:lstStyle/>
          <a:p>
            <a:r>
              <a:rPr kumimoji="1" lang="ja-JP" altLang="en-US"/>
              <a:t>ホームステイク実験との違い</a:t>
            </a:r>
          </a:p>
        </p:txBody>
      </p:sp>
      <p:sp>
        <p:nvSpPr>
          <p:cNvPr id="3" name="コンテンツ プレースホルダー 2">
            <a:extLst>
              <a:ext uri="{FF2B5EF4-FFF2-40B4-BE49-F238E27FC236}">
                <a16:creationId xmlns:a16="http://schemas.microsoft.com/office/drawing/2014/main" id="{3312CA9F-E5C4-C64B-AA28-C662E780BFF9}"/>
              </a:ext>
            </a:extLst>
          </p:cNvPr>
          <p:cNvSpPr>
            <a:spLocks noGrp="1"/>
          </p:cNvSpPr>
          <p:nvPr>
            <p:ph idx="1"/>
          </p:nvPr>
        </p:nvSpPr>
        <p:spPr/>
        <p:txBody>
          <a:bodyPr/>
          <a:lstStyle/>
          <a:p>
            <a:r>
              <a:rPr kumimoji="1" lang="ja-JP" altLang="en-US"/>
              <a:t>ホームステイク実験</a:t>
            </a:r>
            <a:endParaRPr kumimoji="1" lang="en-US" altLang="ja-JP" dirty="0"/>
          </a:p>
          <a:p>
            <a:pPr marL="0" indent="0">
              <a:buNone/>
            </a:pPr>
            <a:r>
              <a:rPr lang="ja-JP" altLang="en-US"/>
              <a:t>ニュートリノがやってきた時刻や方向が不明</a:t>
            </a:r>
            <a:endParaRPr lang="en-US" altLang="ja-JP" dirty="0"/>
          </a:p>
          <a:p>
            <a:pPr marL="0" indent="0">
              <a:buNone/>
            </a:pPr>
            <a:endParaRPr lang="en-US" altLang="ja-JP" dirty="0"/>
          </a:p>
          <a:p>
            <a:pPr marL="0" indent="0">
              <a:buNone/>
            </a:pPr>
            <a:r>
              <a:rPr kumimoji="1" lang="ja-JP" altLang="en-US"/>
              <a:t>・カミオカンデ</a:t>
            </a:r>
            <a:endParaRPr kumimoji="1" lang="en-US" altLang="ja-JP" dirty="0"/>
          </a:p>
          <a:p>
            <a:pPr marL="0" indent="0">
              <a:buNone/>
            </a:pPr>
            <a:r>
              <a:rPr lang="ja-JP" altLang="en-US"/>
              <a:t>反応のたびにデータ取得</a:t>
            </a:r>
            <a:endParaRPr lang="en-US" altLang="ja-JP" dirty="0"/>
          </a:p>
          <a:p>
            <a:pPr marL="0" indent="0">
              <a:buNone/>
            </a:pPr>
            <a:r>
              <a:rPr lang="ja-JP" altLang="en-US"/>
              <a:t>→時刻や太陽ニュートリノの推定</a:t>
            </a:r>
            <a:endParaRPr lang="en-US" altLang="ja-JP" dirty="0"/>
          </a:p>
          <a:p>
            <a:pPr marL="0" indent="0">
              <a:buNone/>
            </a:pPr>
            <a:r>
              <a:rPr lang="ja-JP" altLang="en-US"/>
              <a:t>チェレンコフ光</a:t>
            </a:r>
            <a:endParaRPr lang="en-US" altLang="ja-JP" dirty="0"/>
          </a:p>
          <a:p>
            <a:pPr marL="0" indent="0">
              <a:buNone/>
            </a:pPr>
            <a:r>
              <a:rPr lang="ja-JP" altLang="en-US"/>
              <a:t>→ニュートリノの方向推定</a:t>
            </a:r>
            <a:endParaRPr lang="en-US" altLang="ja-JP" dirty="0"/>
          </a:p>
          <a:p>
            <a:pPr marL="0" indent="0">
              <a:buNone/>
            </a:pPr>
            <a:endParaRPr kumimoji="1" lang="ja-JP" altLang="en-US"/>
          </a:p>
        </p:txBody>
      </p:sp>
      <p:pic>
        <p:nvPicPr>
          <p:cNvPr id="2050" name="Picture 2" descr="チェレンコフ光">
            <a:extLst>
              <a:ext uri="{FF2B5EF4-FFF2-40B4-BE49-F238E27FC236}">
                <a16:creationId xmlns:a16="http://schemas.microsoft.com/office/drawing/2014/main" id="{F00E4946-90C3-C743-A3B9-1CA1CA726A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0643" y="3777909"/>
            <a:ext cx="5251554" cy="2100622"/>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ACC3F61D-BFE9-6C44-8586-76285D2DD1EA}"/>
              </a:ext>
            </a:extLst>
          </p:cNvPr>
          <p:cNvSpPr txBox="1"/>
          <p:nvPr/>
        </p:nvSpPr>
        <p:spPr>
          <a:xfrm>
            <a:off x="7375159" y="5905158"/>
            <a:ext cx="5153975" cy="369332"/>
          </a:xfrm>
          <a:prstGeom prst="rect">
            <a:avLst/>
          </a:prstGeom>
          <a:noFill/>
        </p:spPr>
        <p:txBody>
          <a:bodyPr wrap="none" rtlCol="0">
            <a:spAutoFit/>
          </a:bodyPr>
          <a:lstStyle/>
          <a:p>
            <a:r>
              <a:rPr lang="ja-JP" altLang="en-US" sz="1600">
                <a:solidFill>
                  <a:schemeClr val="bg1"/>
                </a:solidFill>
              </a:rPr>
              <a:t>出典：</a:t>
            </a:r>
            <a:r>
              <a:rPr lang="en" altLang="ja-JP" sz="1600" dirty="0">
                <a:solidFill>
                  <a:schemeClr val="bg1"/>
                </a:solidFill>
              </a:rPr>
              <a:t>http://</a:t>
            </a:r>
            <a:r>
              <a:rPr lang="en" altLang="ja-JP" sz="1600" dirty="0" err="1">
                <a:solidFill>
                  <a:schemeClr val="bg1"/>
                </a:solidFill>
              </a:rPr>
              <a:t>www.hyper-k.org</a:t>
            </a:r>
            <a:r>
              <a:rPr lang="en" altLang="ja-JP" sz="1600" dirty="0">
                <a:solidFill>
                  <a:schemeClr val="bg1"/>
                </a:solidFill>
              </a:rPr>
              <a:t>/</a:t>
            </a:r>
            <a:r>
              <a:rPr lang="en" altLang="ja-JP" sz="1600" dirty="0" err="1">
                <a:solidFill>
                  <a:schemeClr val="bg1"/>
                </a:solidFill>
              </a:rPr>
              <a:t>cherenkov.html</a:t>
            </a:r>
            <a:endParaRPr kumimoji="1" lang="ja-JP" altLang="en-US" sz="1600">
              <a:solidFill>
                <a:schemeClr val="bg1"/>
              </a:solidFill>
            </a:endParaRPr>
          </a:p>
        </p:txBody>
      </p:sp>
    </p:spTree>
    <p:extLst>
      <p:ext uri="{BB962C8B-B14F-4D97-AF65-F5344CB8AC3E}">
        <p14:creationId xmlns:p14="http://schemas.microsoft.com/office/powerpoint/2010/main" val="1644707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591D58-A558-F64E-8995-D62BFE23195A}"/>
              </a:ext>
            </a:extLst>
          </p:cNvPr>
          <p:cNvSpPr>
            <a:spLocks noGrp="1"/>
          </p:cNvSpPr>
          <p:nvPr>
            <p:ph type="title"/>
          </p:nvPr>
        </p:nvSpPr>
        <p:spPr/>
        <p:txBody>
          <a:bodyPr/>
          <a:lstStyle/>
          <a:p>
            <a:r>
              <a:rPr kumimoji="1" lang="ja-JP" altLang="en-US"/>
              <a:t>目次</a:t>
            </a:r>
          </a:p>
        </p:txBody>
      </p:sp>
      <p:sp>
        <p:nvSpPr>
          <p:cNvPr id="3" name="コンテンツ プレースホルダー 2">
            <a:extLst>
              <a:ext uri="{FF2B5EF4-FFF2-40B4-BE49-F238E27FC236}">
                <a16:creationId xmlns:a16="http://schemas.microsoft.com/office/drawing/2014/main" id="{9D2066F6-41D7-1246-A2A7-D1BDE0A9DC5B}"/>
              </a:ext>
            </a:extLst>
          </p:cNvPr>
          <p:cNvSpPr>
            <a:spLocks noGrp="1"/>
          </p:cNvSpPr>
          <p:nvPr>
            <p:ph idx="1"/>
          </p:nvPr>
        </p:nvSpPr>
        <p:spPr/>
        <p:txBody>
          <a:bodyPr>
            <a:normAutofit/>
          </a:bodyPr>
          <a:lstStyle/>
          <a:p>
            <a:r>
              <a:rPr kumimoji="1" lang="ja-JP" altLang="en-US" sz="3200"/>
              <a:t>ニュートリノとは</a:t>
            </a:r>
            <a:endParaRPr kumimoji="1" lang="en-US" altLang="ja-JP" sz="3200" dirty="0"/>
          </a:p>
          <a:p>
            <a:pPr marL="0" indent="0">
              <a:buNone/>
            </a:pPr>
            <a:endParaRPr kumimoji="1" lang="en-US" altLang="ja-JP" sz="1000" dirty="0"/>
          </a:p>
          <a:p>
            <a:r>
              <a:rPr lang="ja-JP" altLang="en-US"/>
              <a:t>ニュートリノに質量はないのか</a:t>
            </a:r>
            <a:endParaRPr lang="en-US" altLang="ja-JP" dirty="0"/>
          </a:p>
          <a:p>
            <a:pPr marL="0" indent="0">
              <a:buNone/>
            </a:pPr>
            <a:endParaRPr lang="en-US" altLang="ja-JP" sz="1200" dirty="0"/>
          </a:p>
          <a:p>
            <a:r>
              <a:rPr kumimoji="1" lang="ja-JP" altLang="en-US" sz="3200"/>
              <a:t>これからのニュートリノ振動研究</a:t>
            </a:r>
          </a:p>
        </p:txBody>
      </p:sp>
    </p:spTree>
    <p:extLst>
      <p:ext uri="{BB962C8B-B14F-4D97-AF65-F5344CB8AC3E}">
        <p14:creationId xmlns:p14="http://schemas.microsoft.com/office/powerpoint/2010/main" val="42850901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41EE71-95F0-2D46-BF43-E73F7FBDC304}"/>
              </a:ext>
            </a:extLst>
          </p:cNvPr>
          <p:cNvSpPr>
            <a:spLocks noGrp="1"/>
          </p:cNvSpPr>
          <p:nvPr>
            <p:ph type="title"/>
          </p:nvPr>
        </p:nvSpPr>
        <p:spPr/>
        <p:txBody>
          <a:bodyPr/>
          <a:lstStyle/>
          <a:p>
            <a:r>
              <a:rPr kumimoji="1" lang="ja-JP" altLang="en-US"/>
              <a:t>ニュートリノ検出原理</a:t>
            </a:r>
          </a:p>
        </p:txBody>
      </p:sp>
      <p:sp>
        <p:nvSpPr>
          <p:cNvPr id="3" name="コンテンツ プレースホルダー 2">
            <a:extLst>
              <a:ext uri="{FF2B5EF4-FFF2-40B4-BE49-F238E27FC236}">
                <a16:creationId xmlns:a16="http://schemas.microsoft.com/office/drawing/2014/main" id="{506793CA-817E-3E41-ACBF-B025362ECE49}"/>
              </a:ext>
            </a:extLst>
          </p:cNvPr>
          <p:cNvSpPr>
            <a:spLocks noGrp="1"/>
          </p:cNvSpPr>
          <p:nvPr>
            <p:ph idx="1"/>
          </p:nvPr>
        </p:nvSpPr>
        <p:spPr>
          <a:xfrm>
            <a:off x="838200" y="1440000"/>
            <a:ext cx="5448250" cy="4946286"/>
          </a:xfrm>
        </p:spPr>
        <p:txBody>
          <a:bodyPr/>
          <a:lstStyle/>
          <a:p>
            <a:pPr marL="0" indent="0">
              <a:buNone/>
            </a:pPr>
            <a:r>
              <a:rPr kumimoji="1" lang="ja-JP" altLang="en-US"/>
              <a:t>水中の原子と衝突し、電子とミュー粒子をたたき出す</a:t>
            </a:r>
            <a:endParaRPr kumimoji="1" lang="en-US" altLang="ja-JP" dirty="0"/>
          </a:p>
          <a:p>
            <a:pPr marL="0" indent="0">
              <a:buNone/>
            </a:pPr>
            <a:r>
              <a:rPr lang="ja-JP" altLang="en-US"/>
              <a:t>電子ニュートリノ→電子</a:t>
            </a:r>
            <a:endParaRPr lang="en-US" altLang="ja-JP" dirty="0"/>
          </a:p>
          <a:p>
            <a:pPr marL="0" indent="0">
              <a:buNone/>
            </a:pPr>
            <a:r>
              <a:rPr kumimoji="1" lang="ja-JP" altLang="en-US"/>
              <a:t>ミューニュートリノ→ミュー粒子</a:t>
            </a:r>
            <a:endParaRPr kumimoji="1" lang="en-US" altLang="ja-JP" dirty="0"/>
          </a:p>
          <a:p>
            <a:pPr marL="0" indent="0">
              <a:buNone/>
            </a:pPr>
            <a:endParaRPr lang="en-US" altLang="ja-JP" dirty="0"/>
          </a:p>
          <a:p>
            <a:pPr marL="0" indent="0">
              <a:buNone/>
            </a:pPr>
            <a:r>
              <a:rPr lang="ja-JP" altLang="en-US"/>
              <a:t>荷電粒子が超光速で走る</a:t>
            </a:r>
            <a:endParaRPr lang="en-US" altLang="ja-JP" dirty="0"/>
          </a:p>
          <a:p>
            <a:pPr marL="0" indent="0">
              <a:buNone/>
            </a:pPr>
            <a:r>
              <a:rPr lang="ja-JP" altLang="en-US"/>
              <a:t>→衝撃波が発生し青白く発光</a:t>
            </a:r>
            <a:endParaRPr lang="en-US" altLang="ja-JP" dirty="0"/>
          </a:p>
        </p:txBody>
      </p:sp>
      <p:pic>
        <p:nvPicPr>
          <p:cNvPr id="5" name="図 4" descr="ダイアグラム&#10;&#10;自動的に生成された説明">
            <a:extLst>
              <a:ext uri="{FF2B5EF4-FFF2-40B4-BE49-F238E27FC236}">
                <a16:creationId xmlns:a16="http://schemas.microsoft.com/office/drawing/2014/main" id="{5808D261-E3E4-A44E-AED1-061203EC5513}"/>
              </a:ext>
            </a:extLst>
          </p:cNvPr>
          <p:cNvPicPr>
            <a:picLocks noChangeAspect="1"/>
          </p:cNvPicPr>
          <p:nvPr/>
        </p:nvPicPr>
        <p:blipFill>
          <a:blip r:embed="rId3"/>
          <a:stretch>
            <a:fillRect/>
          </a:stretch>
        </p:blipFill>
        <p:spPr>
          <a:xfrm>
            <a:off x="6286450" y="1843315"/>
            <a:ext cx="5547357" cy="4016286"/>
          </a:xfrm>
          <a:prstGeom prst="rect">
            <a:avLst/>
          </a:prstGeom>
        </p:spPr>
      </p:pic>
      <p:sp>
        <p:nvSpPr>
          <p:cNvPr id="6" name="テキスト ボックス 5">
            <a:extLst>
              <a:ext uri="{FF2B5EF4-FFF2-40B4-BE49-F238E27FC236}">
                <a16:creationId xmlns:a16="http://schemas.microsoft.com/office/drawing/2014/main" id="{C081B222-052E-E54C-98CD-E3FA3286FAE7}"/>
              </a:ext>
            </a:extLst>
          </p:cNvPr>
          <p:cNvSpPr txBox="1"/>
          <p:nvPr/>
        </p:nvSpPr>
        <p:spPr>
          <a:xfrm>
            <a:off x="7067759" y="5893584"/>
            <a:ext cx="4766048" cy="369332"/>
          </a:xfrm>
          <a:prstGeom prst="rect">
            <a:avLst/>
          </a:prstGeom>
          <a:noFill/>
        </p:spPr>
        <p:txBody>
          <a:bodyPr wrap="none" rtlCol="0">
            <a:spAutoFit/>
          </a:bodyPr>
          <a:lstStyle/>
          <a:p>
            <a:r>
              <a:rPr lang="ja-JP" altLang="en-US">
                <a:solidFill>
                  <a:schemeClr val="bg1"/>
                </a:solidFill>
              </a:rPr>
              <a:t>出典</a:t>
            </a:r>
            <a:r>
              <a:rPr lang="en" altLang="ja-JP" dirty="0">
                <a:solidFill>
                  <a:schemeClr val="bg1"/>
                </a:solidFill>
              </a:rPr>
              <a:t>http://</a:t>
            </a:r>
            <a:r>
              <a:rPr lang="en" altLang="ja-JP" dirty="0" err="1">
                <a:solidFill>
                  <a:schemeClr val="bg1"/>
                </a:solidFill>
              </a:rPr>
              <a:t>www.hyper-k.org</a:t>
            </a:r>
            <a:r>
              <a:rPr lang="en" altLang="ja-JP" dirty="0">
                <a:solidFill>
                  <a:schemeClr val="bg1"/>
                </a:solidFill>
              </a:rPr>
              <a:t>/</a:t>
            </a:r>
            <a:r>
              <a:rPr lang="en" altLang="ja-JP" dirty="0" err="1">
                <a:solidFill>
                  <a:schemeClr val="bg1"/>
                </a:solidFill>
              </a:rPr>
              <a:t>overview.html</a:t>
            </a:r>
            <a:endParaRPr kumimoji="1" lang="ja-JP" altLang="en-US">
              <a:solidFill>
                <a:schemeClr val="bg1"/>
              </a:solidFill>
            </a:endParaRPr>
          </a:p>
        </p:txBody>
      </p:sp>
    </p:spTree>
    <p:extLst>
      <p:ext uri="{BB962C8B-B14F-4D97-AF65-F5344CB8AC3E}">
        <p14:creationId xmlns:p14="http://schemas.microsoft.com/office/powerpoint/2010/main" val="37620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591D58-A558-F64E-8995-D62BFE23195A}"/>
              </a:ext>
            </a:extLst>
          </p:cNvPr>
          <p:cNvSpPr>
            <a:spLocks noGrp="1"/>
          </p:cNvSpPr>
          <p:nvPr>
            <p:ph type="title"/>
          </p:nvPr>
        </p:nvSpPr>
        <p:spPr/>
        <p:txBody>
          <a:bodyPr/>
          <a:lstStyle/>
          <a:p>
            <a:r>
              <a:rPr kumimoji="1" lang="ja-JP" altLang="en-US"/>
              <a:t>カミオカンデでの結果</a:t>
            </a:r>
          </a:p>
        </p:txBody>
      </p:sp>
      <p:sp>
        <p:nvSpPr>
          <p:cNvPr id="3" name="コンテンツ プレースホルダー 2">
            <a:extLst>
              <a:ext uri="{FF2B5EF4-FFF2-40B4-BE49-F238E27FC236}">
                <a16:creationId xmlns:a16="http://schemas.microsoft.com/office/drawing/2014/main" id="{9D2066F6-41D7-1246-A2A7-D1BDE0A9DC5B}"/>
              </a:ext>
            </a:extLst>
          </p:cNvPr>
          <p:cNvSpPr>
            <a:spLocks noGrp="1"/>
          </p:cNvSpPr>
          <p:nvPr>
            <p:ph idx="1"/>
          </p:nvPr>
        </p:nvSpPr>
        <p:spPr/>
        <p:txBody>
          <a:bodyPr/>
          <a:lstStyle/>
          <a:p>
            <a:pPr marL="0" indent="0">
              <a:buNone/>
            </a:pPr>
            <a:r>
              <a:rPr kumimoji="1" lang="ja-JP" altLang="en-US"/>
              <a:t>観測さ</a:t>
            </a:r>
            <a:r>
              <a:rPr lang="ja-JP" altLang="en-US"/>
              <a:t>れた太陽ニュートリノの数：</a:t>
            </a:r>
            <a:endParaRPr lang="en-US" altLang="ja-JP" dirty="0"/>
          </a:p>
          <a:p>
            <a:pPr marL="0" indent="0">
              <a:buNone/>
            </a:pPr>
            <a:r>
              <a:rPr kumimoji="1" lang="ja-JP" altLang="en-US"/>
              <a:t>理論予想値の</a:t>
            </a:r>
            <a:r>
              <a:rPr lang="ja-JP" altLang="en-US"/>
              <a:t>半分</a:t>
            </a:r>
            <a:endParaRPr lang="en-US" altLang="ja-JP" dirty="0"/>
          </a:p>
          <a:p>
            <a:pPr marL="0" indent="0">
              <a:buNone/>
            </a:pPr>
            <a:r>
              <a:rPr kumimoji="1" lang="ja-JP" altLang="en-US"/>
              <a:t>ホームステイク実験とカミオカンデで観測できるニュートリノの種類に違いがあることが肝</a:t>
            </a:r>
            <a:endParaRPr kumimoji="1" lang="en-US" altLang="ja-JP" dirty="0"/>
          </a:p>
          <a:p>
            <a:pPr marL="0" indent="0">
              <a:buNone/>
            </a:pPr>
            <a:endParaRPr kumimoji="1" lang="en-US" altLang="ja-JP" dirty="0"/>
          </a:p>
          <a:p>
            <a:pPr marL="0" indent="0">
              <a:buNone/>
            </a:pPr>
            <a:r>
              <a:rPr lang="ja-JP" altLang="en-US"/>
              <a:t>→太陽ニュートリノ問題は現実のものだった</a:t>
            </a:r>
            <a:endParaRPr lang="en-US" altLang="ja-JP" dirty="0"/>
          </a:p>
          <a:p>
            <a:pPr marL="0" indent="0">
              <a:buNone/>
            </a:pPr>
            <a:r>
              <a:rPr lang="ja-JP" altLang="en-US"/>
              <a:t>→太陽はニュートリノを放出している</a:t>
            </a:r>
            <a:endParaRPr lang="en-US" altLang="ja-JP" dirty="0"/>
          </a:p>
          <a:p>
            <a:pPr marL="0" indent="0">
              <a:buNone/>
            </a:pPr>
            <a:r>
              <a:rPr kumimoji="1" lang="ja-JP" altLang="en-US"/>
              <a:t>→太陽は核融合反応している</a:t>
            </a:r>
            <a:endParaRPr kumimoji="1" lang="en-US" altLang="ja-JP" dirty="0"/>
          </a:p>
        </p:txBody>
      </p:sp>
    </p:spTree>
    <p:extLst>
      <p:ext uri="{BB962C8B-B14F-4D97-AF65-F5344CB8AC3E}">
        <p14:creationId xmlns:p14="http://schemas.microsoft.com/office/powerpoint/2010/main" val="6989224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591D58-A558-F64E-8995-D62BFE23195A}"/>
              </a:ext>
            </a:extLst>
          </p:cNvPr>
          <p:cNvSpPr>
            <a:spLocks noGrp="1"/>
          </p:cNvSpPr>
          <p:nvPr>
            <p:ph type="title"/>
          </p:nvPr>
        </p:nvSpPr>
        <p:spPr/>
        <p:txBody>
          <a:bodyPr/>
          <a:lstStyle/>
          <a:p>
            <a:r>
              <a:rPr lang="ja-JP" altLang="en-US"/>
              <a:t>大気ニュートリノ</a:t>
            </a:r>
            <a:endParaRPr kumimoji="1" lang="ja-JP" altLang="en-US"/>
          </a:p>
        </p:txBody>
      </p:sp>
      <p:sp>
        <p:nvSpPr>
          <p:cNvPr id="3" name="コンテンツ プレースホルダー 2">
            <a:extLst>
              <a:ext uri="{FF2B5EF4-FFF2-40B4-BE49-F238E27FC236}">
                <a16:creationId xmlns:a16="http://schemas.microsoft.com/office/drawing/2014/main" id="{9D2066F6-41D7-1246-A2A7-D1BDE0A9DC5B}"/>
              </a:ext>
            </a:extLst>
          </p:cNvPr>
          <p:cNvSpPr>
            <a:spLocks noGrp="1"/>
          </p:cNvSpPr>
          <p:nvPr>
            <p:ph idx="1"/>
          </p:nvPr>
        </p:nvSpPr>
        <p:spPr>
          <a:xfrm>
            <a:off x="736600" y="1469028"/>
            <a:ext cx="10515600" cy="4946286"/>
          </a:xfrm>
        </p:spPr>
        <p:txBody>
          <a:bodyPr/>
          <a:lstStyle/>
          <a:p>
            <a:pPr marL="0" indent="0">
              <a:buNone/>
            </a:pPr>
            <a:r>
              <a:rPr lang="ja-JP" altLang="en-US"/>
              <a:t>一次宇宙線が地球大気と衝突</a:t>
            </a:r>
            <a:endParaRPr lang="en-US" altLang="ja-JP" dirty="0"/>
          </a:p>
          <a:p>
            <a:pPr marL="0" indent="0">
              <a:buNone/>
            </a:pPr>
            <a:r>
              <a:rPr kumimoji="1" lang="ja-JP" altLang="en-US"/>
              <a:t>→</a:t>
            </a:r>
            <a:r>
              <a:rPr kumimoji="1" lang="en-US" altLang="ja-JP" dirty="0"/>
              <a:t>π</a:t>
            </a:r>
            <a:r>
              <a:rPr kumimoji="1" lang="ja-JP" altLang="en-US"/>
              <a:t>中間子生成</a:t>
            </a:r>
            <a:endParaRPr kumimoji="1" lang="en-US" altLang="ja-JP" dirty="0"/>
          </a:p>
          <a:p>
            <a:pPr marL="0" indent="0">
              <a:buNone/>
            </a:pPr>
            <a:r>
              <a:rPr kumimoji="1" lang="ja-JP" altLang="en-US"/>
              <a:t>→ミューニュートリノとミュー粒子</a:t>
            </a:r>
            <a:endParaRPr kumimoji="1" lang="en-US" altLang="ja-JP" dirty="0"/>
          </a:p>
          <a:p>
            <a:pPr marL="0" indent="0">
              <a:buNone/>
            </a:pPr>
            <a:r>
              <a:rPr lang="ja-JP" altLang="en-US"/>
              <a:t>→ミュー粒子から電子ニュートリノ、</a:t>
            </a:r>
            <a:endParaRPr lang="en-US" altLang="ja-JP" dirty="0"/>
          </a:p>
          <a:p>
            <a:pPr marL="0" indent="0">
              <a:buNone/>
            </a:pPr>
            <a:r>
              <a:rPr lang="ja-JP" altLang="en-US"/>
              <a:t>電子、ミューニュートリノ</a:t>
            </a:r>
            <a:endParaRPr lang="en-US" altLang="ja-JP" dirty="0"/>
          </a:p>
          <a:p>
            <a:pPr marL="0" indent="0">
              <a:buNone/>
            </a:pPr>
            <a:endParaRPr lang="en-US" altLang="ja-JP" sz="1000" dirty="0"/>
          </a:p>
          <a:p>
            <a:pPr marL="0" indent="0">
              <a:buNone/>
            </a:pPr>
            <a:r>
              <a:rPr kumimoji="1" lang="ja-JP" altLang="en-US"/>
              <a:t>電子ニュートリノ、ミューニュートリノが</a:t>
            </a:r>
            <a:endParaRPr kumimoji="1" lang="en-US" altLang="ja-JP" dirty="0"/>
          </a:p>
          <a:p>
            <a:pPr marL="0" indent="0">
              <a:buNone/>
            </a:pPr>
            <a:r>
              <a:rPr lang="ja-JP" altLang="en-US"/>
              <a:t>カミオカンデへ</a:t>
            </a:r>
            <a:endParaRPr kumimoji="1" lang="ja-JP" altLang="en-US"/>
          </a:p>
        </p:txBody>
      </p:sp>
      <p:pic>
        <p:nvPicPr>
          <p:cNvPr id="5" name="図 4" descr="ダイアグラム&#10;&#10;中程度の精度で自動的に生成された説明">
            <a:extLst>
              <a:ext uri="{FF2B5EF4-FFF2-40B4-BE49-F238E27FC236}">
                <a16:creationId xmlns:a16="http://schemas.microsoft.com/office/drawing/2014/main" id="{D9FF3F49-F6D0-3646-90A1-FA2A9127BA53}"/>
              </a:ext>
            </a:extLst>
          </p:cNvPr>
          <p:cNvPicPr>
            <a:picLocks noChangeAspect="1"/>
          </p:cNvPicPr>
          <p:nvPr/>
        </p:nvPicPr>
        <p:blipFill rotWithShape="1">
          <a:blip r:embed="rId3"/>
          <a:srcRect l="13810" t="3206" r="1866"/>
          <a:stretch/>
        </p:blipFill>
        <p:spPr>
          <a:xfrm>
            <a:off x="7242629" y="1469028"/>
            <a:ext cx="4717144" cy="3850457"/>
          </a:xfrm>
          <a:prstGeom prst="rect">
            <a:avLst/>
          </a:prstGeom>
        </p:spPr>
      </p:pic>
      <p:sp>
        <p:nvSpPr>
          <p:cNvPr id="4" name="テキスト ボックス 3">
            <a:extLst>
              <a:ext uri="{FF2B5EF4-FFF2-40B4-BE49-F238E27FC236}">
                <a16:creationId xmlns:a16="http://schemas.microsoft.com/office/drawing/2014/main" id="{28EBFCA1-DCF8-0342-B60B-B5C4F1F1CE7C}"/>
              </a:ext>
            </a:extLst>
          </p:cNvPr>
          <p:cNvSpPr txBox="1"/>
          <p:nvPr/>
        </p:nvSpPr>
        <p:spPr>
          <a:xfrm>
            <a:off x="7390686" y="5319485"/>
            <a:ext cx="4801314" cy="369332"/>
          </a:xfrm>
          <a:prstGeom prst="rect">
            <a:avLst/>
          </a:prstGeom>
          <a:noFill/>
        </p:spPr>
        <p:txBody>
          <a:bodyPr wrap="none" rtlCol="0">
            <a:spAutoFit/>
          </a:bodyPr>
          <a:lstStyle/>
          <a:p>
            <a:r>
              <a:rPr kumimoji="1" lang="en-US" altLang="ja-JP" dirty="0">
                <a:solidFill>
                  <a:schemeClr val="bg1"/>
                </a:solidFill>
              </a:rPr>
              <a:t>『</a:t>
            </a:r>
            <a:r>
              <a:rPr kumimoji="1" lang="ja-JP" altLang="en-US">
                <a:solidFill>
                  <a:schemeClr val="bg1"/>
                </a:solidFill>
              </a:rPr>
              <a:t>ニュートリノでわかる</a:t>
            </a:r>
            <a:r>
              <a:rPr lang="ja-JP" altLang="en-US">
                <a:solidFill>
                  <a:schemeClr val="bg1"/>
                </a:solidFill>
              </a:rPr>
              <a:t>宇宙・素粒子の謎</a:t>
            </a:r>
            <a:r>
              <a:rPr lang="en-US" altLang="ja-JP" dirty="0">
                <a:solidFill>
                  <a:schemeClr val="bg1"/>
                </a:solidFill>
              </a:rPr>
              <a:t>』</a:t>
            </a:r>
            <a:endParaRPr kumimoji="1" lang="en-US" altLang="ja-JP" dirty="0">
              <a:solidFill>
                <a:schemeClr val="bg1"/>
              </a:solidFill>
            </a:endParaRPr>
          </a:p>
        </p:txBody>
      </p:sp>
    </p:spTree>
    <p:extLst>
      <p:ext uri="{BB962C8B-B14F-4D97-AF65-F5344CB8AC3E}">
        <p14:creationId xmlns:p14="http://schemas.microsoft.com/office/powerpoint/2010/main" val="7031068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8051D2-6D64-2342-A341-FBE166DAA68D}"/>
              </a:ext>
            </a:extLst>
          </p:cNvPr>
          <p:cNvSpPr>
            <a:spLocks noGrp="1"/>
          </p:cNvSpPr>
          <p:nvPr>
            <p:ph type="title"/>
          </p:nvPr>
        </p:nvSpPr>
        <p:spPr/>
        <p:txBody>
          <a:bodyPr/>
          <a:lstStyle/>
          <a:p>
            <a:r>
              <a:rPr kumimoji="1" lang="ja-JP" altLang="en-US"/>
              <a:t>チェレンコフ光のリング</a:t>
            </a:r>
          </a:p>
        </p:txBody>
      </p:sp>
      <p:sp>
        <p:nvSpPr>
          <p:cNvPr id="3" name="コンテンツ プレースホルダー 2">
            <a:extLst>
              <a:ext uri="{FF2B5EF4-FFF2-40B4-BE49-F238E27FC236}">
                <a16:creationId xmlns:a16="http://schemas.microsoft.com/office/drawing/2014/main" id="{07A407D8-190F-BA47-A310-317C8DF8C7D4}"/>
              </a:ext>
            </a:extLst>
          </p:cNvPr>
          <p:cNvSpPr>
            <a:spLocks noGrp="1"/>
          </p:cNvSpPr>
          <p:nvPr>
            <p:ph idx="1"/>
          </p:nvPr>
        </p:nvSpPr>
        <p:spPr>
          <a:xfrm>
            <a:off x="838200" y="5152570"/>
            <a:ext cx="4691743" cy="1233715"/>
          </a:xfrm>
        </p:spPr>
        <p:txBody>
          <a:bodyPr/>
          <a:lstStyle/>
          <a:p>
            <a:pPr marL="0" indent="0">
              <a:buNone/>
            </a:pPr>
            <a:r>
              <a:rPr kumimoji="1" lang="ja-JP" altLang="en-US"/>
              <a:t>ミュー型</a:t>
            </a:r>
          </a:p>
        </p:txBody>
      </p:sp>
      <p:pic>
        <p:nvPicPr>
          <p:cNvPr id="5" name="図 4" descr="グラフィカル ユーザー インターフェイス が含まれている画像&#10;&#10;自動的に生成された説明">
            <a:extLst>
              <a:ext uri="{FF2B5EF4-FFF2-40B4-BE49-F238E27FC236}">
                <a16:creationId xmlns:a16="http://schemas.microsoft.com/office/drawing/2014/main" id="{DC6CD4C5-2965-6442-976F-0982BB5DFFB8}"/>
              </a:ext>
            </a:extLst>
          </p:cNvPr>
          <p:cNvPicPr>
            <a:picLocks noChangeAspect="1"/>
          </p:cNvPicPr>
          <p:nvPr/>
        </p:nvPicPr>
        <p:blipFill>
          <a:blip r:embed="rId3"/>
          <a:stretch>
            <a:fillRect/>
          </a:stretch>
        </p:blipFill>
        <p:spPr>
          <a:xfrm>
            <a:off x="791652" y="1393825"/>
            <a:ext cx="4898276" cy="3758746"/>
          </a:xfrm>
          <a:prstGeom prst="rect">
            <a:avLst/>
          </a:prstGeom>
        </p:spPr>
      </p:pic>
      <p:pic>
        <p:nvPicPr>
          <p:cNvPr id="7" name="図 6" descr="グラフィカル ユーザー インターフェイス が含まれている画像&#10;&#10;自動的に生成された説明">
            <a:extLst>
              <a:ext uri="{FF2B5EF4-FFF2-40B4-BE49-F238E27FC236}">
                <a16:creationId xmlns:a16="http://schemas.microsoft.com/office/drawing/2014/main" id="{D8FC5480-E174-274A-AEA6-6CB8B09D8213}"/>
              </a:ext>
            </a:extLst>
          </p:cNvPr>
          <p:cNvPicPr>
            <a:picLocks noChangeAspect="1"/>
          </p:cNvPicPr>
          <p:nvPr/>
        </p:nvPicPr>
        <p:blipFill>
          <a:blip r:embed="rId4"/>
          <a:stretch>
            <a:fillRect/>
          </a:stretch>
        </p:blipFill>
        <p:spPr>
          <a:xfrm>
            <a:off x="6455524" y="1393825"/>
            <a:ext cx="4898276" cy="3758747"/>
          </a:xfrm>
          <a:prstGeom prst="rect">
            <a:avLst/>
          </a:prstGeom>
        </p:spPr>
      </p:pic>
      <p:sp>
        <p:nvSpPr>
          <p:cNvPr id="9" name="コンテンツ プレースホルダー 2">
            <a:extLst>
              <a:ext uri="{FF2B5EF4-FFF2-40B4-BE49-F238E27FC236}">
                <a16:creationId xmlns:a16="http://schemas.microsoft.com/office/drawing/2014/main" id="{CC2E5A74-4332-2A4A-A349-F4D08E95C983}"/>
              </a:ext>
            </a:extLst>
          </p:cNvPr>
          <p:cNvSpPr txBox="1">
            <a:spLocks/>
          </p:cNvSpPr>
          <p:nvPr/>
        </p:nvSpPr>
        <p:spPr>
          <a:xfrm>
            <a:off x="6558790" y="5211083"/>
            <a:ext cx="4691743" cy="12337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3200" kern="1200" baseline="0">
                <a:solidFill>
                  <a:schemeClr val="bg1"/>
                </a:solidFill>
                <a:latin typeface="源柔ゴシックLP Regular" panose="020B0302020203020207" pitchFamily="34" charset="-128"/>
                <a:ea typeface="源柔ゴシックLP Regular" panose="020B0302020203020207"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baseline="0">
                <a:solidFill>
                  <a:schemeClr val="bg1"/>
                </a:solidFill>
                <a:latin typeface="源柔ゴシックLP Regular" panose="020B0302020203020207" pitchFamily="34" charset="-128"/>
                <a:ea typeface="源柔ゴシックLP Regular" panose="020B0302020203020207"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baseline="0">
                <a:solidFill>
                  <a:schemeClr val="bg1"/>
                </a:solidFill>
                <a:latin typeface="源柔ゴシックLP Regular" panose="020B0302020203020207" pitchFamily="34" charset="-128"/>
                <a:ea typeface="源柔ゴシックLP Regular" panose="020B0302020203020207"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baseline="0">
                <a:solidFill>
                  <a:schemeClr val="bg1"/>
                </a:solidFill>
                <a:latin typeface="源柔ゴシックLP Regular" panose="020B0302020203020207" pitchFamily="34" charset="-128"/>
                <a:ea typeface="源柔ゴシックLP Regular" panose="020B0302020203020207"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baseline="0">
                <a:solidFill>
                  <a:schemeClr val="bg1"/>
                </a:solidFill>
                <a:latin typeface="源柔ゴシックLP Regular" panose="020B0302020203020207" pitchFamily="34" charset="-128"/>
                <a:ea typeface="源柔ゴシックLP Regular" panose="020B0302020203020207"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a:t>電子型</a:t>
            </a:r>
          </a:p>
        </p:txBody>
      </p:sp>
      <p:sp>
        <p:nvSpPr>
          <p:cNvPr id="4" name="テキスト ボックス 3">
            <a:extLst>
              <a:ext uri="{FF2B5EF4-FFF2-40B4-BE49-F238E27FC236}">
                <a16:creationId xmlns:a16="http://schemas.microsoft.com/office/drawing/2014/main" id="{7234BDDD-6091-BD47-A1AA-816A50505510}"/>
              </a:ext>
            </a:extLst>
          </p:cNvPr>
          <p:cNvSpPr txBox="1"/>
          <p:nvPr/>
        </p:nvSpPr>
        <p:spPr>
          <a:xfrm>
            <a:off x="5529943" y="6121630"/>
            <a:ext cx="6192721" cy="369332"/>
          </a:xfrm>
          <a:prstGeom prst="rect">
            <a:avLst/>
          </a:prstGeom>
          <a:noFill/>
        </p:spPr>
        <p:txBody>
          <a:bodyPr wrap="none" rtlCol="0">
            <a:spAutoFit/>
          </a:bodyPr>
          <a:lstStyle/>
          <a:p>
            <a:r>
              <a:rPr lang="ja-JP" altLang="en-US">
                <a:solidFill>
                  <a:schemeClr val="bg1"/>
                </a:solidFill>
              </a:rPr>
              <a:t>出典：</a:t>
            </a:r>
            <a:r>
              <a:rPr lang="en-US" altLang="ja-JP" dirty="0">
                <a:solidFill>
                  <a:schemeClr val="bg1"/>
                </a:solidFill>
              </a:rPr>
              <a:t> (C)</a:t>
            </a:r>
            <a:r>
              <a:rPr lang="ja-JP" altLang="en-US">
                <a:solidFill>
                  <a:schemeClr val="bg1"/>
                </a:solidFill>
              </a:rPr>
              <a:t>東京大学宇宙線研究所</a:t>
            </a:r>
            <a:r>
              <a:rPr lang="en-US" altLang="ja-JP" dirty="0">
                <a:solidFill>
                  <a:schemeClr val="bg1"/>
                </a:solidFill>
              </a:rPr>
              <a:t> </a:t>
            </a:r>
            <a:r>
              <a:rPr lang="ja-JP" altLang="en-US">
                <a:solidFill>
                  <a:schemeClr val="bg1"/>
                </a:solidFill>
              </a:rPr>
              <a:t>神岡宇宙素粒子研究施設</a:t>
            </a:r>
            <a:endParaRPr lang="en-US" altLang="ja-JP" dirty="0">
              <a:solidFill>
                <a:schemeClr val="bg1"/>
              </a:solidFill>
            </a:endParaRPr>
          </a:p>
        </p:txBody>
      </p:sp>
    </p:spTree>
    <p:extLst>
      <p:ext uri="{BB962C8B-B14F-4D97-AF65-F5344CB8AC3E}">
        <p14:creationId xmlns:p14="http://schemas.microsoft.com/office/powerpoint/2010/main" val="32291512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591D58-A558-F64E-8995-D62BFE23195A}"/>
              </a:ext>
            </a:extLst>
          </p:cNvPr>
          <p:cNvSpPr>
            <a:spLocks noGrp="1"/>
          </p:cNvSpPr>
          <p:nvPr>
            <p:ph type="title"/>
          </p:nvPr>
        </p:nvSpPr>
        <p:spPr/>
        <p:txBody>
          <a:bodyPr/>
          <a:lstStyle/>
          <a:p>
            <a:r>
              <a:rPr kumimoji="1" lang="ja-JP" altLang="en-US"/>
              <a:t>大気ニュートリノ問題</a:t>
            </a:r>
          </a:p>
        </p:txBody>
      </p:sp>
      <p:sp>
        <p:nvSpPr>
          <p:cNvPr id="3" name="コンテンツ プレースホルダー 2">
            <a:extLst>
              <a:ext uri="{FF2B5EF4-FFF2-40B4-BE49-F238E27FC236}">
                <a16:creationId xmlns:a16="http://schemas.microsoft.com/office/drawing/2014/main" id="{9D2066F6-41D7-1246-A2A7-D1BDE0A9DC5B}"/>
              </a:ext>
            </a:extLst>
          </p:cNvPr>
          <p:cNvSpPr>
            <a:spLocks noGrp="1"/>
          </p:cNvSpPr>
          <p:nvPr>
            <p:ph idx="1"/>
          </p:nvPr>
        </p:nvSpPr>
        <p:spPr/>
        <p:txBody>
          <a:bodyPr/>
          <a:lstStyle/>
          <a:p>
            <a:pPr marL="0" indent="0">
              <a:buNone/>
            </a:pPr>
            <a:r>
              <a:rPr kumimoji="1" lang="ja-JP" altLang="en-US"/>
              <a:t>・電子ニュートリノ</a:t>
            </a:r>
            <a:endParaRPr kumimoji="1" lang="en-US" altLang="ja-JP" dirty="0"/>
          </a:p>
          <a:p>
            <a:pPr marL="0" indent="0">
              <a:buNone/>
            </a:pPr>
            <a:r>
              <a:rPr kumimoji="1" lang="ja-JP" altLang="en-US"/>
              <a:t>理論予想値通り検出</a:t>
            </a:r>
            <a:endParaRPr kumimoji="1" lang="en-US" altLang="ja-JP" dirty="0"/>
          </a:p>
          <a:p>
            <a:pPr marL="0" indent="0">
              <a:buNone/>
            </a:pPr>
            <a:r>
              <a:rPr kumimoji="1" lang="ja-JP" altLang="en-US"/>
              <a:t>・ミューニュートリノ</a:t>
            </a:r>
            <a:endParaRPr kumimoji="1" lang="en-US" altLang="ja-JP" dirty="0"/>
          </a:p>
          <a:p>
            <a:pPr marL="0" indent="0">
              <a:buNone/>
            </a:pPr>
            <a:r>
              <a:rPr kumimoji="1" lang="ja-JP" altLang="en-US"/>
              <a:t>理論予想値の半分程度</a:t>
            </a:r>
            <a:endParaRPr kumimoji="1" lang="en-US" altLang="ja-JP" dirty="0"/>
          </a:p>
          <a:p>
            <a:pPr marL="0" indent="0">
              <a:buNone/>
            </a:pPr>
            <a:r>
              <a:rPr lang="ja-JP" altLang="en-US"/>
              <a:t>カミオカンデに飛び込んでくる角度によって減り方が違う</a:t>
            </a:r>
            <a:endParaRPr lang="en-US" altLang="ja-JP" dirty="0"/>
          </a:p>
          <a:p>
            <a:pPr marL="0" indent="0">
              <a:buNone/>
            </a:pPr>
            <a:r>
              <a:rPr kumimoji="1" lang="ja-JP" altLang="en-US"/>
              <a:t>角度が違う</a:t>
            </a:r>
            <a:endParaRPr kumimoji="1" lang="en-US" altLang="ja-JP" dirty="0"/>
          </a:p>
          <a:p>
            <a:pPr marL="0" indent="0">
              <a:buNone/>
            </a:pPr>
            <a:r>
              <a:rPr lang="ja-JP" altLang="en-US"/>
              <a:t>→ミューニュートリノが作られた場所が違う</a:t>
            </a:r>
            <a:endParaRPr lang="en-US" altLang="ja-JP" dirty="0"/>
          </a:p>
          <a:p>
            <a:pPr marL="0" indent="0">
              <a:buNone/>
            </a:pPr>
            <a:r>
              <a:rPr kumimoji="1" lang="ja-JP" altLang="en-US"/>
              <a:t>→飛行距離が違う</a:t>
            </a:r>
          </a:p>
        </p:txBody>
      </p:sp>
    </p:spTree>
    <p:extLst>
      <p:ext uri="{BB962C8B-B14F-4D97-AF65-F5344CB8AC3E}">
        <p14:creationId xmlns:p14="http://schemas.microsoft.com/office/powerpoint/2010/main" val="4886909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591D58-A558-F64E-8995-D62BFE23195A}"/>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9D2066F6-41D7-1246-A2A7-D1BDE0A9DC5B}"/>
              </a:ext>
            </a:extLst>
          </p:cNvPr>
          <p:cNvSpPr>
            <a:spLocks noGrp="1"/>
          </p:cNvSpPr>
          <p:nvPr>
            <p:ph idx="1"/>
          </p:nvPr>
        </p:nvSpPr>
        <p:spPr/>
        <p:txBody>
          <a:bodyPr/>
          <a:lstStyle/>
          <a:p>
            <a:pPr marL="0" indent="0">
              <a:buNone/>
            </a:pPr>
            <a:r>
              <a:rPr lang="ja-JP" altLang="en-US"/>
              <a:t>なぜ太陽ニュートリノも大気ニュートリノも、理論予想値と異なるのか？</a:t>
            </a:r>
            <a:endParaRPr kumimoji="1" lang="ja-JP" altLang="en-US"/>
          </a:p>
        </p:txBody>
      </p:sp>
      <p:pic>
        <p:nvPicPr>
          <p:cNvPr id="5" name="図 4" descr="黒い背景に白い文字がある&#10;&#10;低い精度で自動的に生成された説明">
            <a:extLst>
              <a:ext uri="{FF2B5EF4-FFF2-40B4-BE49-F238E27FC236}">
                <a16:creationId xmlns:a16="http://schemas.microsoft.com/office/drawing/2014/main" id="{6198E97C-FB16-B24C-8F90-596D63A0EAC4}"/>
              </a:ext>
            </a:extLst>
          </p:cNvPr>
          <p:cNvPicPr>
            <a:picLocks noChangeAspect="1"/>
          </p:cNvPicPr>
          <p:nvPr/>
        </p:nvPicPr>
        <p:blipFill>
          <a:blip r:embed="rId2"/>
          <a:stretch>
            <a:fillRect/>
          </a:stretch>
        </p:blipFill>
        <p:spPr>
          <a:xfrm>
            <a:off x="2352218" y="2485570"/>
            <a:ext cx="2157187" cy="2157187"/>
          </a:xfrm>
          <a:prstGeom prst="rect">
            <a:avLst/>
          </a:prstGeom>
        </p:spPr>
      </p:pic>
      <p:pic>
        <p:nvPicPr>
          <p:cNvPr id="7" name="図 6" descr="アイコン が含まれている画像&#10;&#10;自動的に生成された説明">
            <a:extLst>
              <a:ext uri="{FF2B5EF4-FFF2-40B4-BE49-F238E27FC236}">
                <a16:creationId xmlns:a16="http://schemas.microsoft.com/office/drawing/2014/main" id="{A38919B8-B962-E440-B664-D2F21111E849}"/>
              </a:ext>
            </a:extLst>
          </p:cNvPr>
          <p:cNvPicPr>
            <a:picLocks noChangeAspect="1"/>
          </p:cNvPicPr>
          <p:nvPr/>
        </p:nvPicPr>
        <p:blipFill>
          <a:blip r:embed="rId3"/>
          <a:stretch>
            <a:fillRect/>
          </a:stretch>
        </p:blipFill>
        <p:spPr>
          <a:xfrm>
            <a:off x="3866237" y="4022272"/>
            <a:ext cx="2157186" cy="2157186"/>
          </a:xfrm>
          <a:prstGeom prst="rect">
            <a:avLst/>
          </a:prstGeom>
        </p:spPr>
      </p:pic>
      <p:pic>
        <p:nvPicPr>
          <p:cNvPr id="9" name="図 8" descr="アイコン&#10;&#10;自動的に生成された説明">
            <a:extLst>
              <a:ext uri="{FF2B5EF4-FFF2-40B4-BE49-F238E27FC236}">
                <a16:creationId xmlns:a16="http://schemas.microsoft.com/office/drawing/2014/main" id="{7DCB24D4-BCB1-9B41-B726-BF6EED5C3E91}"/>
              </a:ext>
            </a:extLst>
          </p:cNvPr>
          <p:cNvPicPr>
            <a:picLocks noChangeAspect="1"/>
          </p:cNvPicPr>
          <p:nvPr/>
        </p:nvPicPr>
        <p:blipFill>
          <a:blip r:embed="rId4"/>
          <a:stretch>
            <a:fillRect/>
          </a:stretch>
        </p:blipFill>
        <p:spPr>
          <a:xfrm>
            <a:off x="5656039" y="2283281"/>
            <a:ext cx="2157185" cy="2157185"/>
          </a:xfrm>
          <a:prstGeom prst="rect">
            <a:avLst/>
          </a:prstGeom>
        </p:spPr>
      </p:pic>
      <p:pic>
        <p:nvPicPr>
          <p:cNvPr id="11" name="図 10" descr="ランプ, 記号 が含まれている画像&#10;&#10;自動的に生成された説明">
            <a:extLst>
              <a:ext uri="{FF2B5EF4-FFF2-40B4-BE49-F238E27FC236}">
                <a16:creationId xmlns:a16="http://schemas.microsoft.com/office/drawing/2014/main" id="{16CA6FE1-1550-5840-B8CB-7BDAC5BFC115}"/>
              </a:ext>
            </a:extLst>
          </p:cNvPr>
          <p:cNvPicPr>
            <a:picLocks noChangeAspect="1"/>
          </p:cNvPicPr>
          <p:nvPr/>
        </p:nvPicPr>
        <p:blipFill>
          <a:blip r:embed="rId5"/>
          <a:stretch>
            <a:fillRect/>
          </a:stretch>
        </p:blipFill>
        <p:spPr>
          <a:xfrm>
            <a:off x="8504920" y="3260816"/>
            <a:ext cx="2157184" cy="2157184"/>
          </a:xfrm>
          <a:prstGeom prst="rect">
            <a:avLst/>
          </a:prstGeom>
        </p:spPr>
      </p:pic>
      <p:sp>
        <p:nvSpPr>
          <p:cNvPr id="12" name="テキスト ボックス 11">
            <a:extLst>
              <a:ext uri="{FF2B5EF4-FFF2-40B4-BE49-F238E27FC236}">
                <a16:creationId xmlns:a16="http://schemas.microsoft.com/office/drawing/2014/main" id="{CAB297FE-7019-D44E-95E0-CA7A51BF2C32}"/>
              </a:ext>
            </a:extLst>
          </p:cNvPr>
          <p:cNvSpPr txBox="1"/>
          <p:nvPr/>
        </p:nvSpPr>
        <p:spPr>
          <a:xfrm rot="1440000">
            <a:off x="4018565" y="2546035"/>
            <a:ext cx="490840" cy="707886"/>
          </a:xfrm>
          <a:prstGeom prst="rect">
            <a:avLst/>
          </a:prstGeom>
          <a:noFill/>
        </p:spPr>
        <p:txBody>
          <a:bodyPr wrap="none" rtlCol="0">
            <a:spAutoFit/>
          </a:bodyPr>
          <a:lstStyle/>
          <a:p>
            <a:r>
              <a:rPr kumimoji="1" lang="ja-JP" altLang="en-US" sz="4000">
                <a:solidFill>
                  <a:schemeClr val="bg1">
                    <a:lumMod val="95000"/>
                  </a:schemeClr>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a:t>
            </a:r>
          </a:p>
        </p:txBody>
      </p:sp>
      <p:sp>
        <p:nvSpPr>
          <p:cNvPr id="13" name="テキスト ボックス 12">
            <a:extLst>
              <a:ext uri="{FF2B5EF4-FFF2-40B4-BE49-F238E27FC236}">
                <a16:creationId xmlns:a16="http://schemas.microsoft.com/office/drawing/2014/main" id="{4BBBFB4E-E027-594E-868B-F352AFF8BABC}"/>
              </a:ext>
            </a:extLst>
          </p:cNvPr>
          <p:cNvSpPr txBox="1"/>
          <p:nvPr/>
        </p:nvSpPr>
        <p:spPr>
          <a:xfrm rot="1440000">
            <a:off x="5287875" y="3865649"/>
            <a:ext cx="490840" cy="707886"/>
          </a:xfrm>
          <a:prstGeom prst="rect">
            <a:avLst/>
          </a:prstGeom>
          <a:noFill/>
        </p:spPr>
        <p:txBody>
          <a:bodyPr wrap="none" rtlCol="0">
            <a:spAutoFit/>
          </a:bodyPr>
          <a:lstStyle/>
          <a:p>
            <a:r>
              <a:rPr kumimoji="1" lang="ja-JP" altLang="en-US" sz="4000">
                <a:solidFill>
                  <a:schemeClr val="bg1">
                    <a:lumMod val="95000"/>
                  </a:schemeClr>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a:t>
            </a:r>
          </a:p>
        </p:txBody>
      </p:sp>
      <p:sp>
        <p:nvSpPr>
          <p:cNvPr id="14" name="テキスト ボックス 13">
            <a:extLst>
              <a:ext uri="{FF2B5EF4-FFF2-40B4-BE49-F238E27FC236}">
                <a16:creationId xmlns:a16="http://schemas.microsoft.com/office/drawing/2014/main" id="{734F13D7-9E02-A749-84A4-04F7D7D8E0A0}"/>
              </a:ext>
            </a:extLst>
          </p:cNvPr>
          <p:cNvSpPr txBox="1"/>
          <p:nvPr/>
        </p:nvSpPr>
        <p:spPr>
          <a:xfrm rot="-1080000">
            <a:off x="8836404" y="3075057"/>
            <a:ext cx="490840" cy="707886"/>
          </a:xfrm>
          <a:prstGeom prst="rect">
            <a:avLst/>
          </a:prstGeom>
          <a:noFill/>
        </p:spPr>
        <p:txBody>
          <a:bodyPr wrap="none" rtlCol="0">
            <a:spAutoFit/>
          </a:bodyPr>
          <a:lstStyle/>
          <a:p>
            <a:r>
              <a:rPr kumimoji="1" lang="ja-JP" altLang="en-US" sz="4000">
                <a:solidFill>
                  <a:schemeClr val="bg1">
                    <a:lumMod val="95000"/>
                  </a:schemeClr>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a:t>
            </a:r>
          </a:p>
        </p:txBody>
      </p:sp>
      <p:sp>
        <p:nvSpPr>
          <p:cNvPr id="15" name="テキスト ボックス 14">
            <a:extLst>
              <a:ext uri="{FF2B5EF4-FFF2-40B4-BE49-F238E27FC236}">
                <a16:creationId xmlns:a16="http://schemas.microsoft.com/office/drawing/2014/main" id="{1119CE91-E339-F943-9496-99BE7EF7BADE}"/>
              </a:ext>
            </a:extLst>
          </p:cNvPr>
          <p:cNvSpPr txBox="1"/>
          <p:nvPr/>
        </p:nvSpPr>
        <p:spPr>
          <a:xfrm rot="-720000">
            <a:off x="4884350" y="3858735"/>
            <a:ext cx="490840" cy="707886"/>
          </a:xfrm>
          <a:prstGeom prst="rect">
            <a:avLst/>
          </a:prstGeom>
          <a:noFill/>
        </p:spPr>
        <p:txBody>
          <a:bodyPr wrap="none" rtlCol="0">
            <a:spAutoFit/>
          </a:bodyPr>
          <a:lstStyle/>
          <a:p>
            <a:r>
              <a:rPr kumimoji="1" lang="ja-JP" altLang="en-US" sz="4000">
                <a:solidFill>
                  <a:schemeClr val="bg1">
                    <a:lumMod val="95000"/>
                  </a:schemeClr>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a:t>
            </a:r>
          </a:p>
        </p:txBody>
      </p:sp>
    </p:spTree>
    <p:extLst>
      <p:ext uri="{BB962C8B-B14F-4D97-AF65-F5344CB8AC3E}">
        <p14:creationId xmlns:p14="http://schemas.microsoft.com/office/powerpoint/2010/main" val="24620143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591D58-A558-F64E-8995-D62BFE23195A}"/>
              </a:ext>
            </a:extLst>
          </p:cNvPr>
          <p:cNvSpPr>
            <a:spLocks noGrp="1"/>
          </p:cNvSpPr>
          <p:nvPr>
            <p:ph type="title"/>
          </p:nvPr>
        </p:nvSpPr>
        <p:spPr/>
        <p:txBody>
          <a:bodyPr/>
          <a:lstStyle/>
          <a:p>
            <a:r>
              <a:rPr kumimoji="1" lang="ja-JP" altLang="en-US"/>
              <a:t>ニュートリノ振動</a:t>
            </a:r>
          </a:p>
        </p:txBody>
      </p:sp>
      <p:sp>
        <p:nvSpPr>
          <p:cNvPr id="3" name="コンテンツ プレースホルダー 2">
            <a:extLst>
              <a:ext uri="{FF2B5EF4-FFF2-40B4-BE49-F238E27FC236}">
                <a16:creationId xmlns:a16="http://schemas.microsoft.com/office/drawing/2014/main" id="{9D2066F6-41D7-1246-A2A7-D1BDE0A9DC5B}"/>
              </a:ext>
            </a:extLst>
          </p:cNvPr>
          <p:cNvSpPr>
            <a:spLocks noGrp="1"/>
          </p:cNvSpPr>
          <p:nvPr>
            <p:ph idx="1"/>
          </p:nvPr>
        </p:nvSpPr>
        <p:spPr>
          <a:xfrm>
            <a:off x="838199" y="1440000"/>
            <a:ext cx="10207171" cy="4946286"/>
          </a:xfrm>
        </p:spPr>
        <p:txBody>
          <a:bodyPr/>
          <a:lstStyle/>
          <a:p>
            <a:pPr marL="0" indent="0">
              <a:buNone/>
            </a:pPr>
            <a:r>
              <a:rPr kumimoji="1" lang="ja-JP" altLang="en-US"/>
              <a:t>・牧二郎・中川昌美・坂田昌一が</a:t>
            </a:r>
            <a:r>
              <a:rPr kumimoji="1" lang="en-US" altLang="ja-JP" dirty="0"/>
              <a:t>1962</a:t>
            </a:r>
            <a:r>
              <a:rPr kumimoji="1" lang="ja-JP" altLang="en-US"/>
              <a:t>年に提唱</a:t>
            </a:r>
            <a:endParaRPr kumimoji="1" lang="en-US" altLang="ja-JP" dirty="0"/>
          </a:p>
          <a:p>
            <a:pPr marL="0" indent="0">
              <a:buNone/>
            </a:pPr>
            <a:r>
              <a:rPr lang="ja-JP" altLang="en-US"/>
              <a:t>・ニュートリノが飛行中に別の種類に変わる</a:t>
            </a:r>
            <a:endParaRPr lang="en-US" altLang="ja-JP" dirty="0"/>
          </a:p>
          <a:p>
            <a:pPr marL="0" indent="0">
              <a:buNone/>
            </a:pPr>
            <a:r>
              <a:rPr lang="ja-JP" altLang="en-US"/>
              <a:t>・飛行距離が長いほど変わる確率が高くなる</a:t>
            </a:r>
            <a:endParaRPr lang="en-US" altLang="ja-JP" dirty="0"/>
          </a:p>
          <a:p>
            <a:pPr marL="0" indent="0">
              <a:buNone/>
            </a:pPr>
            <a:r>
              <a:rPr lang="ja-JP" altLang="en-US"/>
              <a:t>→ニュートリノの数が理論値より少ないことと合致</a:t>
            </a:r>
            <a:endParaRPr lang="en-US" altLang="ja-JP" dirty="0"/>
          </a:p>
          <a:p>
            <a:pPr marL="0" indent="0">
              <a:buNone/>
            </a:pPr>
            <a:endParaRPr lang="en-US" altLang="ja-JP" dirty="0"/>
          </a:p>
          <a:p>
            <a:pPr marL="0" indent="0">
              <a:buNone/>
            </a:pPr>
            <a:endParaRPr kumimoji="1" lang="ja-JP" altLang="en-US"/>
          </a:p>
        </p:txBody>
      </p:sp>
      <p:pic>
        <p:nvPicPr>
          <p:cNvPr id="10" name="図 9" descr="ランプ, 記号 が含まれている画像&#10;&#10;自動的に生成された説明">
            <a:extLst>
              <a:ext uri="{FF2B5EF4-FFF2-40B4-BE49-F238E27FC236}">
                <a16:creationId xmlns:a16="http://schemas.microsoft.com/office/drawing/2014/main" id="{0C947ECE-55E5-2E45-9881-C8C3FFE2694D}"/>
              </a:ext>
            </a:extLst>
          </p:cNvPr>
          <p:cNvPicPr>
            <a:picLocks noChangeAspect="1"/>
          </p:cNvPicPr>
          <p:nvPr/>
        </p:nvPicPr>
        <p:blipFill>
          <a:blip r:embed="rId3"/>
          <a:stretch>
            <a:fillRect/>
          </a:stretch>
        </p:blipFill>
        <p:spPr>
          <a:xfrm>
            <a:off x="1146630" y="3679100"/>
            <a:ext cx="2258786" cy="2258786"/>
          </a:xfrm>
          <a:prstGeom prst="rect">
            <a:avLst/>
          </a:prstGeom>
        </p:spPr>
      </p:pic>
      <p:pic>
        <p:nvPicPr>
          <p:cNvPr id="12" name="図 11" descr="黒い背景に白い文字がある&#10;&#10;低い精度で自動的に生成された説明">
            <a:extLst>
              <a:ext uri="{FF2B5EF4-FFF2-40B4-BE49-F238E27FC236}">
                <a16:creationId xmlns:a16="http://schemas.microsoft.com/office/drawing/2014/main" id="{08EA3468-7324-9246-8A82-04D00CA16F7F}"/>
              </a:ext>
            </a:extLst>
          </p:cNvPr>
          <p:cNvPicPr>
            <a:picLocks noChangeAspect="1"/>
          </p:cNvPicPr>
          <p:nvPr/>
        </p:nvPicPr>
        <p:blipFill>
          <a:blip r:embed="rId4"/>
          <a:stretch>
            <a:fillRect/>
          </a:stretch>
        </p:blipFill>
        <p:spPr>
          <a:xfrm>
            <a:off x="4606471" y="3679100"/>
            <a:ext cx="2258786" cy="2258786"/>
          </a:xfrm>
          <a:prstGeom prst="rect">
            <a:avLst/>
          </a:prstGeom>
        </p:spPr>
      </p:pic>
      <p:pic>
        <p:nvPicPr>
          <p:cNvPr id="14" name="図 13" descr="ランプ, 記号 が含まれている画像&#10;&#10;自動的に生成された説明">
            <a:extLst>
              <a:ext uri="{FF2B5EF4-FFF2-40B4-BE49-F238E27FC236}">
                <a16:creationId xmlns:a16="http://schemas.microsoft.com/office/drawing/2014/main" id="{5D35E1DE-59D1-1E43-BEB4-A13F2EB594B2}"/>
              </a:ext>
            </a:extLst>
          </p:cNvPr>
          <p:cNvPicPr>
            <a:picLocks noChangeAspect="1"/>
          </p:cNvPicPr>
          <p:nvPr/>
        </p:nvPicPr>
        <p:blipFill>
          <a:blip r:embed="rId3"/>
          <a:stretch>
            <a:fillRect/>
          </a:stretch>
        </p:blipFill>
        <p:spPr>
          <a:xfrm>
            <a:off x="8176076" y="3679100"/>
            <a:ext cx="2258786" cy="2258786"/>
          </a:xfrm>
          <a:prstGeom prst="rect">
            <a:avLst/>
          </a:prstGeom>
        </p:spPr>
      </p:pic>
      <p:cxnSp>
        <p:nvCxnSpPr>
          <p:cNvPr id="15" name="直線矢印コネクタ 14">
            <a:extLst>
              <a:ext uri="{FF2B5EF4-FFF2-40B4-BE49-F238E27FC236}">
                <a16:creationId xmlns:a16="http://schemas.microsoft.com/office/drawing/2014/main" id="{2DD7097A-3202-AE4A-81B3-12B8E3EC4BC9}"/>
              </a:ext>
            </a:extLst>
          </p:cNvPr>
          <p:cNvCxnSpPr>
            <a:cxnSpLocks/>
          </p:cNvCxnSpPr>
          <p:nvPr/>
        </p:nvCxnSpPr>
        <p:spPr>
          <a:xfrm rot="-2700000">
            <a:off x="3612456" y="4528456"/>
            <a:ext cx="914400" cy="914400"/>
          </a:xfrm>
          <a:prstGeom prst="straightConnector1">
            <a:avLst/>
          </a:prstGeom>
          <a:ln w="69850">
            <a:solidFill>
              <a:srgbClr val="FF8553"/>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5AF4876F-1EC7-1346-9A31-E69767CEC207}"/>
              </a:ext>
            </a:extLst>
          </p:cNvPr>
          <p:cNvCxnSpPr>
            <a:cxnSpLocks/>
          </p:cNvCxnSpPr>
          <p:nvPr/>
        </p:nvCxnSpPr>
        <p:spPr>
          <a:xfrm rot="-2700000">
            <a:off x="7063439" y="4542197"/>
            <a:ext cx="914400" cy="914400"/>
          </a:xfrm>
          <a:prstGeom prst="straightConnector1">
            <a:avLst/>
          </a:prstGeom>
          <a:ln w="69850">
            <a:solidFill>
              <a:srgbClr val="FF855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68699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7F43A8-2FF6-E44C-BF12-6A20910C3CE9}"/>
              </a:ext>
            </a:extLst>
          </p:cNvPr>
          <p:cNvSpPr>
            <a:spLocks noGrp="1"/>
          </p:cNvSpPr>
          <p:nvPr>
            <p:ph type="title"/>
          </p:nvPr>
        </p:nvSpPr>
        <p:spPr/>
        <p:txBody>
          <a:bodyPr/>
          <a:lstStyle/>
          <a:p>
            <a:r>
              <a:rPr lang="ja-JP" altLang="en-US"/>
              <a:t>ニュートリノ振動</a:t>
            </a:r>
            <a:endParaRPr kumimoji="1" lang="ja-JP" altLang="en-US"/>
          </a:p>
        </p:txBody>
      </p:sp>
      <p:sp>
        <p:nvSpPr>
          <p:cNvPr id="3" name="コンテンツ プレースホルダー 2">
            <a:extLst>
              <a:ext uri="{FF2B5EF4-FFF2-40B4-BE49-F238E27FC236}">
                <a16:creationId xmlns:a16="http://schemas.microsoft.com/office/drawing/2014/main" id="{960BECE0-3ABA-F146-98BE-0734165BDECA}"/>
              </a:ext>
            </a:extLst>
          </p:cNvPr>
          <p:cNvSpPr>
            <a:spLocks noGrp="1"/>
          </p:cNvSpPr>
          <p:nvPr>
            <p:ph idx="1"/>
          </p:nvPr>
        </p:nvSpPr>
        <p:spPr>
          <a:xfrm>
            <a:off x="400050" y="1418545"/>
            <a:ext cx="11182350" cy="4946286"/>
          </a:xfrm>
        </p:spPr>
        <p:txBody>
          <a:bodyPr/>
          <a:lstStyle/>
          <a:p>
            <a:pPr marL="0" indent="0">
              <a:buNone/>
            </a:pPr>
            <a:r>
              <a:rPr lang="ja-JP" altLang="en-US"/>
              <a:t>・</a:t>
            </a:r>
            <a:r>
              <a:rPr kumimoji="1" lang="ja-JP" altLang="en-US"/>
              <a:t>質量の異なる</a:t>
            </a:r>
            <a:r>
              <a:rPr kumimoji="1" lang="en-US" altLang="ja-JP" dirty="0"/>
              <a:t>3</a:t>
            </a:r>
            <a:r>
              <a:rPr kumimoji="1" lang="ja-JP" altLang="en-US"/>
              <a:t>種類の状態</a:t>
            </a:r>
            <a:r>
              <a:rPr lang="ja-JP" altLang="en-US"/>
              <a:t>（ニュートリノ</a:t>
            </a:r>
            <a:r>
              <a:rPr lang="en-US" altLang="ja-JP" dirty="0"/>
              <a:t>1,2,3</a:t>
            </a:r>
            <a:r>
              <a:rPr lang="ja-JP" altLang="en-US"/>
              <a:t>）</a:t>
            </a:r>
            <a:r>
              <a:rPr kumimoji="1" lang="ja-JP" altLang="en-US"/>
              <a:t>が混合したもの</a:t>
            </a:r>
            <a:endParaRPr kumimoji="1" lang="en-US" altLang="ja-JP" dirty="0"/>
          </a:p>
          <a:p>
            <a:pPr marL="0" indent="0">
              <a:buNone/>
            </a:pPr>
            <a:r>
              <a:rPr lang="ja-JP" altLang="en-US"/>
              <a:t>・混合割合によって電子型、ミュー型、タウ型が決まる</a:t>
            </a:r>
            <a:endParaRPr lang="en-US" altLang="ja-JP" dirty="0"/>
          </a:p>
          <a:p>
            <a:pPr marL="0" indent="0">
              <a:buNone/>
            </a:pPr>
            <a:r>
              <a:rPr kumimoji="1" lang="ja-JP" altLang="en-US"/>
              <a:t>・混合割合などは実験により決定</a:t>
            </a:r>
            <a:endParaRPr kumimoji="1" lang="en-US" altLang="ja-JP" dirty="0"/>
          </a:p>
          <a:p>
            <a:pPr marL="0" indent="0">
              <a:buNone/>
            </a:pPr>
            <a:endParaRPr lang="en-US" altLang="ja-JP" dirty="0"/>
          </a:p>
          <a:p>
            <a:pPr marL="0" indent="0">
              <a:buNone/>
            </a:pPr>
            <a:endParaRPr kumimoji="1" lang="ja-JP" altLang="en-US"/>
          </a:p>
        </p:txBody>
      </p:sp>
      <p:grpSp>
        <p:nvGrpSpPr>
          <p:cNvPr id="12" name="グループ化 11">
            <a:extLst>
              <a:ext uri="{FF2B5EF4-FFF2-40B4-BE49-F238E27FC236}">
                <a16:creationId xmlns:a16="http://schemas.microsoft.com/office/drawing/2014/main" id="{7F22D984-62DA-1E41-946E-502644360B71}"/>
              </a:ext>
            </a:extLst>
          </p:cNvPr>
          <p:cNvGrpSpPr/>
          <p:nvPr/>
        </p:nvGrpSpPr>
        <p:grpSpPr>
          <a:xfrm>
            <a:off x="2409371" y="3099651"/>
            <a:ext cx="6691085" cy="3507774"/>
            <a:chOff x="6705600" y="2343399"/>
            <a:chExt cx="5250292" cy="2672427"/>
          </a:xfrm>
        </p:grpSpPr>
        <p:pic>
          <p:nvPicPr>
            <p:cNvPr id="4" name="Picture 2" descr="「フレーバー」と「質量」で分類されたニュートリノは互いに混ざり合っている。">
              <a:extLst>
                <a:ext uri="{FF2B5EF4-FFF2-40B4-BE49-F238E27FC236}">
                  <a16:creationId xmlns:a16="http://schemas.microsoft.com/office/drawing/2014/main" id="{65945AD9-36DC-B940-BDBE-C981C2744C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414" b="6545"/>
            <a:stretch/>
          </p:blipFill>
          <p:spPr bwMode="auto">
            <a:xfrm>
              <a:off x="6705600" y="2447800"/>
              <a:ext cx="5250292" cy="256802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グループ化 10">
              <a:extLst>
                <a:ext uri="{FF2B5EF4-FFF2-40B4-BE49-F238E27FC236}">
                  <a16:creationId xmlns:a16="http://schemas.microsoft.com/office/drawing/2014/main" id="{00CB03B0-C1A7-B34F-9CA1-DCF4595AA2A0}"/>
                </a:ext>
              </a:extLst>
            </p:cNvPr>
            <p:cNvGrpSpPr/>
            <p:nvPr/>
          </p:nvGrpSpPr>
          <p:grpSpPr>
            <a:xfrm>
              <a:off x="7001328" y="2343399"/>
              <a:ext cx="1014186" cy="2664028"/>
              <a:chOff x="7001328" y="2343399"/>
              <a:chExt cx="1014186" cy="2664028"/>
            </a:xfrm>
          </p:grpSpPr>
          <p:pic>
            <p:nvPicPr>
              <p:cNvPr id="6" name="図 5" descr="黒い背景に白い文字がある&#10;&#10;低い精度で自動的に生成された説明">
                <a:extLst>
                  <a:ext uri="{FF2B5EF4-FFF2-40B4-BE49-F238E27FC236}">
                    <a16:creationId xmlns:a16="http://schemas.microsoft.com/office/drawing/2014/main" id="{F47DFD52-C70B-B14A-B87D-C262A987F423}"/>
                  </a:ext>
                </a:extLst>
              </p:cNvPr>
              <p:cNvPicPr>
                <a:picLocks noChangeAspect="1"/>
              </p:cNvPicPr>
              <p:nvPr/>
            </p:nvPicPr>
            <p:blipFill>
              <a:blip r:embed="rId4"/>
              <a:stretch>
                <a:fillRect/>
              </a:stretch>
            </p:blipFill>
            <p:spPr>
              <a:xfrm>
                <a:off x="7059386" y="3120572"/>
                <a:ext cx="956127" cy="956127"/>
              </a:xfrm>
              <a:prstGeom prst="rect">
                <a:avLst/>
              </a:prstGeom>
            </p:spPr>
          </p:pic>
          <p:pic>
            <p:nvPicPr>
              <p:cNvPr id="8" name="図 7" descr="アイコン&#10;&#10;低い精度で自動的に生成された説明">
                <a:extLst>
                  <a:ext uri="{FF2B5EF4-FFF2-40B4-BE49-F238E27FC236}">
                    <a16:creationId xmlns:a16="http://schemas.microsoft.com/office/drawing/2014/main" id="{327D5307-A599-684B-85F9-D294E259BFA2}"/>
                  </a:ext>
                </a:extLst>
              </p:cNvPr>
              <p:cNvPicPr>
                <a:picLocks noChangeAspect="1"/>
              </p:cNvPicPr>
              <p:nvPr/>
            </p:nvPicPr>
            <p:blipFill>
              <a:blip r:embed="rId5"/>
              <a:stretch>
                <a:fillRect/>
              </a:stretch>
            </p:blipFill>
            <p:spPr>
              <a:xfrm>
                <a:off x="7001328" y="3993242"/>
                <a:ext cx="1014185" cy="1014185"/>
              </a:xfrm>
              <a:prstGeom prst="rect">
                <a:avLst/>
              </a:prstGeom>
            </p:spPr>
          </p:pic>
          <p:pic>
            <p:nvPicPr>
              <p:cNvPr id="10" name="図 9" descr="ランプ, 記号 が含まれている画像&#10;&#10;自動的に生成された説明">
                <a:extLst>
                  <a:ext uri="{FF2B5EF4-FFF2-40B4-BE49-F238E27FC236}">
                    <a16:creationId xmlns:a16="http://schemas.microsoft.com/office/drawing/2014/main" id="{AACBADAE-5564-594F-BBF5-BAF0DFCF2204}"/>
                  </a:ext>
                </a:extLst>
              </p:cNvPr>
              <p:cNvPicPr>
                <a:picLocks noChangeAspect="1"/>
              </p:cNvPicPr>
              <p:nvPr/>
            </p:nvPicPr>
            <p:blipFill>
              <a:blip r:embed="rId6"/>
              <a:stretch>
                <a:fillRect/>
              </a:stretch>
            </p:blipFill>
            <p:spPr>
              <a:xfrm>
                <a:off x="7001328" y="2343399"/>
                <a:ext cx="1014186" cy="1014186"/>
              </a:xfrm>
              <a:prstGeom prst="rect">
                <a:avLst/>
              </a:prstGeom>
            </p:spPr>
          </p:pic>
        </p:grpSp>
      </p:grpSp>
      <p:sp>
        <p:nvSpPr>
          <p:cNvPr id="5" name="テキスト ボックス 4">
            <a:extLst>
              <a:ext uri="{FF2B5EF4-FFF2-40B4-BE49-F238E27FC236}">
                <a16:creationId xmlns:a16="http://schemas.microsoft.com/office/drawing/2014/main" id="{BBECC141-D516-EC4E-AAB5-138891595B5E}"/>
              </a:ext>
            </a:extLst>
          </p:cNvPr>
          <p:cNvSpPr txBox="1"/>
          <p:nvPr/>
        </p:nvSpPr>
        <p:spPr>
          <a:xfrm>
            <a:off x="9100456" y="5969783"/>
            <a:ext cx="2858826" cy="646331"/>
          </a:xfrm>
          <a:prstGeom prst="rect">
            <a:avLst/>
          </a:prstGeom>
          <a:noFill/>
        </p:spPr>
        <p:txBody>
          <a:bodyPr wrap="square" rtlCol="0">
            <a:spAutoFit/>
          </a:bodyPr>
          <a:lstStyle/>
          <a:p>
            <a:r>
              <a:rPr lang="ja-JP" altLang="en-US">
                <a:solidFill>
                  <a:schemeClr val="bg1"/>
                </a:solidFill>
              </a:rPr>
              <a:t>出典</a:t>
            </a:r>
            <a:r>
              <a:rPr lang="en" altLang="ja-JP" dirty="0">
                <a:solidFill>
                  <a:schemeClr val="bg1"/>
                </a:solidFill>
              </a:rPr>
              <a:t>: http://</a:t>
            </a:r>
            <a:r>
              <a:rPr lang="en" altLang="ja-JP" dirty="0" err="1">
                <a:solidFill>
                  <a:schemeClr val="bg1"/>
                </a:solidFill>
              </a:rPr>
              <a:t>www.hyper-k.org</a:t>
            </a:r>
            <a:r>
              <a:rPr lang="en" altLang="ja-JP" dirty="0">
                <a:solidFill>
                  <a:schemeClr val="bg1"/>
                </a:solidFill>
              </a:rPr>
              <a:t>/</a:t>
            </a:r>
            <a:r>
              <a:rPr lang="en" altLang="ja-JP" dirty="0" err="1">
                <a:solidFill>
                  <a:schemeClr val="bg1"/>
                </a:solidFill>
              </a:rPr>
              <a:t>neutrino.html</a:t>
            </a:r>
            <a:endParaRPr kumimoji="1" lang="ja-JP" altLang="en-US">
              <a:solidFill>
                <a:schemeClr val="bg1"/>
              </a:solidFill>
            </a:endParaRPr>
          </a:p>
        </p:txBody>
      </p:sp>
    </p:spTree>
    <p:extLst>
      <p:ext uri="{BB962C8B-B14F-4D97-AF65-F5344CB8AC3E}">
        <p14:creationId xmlns:p14="http://schemas.microsoft.com/office/powerpoint/2010/main" val="15581475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591D58-A558-F64E-8995-D62BFE23195A}"/>
              </a:ext>
            </a:extLst>
          </p:cNvPr>
          <p:cNvSpPr>
            <a:spLocks noGrp="1"/>
          </p:cNvSpPr>
          <p:nvPr>
            <p:ph type="title"/>
          </p:nvPr>
        </p:nvSpPr>
        <p:spPr/>
        <p:txBody>
          <a:bodyPr/>
          <a:lstStyle/>
          <a:p>
            <a:r>
              <a:rPr kumimoji="1" lang="ja-JP" altLang="en-US"/>
              <a:t>ニュートリノ振動</a:t>
            </a:r>
          </a:p>
        </p:txBody>
      </p:sp>
      <p:sp>
        <p:nvSpPr>
          <p:cNvPr id="3" name="コンテンツ プレースホルダー 2">
            <a:extLst>
              <a:ext uri="{FF2B5EF4-FFF2-40B4-BE49-F238E27FC236}">
                <a16:creationId xmlns:a16="http://schemas.microsoft.com/office/drawing/2014/main" id="{9D2066F6-41D7-1246-A2A7-D1BDE0A9DC5B}"/>
              </a:ext>
            </a:extLst>
          </p:cNvPr>
          <p:cNvSpPr>
            <a:spLocks noGrp="1"/>
          </p:cNvSpPr>
          <p:nvPr>
            <p:ph idx="1"/>
          </p:nvPr>
        </p:nvSpPr>
        <p:spPr>
          <a:xfrm>
            <a:off x="838199" y="1440000"/>
            <a:ext cx="6288315" cy="4946286"/>
          </a:xfrm>
        </p:spPr>
        <p:txBody>
          <a:bodyPr/>
          <a:lstStyle/>
          <a:p>
            <a:pPr marL="0" indent="0">
              <a:buNone/>
            </a:pPr>
            <a:r>
              <a:rPr lang="ja-JP" altLang="en-US"/>
              <a:t>・質量に応じた波の性質を持つ</a:t>
            </a:r>
            <a:endParaRPr lang="en-US" altLang="ja-JP" dirty="0"/>
          </a:p>
          <a:p>
            <a:pPr marL="0" indent="0">
              <a:buNone/>
            </a:pPr>
            <a:r>
              <a:rPr kumimoji="1" lang="ja-JP" altLang="en-US"/>
              <a:t>・</a:t>
            </a:r>
            <a:r>
              <a:rPr kumimoji="1" lang="en-US" altLang="ja-JP" dirty="0"/>
              <a:t>3</a:t>
            </a:r>
            <a:r>
              <a:rPr kumimoji="1" lang="ja-JP" altLang="en-US"/>
              <a:t>つの波が重なり合う</a:t>
            </a:r>
            <a:endParaRPr kumimoji="1" lang="en-US" altLang="ja-JP" dirty="0"/>
          </a:p>
          <a:p>
            <a:pPr marL="0" indent="0">
              <a:buNone/>
            </a:pPr>
            <a:r>
              <a:rPr lang="ja-JP" altLang="en-US"/>
              <a:t>→うなりが生じ、混合比が変化</a:t>
            </a:r>
            <a:endParaRPr lang="en-US" altLang="ja-JP" dirty="0"/>
          </a:p>
          <a:p>
            <a:pPr marL="0" indent="0">
              <a:buNone/>
            </a:pPr>
            <a:r>
              <a:rPr kumimoji="1" lang="ja-JP" altLang="en-US"/>
              <a:t>→時間と共に電子型、ミュー型、</a:t>
            </a:r>
            <a:endParaRPr kumimoji="1" lang="en-US" altLang="ja-JP" dirty="0"/>
          </a:p>
          <a:p>
            <a:pPr marL="0" indent="0">
              <a:buNone/>
            </a:pPr>
            <a:r>
              <a:rPr lang="ja-JP" altLang="en-US"/>
              <a:t>タウ型と変化</a:t>
            </a:r>
            <a:endParaRPr lang="en-US" altLang="ja-JP" dirty="0"/>
          </a:p>
          <a:p>
            <a:pPr marL="0" indent="0">
              <a:buNone/>
            </a:pPr>
            <a:endParaRPr kumimoji="1" lang="en-US" altLang="ja-JP" dirty="0"/>
          </a:p>
          <a:p>
            <a:pPr marL="0" indent="0">
              <a:buNone/>
            </a:pPr>
            <a:r>
              <a:rPr lang="ja-JP" altLang="en-US"/>
              <a:t>ニュートリノ問題がニュートリノ振動によるとすると、辻褄が合う</a:t>
            </a:r>
            <a:endParaRPr lang="en-US" altLang="ja-JP" dirty="0"/>
          </a:p>
        </p:txBody>
      </p:sp>
      <p:pic>
        <p:nvPicPr>
          <p:cNvPr id="6" name="図 5" descr="ダイアグラム&#10;&#10;自動的に生成された説明">
            <a:extLst>
              <a:ext uri="{FF2B5EF4-FFF2-40B4-BE49-F238E27FC236}">
                <a16:creationId xmlns:a16="http://schemas.microsoft.com/office/drawing/2014/main" id="{2442D3B6-F19E-8743-811D-A07D4A4E30D5}"/>
              </a:ext>
            </a:extLst>
          </p:cNvPr>
          <p:cNvPicPr>
            <a:picLocks noChangeAspect="1"/>
          </p:cNvPicPr>
          <p:nvPr/>
        </p:nvPicPr>
        <p:blipFill rotWithShape="1">
          <a:blip r:embed="rId2"/>
          <a:srcRect b="15158"/>
          <a:stretch/>
        </p:blipFill>
        <p:spPr>
          <a:xfrm>
            <a:off x="7126514" y="1440000"/>
            <a:ext cx="4738735" cy="4467145"/>
          </a:xfrm>
          <a:prstGeom prst="rect">
            <a:avLst/>
          </a:prstGeom>
        </p:spPr>
      </p:pic>
      <p:sp>
        <p:nvSpPr>
          <p:cNvPr id="4" name="テキスト ボックス 3">
            <a:extLst>
              <a:ext uri="{FF2B5EF4-FFF2-40B4-BE49-F238E27FC236}">
                <a16:creationId xmlns:a16="http://schemas.microsoft.com/office/drawing/2014/main" id="{28CC26AD-222C-624B-AE98-F5762D8DE9AC}"/>
              </a:ext>
            </a:extLst>
          </p:cNvPr>
          <p:cNvSpPr txBox="1"/>
          <p:nvPr/>
        </p:nvSpPr>
        <p:spPr>
          <a:xfrm>
            <a:off x="7126514" y="6071858"/>
            <a:ext cx="4851008" cy="369332"/>
          </a:xfrm>
          <a:prstGeom prst="rect">
            <a:avLst/>
          </a:prstGeom>
          <a:noFill/>
        </p:spPr>
        <p:txBody>
          <a:bodyPr wrap="none" rtlCol="0">
            <a:spAutoFit/>
          </a:bodyPr>
          <a:lstStyle/>
          <a:p>
            <a:r>
              <a:rPr lang="ja-JP" altLang="en-US">
                <a:solidFill>
                  <a:schemeClr val="bg1"/>
                </a:solidFill>
              </a:rPr>
              <a:t>出典</a:t>
            </a:r>
            <a:r>
              <a:rPr lang="en-US" altLang="ja-JP" dirty="0">
                <a:solidFill>
                  <a:schemeClr val="bg1"/>
                </a:solidFill>
              </a:rPr>
              <a:t>: </a:t>
            </a:r>
            <a:r>
              <a:rPr lang="en" altLang="ja-JP" dirty="0">
                <a:solidFill>
                  <a:schemeClr val="bg1"/>
                </a:solidFill>
              </a:rPr>
              <a:t>http://</a:t>
            </a:r>
            <a:r>
              <a:rPr lang="en" altLang="ja-JP" dirty="0" err="1">
                <a:solidFill>
                  <a:schemeClr val="bg1"/>
                </a:solidFill>
              </a:rPr>
              <a:t>www.hyper-k.org</a:t>
            </a:r>
            <a:r>
              <a:rPr lang="en" altLang="ja-JP" dirty="0">
                <a:solidFill>
                  <a:schemeClr val="bg1"/>
                </a:solidFill>
              </a:rPr>
              <a:t>/</a:t>
            </a:r>
            <a:r>
              <a:rPr lang="en" altLang="ja-JP" dirty="0" err="1">
                <a:solidFill>
                  <a:schemeClr val="bg1"/>
                </a:solidFill>
              </a:rPr>
              <a:t>neutrino.html</a:t>
            </a:r>
            <a:endParaRPr kumimoji="1" lang="ja-JP" altLang="en-US">
              <a:solidFill>
                <a:schemeClr val="bg1"/>
              </a:solidFill>
            </a:endParaRPr>
          </a:p>
        </p:txBody>
      </p:sp>
    </p:spTree>
    <p:extLst>
      <p:ext uri="{BB962C8B-B14F-4D97-AF65-F5344CB8AC3E}">
        <p14:creationId xmlns:p14="http://schemas.microsoft.com/office/powerpoint/2010/main" val="41395904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591D58-A558-F64E-8995-D62BFE23195A}"/>
              </a:ext>
            </a:extLst>
          </p:cNvPr>
          <p:cNvSpPr>
            <a:spLocks noGrp="1"/>
          </p:cNvSpPr>
          <p:nvPr>
            <p:ph type="title"/>
          </p:nvPr>
        </p:nvSpPr>
        <p:spPr/>
        <p:txBody>
          <a:bodyPr/>
          <a:lstStyle/>
          <a:p>
            <a:r>
              <a:rPr kumimoji="1" lang="ja-JP" altLang="en-US"/>
              <a:t>標準理論との矛盾</a:t>
            </a:r>
          </a:p>
        </p:txBody>
      </p:sp>
      <p:sp>
        <p:nvSpPr>
          <p:cNvPr id="3" name="コンテンツ プレースホルダー 2">
            <a:extLst>
              <a:ext uri="{FF2B5EF4-FFF2-40B4-BE49-F238E27FC236}">
                <a16:creationId xmlns:a16="http://schemas.microsoft.com/office/drawing/2014/main" id="{9D2066F6-41D7-1246-A2A7-D1BDE0A9DC5B}"/>
              </a:ext>
            </a:extLst>
          </p:cNvPr>
          <p:cNvSpPr>
            <a:spLocks noGrp="1"/>
          </p:cNvSpPr>
          <p:nvPr>
            <p:ph idx="1"/>
          </p:nvPr>
        </p:nvSpPr>
        <p:spPr/>
        <p:txBody>
          <a:bodyPr/>
          <a:lstStyle/>
          <a:p>
            <a:pPr marL="0" indent="0">
              <a:buNone/>
            </a:pPr>
            <a:r>
              <a:rPr kumimoji="1" lang="ja-JP" altLang="en-US"/>
              <a:t>・素粒子の標準理論</a:t>
            </a:r>
            <a:endParaRPr kumimoji="1" lang="en-US" altLang="ja-JP" dirty="0"/>
          </a:p>
          <a:p>
            <a:pPr marL="0" indent="0">
              <a:buNone/>
            </a:pPr>
            <a:r>
              <a:rPr lang="ja-JP" altLang="en-US"/>
              <a:t>ニュートリノの質量はゼロ</a:t>
            </a:r>
            <a:endParaRPr lang="en-US" altLang="ja-JP" dirty="0"/>
          </a:p>
          <a:p>
            <a:pPr marL="0" indent="0">
              <a:buNone/>
            </a:pPr>
            <a:r>
              <a:rPr lang="ja-JP" altLang="en-US"/>
              <a:t>→</a:t>
            </a:r>
            <a:r>
              <a:rPr kumimoji="1" lang="ja-JP" altLang="en-US"/>
              <a:t>「</a:t>
            </a:r>
            <a:r>
              <a:rPr kumimoji="1" lang="en-US" altLang="ja-JP" dirty="0"/>
              <a:t>3</a:t>
            </a:r>
            <a:r>
              <a:rPr kumimoji="1" lang="ja-JP" altLang="en-US"/>
              <a:t>つの異なる質量の状態」はあり得ない</a:t>
            </a:r>
            <a:endParaRPr kumimoji="1" lang="en-US" altLang="ja-JP" dirty="0"/>
          </a:p>
          <a:p>
            <a:pPr marL="0" indent="0">
              <a:buNone/>
            </a:pPr>
            <a:r>
              <a:rPr lang="ja-JP" altLang="en-US"/>
              <a:t>→ニュートリノ振動は起こらない</a:t>
            </a:r>
            <a:endParaRPr lang="en-US" altLang="ja-JP" dirty="0"/>
          </a:p>
          <a:p>
            <a:pPr marL="0" indent="0">
              <a:buNone/>
            </a:pPr>
            <a:endParaRPr kumimoji="1" lang="en-US" altLang="ja-JP" dirty="0"/>
          </a:p>
          <a:p>
            <a:pPr marL="0" indent="0">
              <a:buNone/>
            </a:pPr>
            <a:r>
              <a:rPr kumimoji="1" lang="ja-JP" altLang="en-US"/>
              <a:t>本当にニュートリノ振動が起こっているのかを調べる必要</a:t>
            </a:r>
            <a:endParaRPr kumimoji="1" lang="en-US" altLang="ja-JP" dirty="0"/>
          </a:p>
          <a:p>
            <a:pPr marL="0" indent="0">
              <a:buNone/>
            </a:pPr>
            <a:r>
              <a:rPr kumimoji="1" lang="ja-JP" altLang="en-US"/>
              <a:t>→スーパーカミオカンデ建設</a:t>
            </a:r>
          </a:p>
        </p:txBody>
      </p:sp>
    </p:spTree>
    <p:extLst>
      <p:ext uri="{BB962C8B-B14F-4D97-AF65-F5344CB8AC3E}">
        <p14:creationId xmlns:p14="http://schemas.microsoft.com/office/powerpoint/2010/main" val="3223271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ADD44A-8A28-5A49-BC40-8C787A784DAE}"/>
              </a:ext>
            </a:extLst>
          </p:cNvPr>
          <p:cNvSpPr>
            <a:spLocks noGrp="1"/>
          </p:cNvSpPr>
          <p:nvPr>
            <p:ph type="title"/>
          </p:nvPr>
        </p:nvSpPr>
        <p:spPr>
          <a:xfrm>
            <a:off x="598305" y="726165"/>
            <a:ext cx="10995390" cy="2852737"/>
          </a:xfrm>
        </p:spPr>
        <p:txBody>
          <a:bodyPr>
            <a:normAutofit/>
          </a:bodyPr>
          <a:lstStyle/>
          <a:p>
            <a:pPr algn="ctr"/>
            <a:r>
              <a:rPr lang="ja-JP" altLang="en-US" sz="5400"/>
              <a:t>ニュートリノとは</a:t>
            </a:r>
            <a:endParaRPr kumimoji="1" lang="ja-JP" altLang="en-US" sz="5400">
              <a:solidFill>
                <a:schemeClr val="bg1"/>
              </a:solidFill>
            </a:endParaRPr>
          </a:p>
        </p:txBody>
      </p:sp>
      <p:sp>
        <p:nvSpPr>
          <p:cNvPr id="3" name="テキスト ボックス 2">
            <a:extLst>
              <a:ext uri="{FF2B5EF4-FFF2-40B4-BE49-F238E27FC236}">
                <a16:creationId xmlns:a16="http://schemas.microsoft.com/office/drawing/2014/main" id="{27D9BF10-073C-FD4B-BB5D-1A839586AF3E}"/>
              </a:ext>
            </a:extLst>
          </p:cNvPr>
          <p:cNvSpPr txBox="1"/>
          <p:nvPr/>
        </p:nvSpPr>
        <p:spPr>
          <a:xfrm>
            <a:off x="5524369" y="2021904"/>
            <a:ext cx="1143262" cy="523220"/>
          </a:xfrm>
          <a:prstGeom prst="rect">
            <a:avLst/>
          </a:prstGeom>
          <a:noFill/>
        </p:spPr>
        <p:txBody>
          <a:bodyPr wrap="none" rtlCol="0">
            <a:spAutoFit/>
          </a:bodyPr>
          <a:lstStyle/>
          <a:p>
            <a:r>
              <a:rPr kumimoji="1" lang="ja-JP" altLang="en-US" sz="280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第１章</a:t>
            </a:r>
          </a:p>
        </p:txBody>
      </p:sp>
    </p:spTree>
    <p:extLst>
      <p:ext uri="{BB962C8B-B14F-4D97-AF65-F5344CB8AC3E}">
        <p14:creationId xmlns:p14="http://schemas.microsoft.com/office/powerpoint/2010/main" val="22202158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591D58-A558-F64E-8995-D62BFE23195A}"/>
              </a:ext>
            </a:extLst>
          </p:cNvPr>
          <p:cNvSpPr>
            <a:spLocks noGrp="1"/>
          </p:cNvSpPr>
          <p:nvPr>
            <p:ph type="title"/>
          </p:nvPr>
        </p:nvSpPr>
        <p:spPr/>
        <p:txBody>
          <a:bodyPr/>
          <a:lstStyle/>
          <a:p>
            <a:r>
              <a:rPr kumimoji="1" lang="ja-JP" altLang="en-US"/>
              <a:t>スーパーカミオカンデ</a:t>
            </a:r>
          </a:p>
        </p:txBody>
      </p:sp>
      <p:sp>
        <p:nvSpPr>
          <p:cNvPr id="3" name="コンテンツ プレースホルダー 2">
            <a:extLst>
              <a:ext uri="{FF2B5EF4-FFF2-40B4-BE49-F238E27FC236}">
                <a16:creationId xmlns:a16="http://schemas.microsoft.com/office/drawing/2014/main" id="{9D2066F6-41D7-1246-A2A7-D1BDE0A9DC5B}"/>
              </a:ext>
            </a:extLst>
          </p:cNvPr>
          <p:cNvSpPr>
            <a:spLocks noGrp="1"/>
          </p:cNvSpPr>
          <p:nvPr>
            <p:ph idx="1"/>
          </p:nvPr>
        </p:nvSpPr>
        <p:spPr>
          <a:xfrm>
            <a:off x="838200" y="1440000"/>
            <a:ext cx="4517571" cy="4946286"/>
          </a:xfrm>
        </p:spPr>
        <p:txBody>
          <a:bodyPr/>
          <a:lstStyle/>
          <a:p>
            <a:pPr marL="0" indent="0">
              <a:buNone/>
            </a:pPr>
            <a:r>
              <a:rPr kumimoji="1" lang="ja-JP" altLang="en-US"/>
              <a:t>・直径</a:t>
            </a:r>
            <a:r>
              <a:rPr kumimoji="1" lang="en-US" altLang="ja-JP" dirty="0"/>
              <a:t>39.3m  </a:t>
            </a:r>
            <a:r>
              <a:rPr kumimoji="1" lang="ja-JP" altLang="en-US"/>
              <a:t>深さ</a:t>
            </a:r>
            <a:r>
              <a:rPr kumimoji="1" lang="en-US" altLang="ja-JP" dirty="0"/>
              <a:t>41.4m</a:t>
            </a:r>
          </a:p>
          <a:p>
            <a:pPr marL="0" indent="0">
              <a:buNone/>
            </a:pPr>
            <a:r>
              <a:rPr kumimoji="1" lang="ja-JP" altLang="en-US"/>
              <a:t>・</a:t>
            </a:r>
            <a:r>
              <a:rPr kumimoji="1" lang="en-US" altLang="ja-JP" dirty="0"/>
              <a:t>5</a:t>
            </a:r>
            <a:r>
              <a:rPr kumimoji="1" lang="ja-JP" altLang="en-US"/>
              <a:t>万トンの超純水</a:t>
            </a:r>
            <a:endParaRPr kumimoji="1" lang="en-US" altLang="ja-JP" dirty="0"/>
          </a:p>
          <a:p>
            <a:pPr marL="0" indent="0">
              <a:buNone/>
            </a:pPr>
            <a:r>
              <a:rPr lang="ja-JP" altLang="en-US"/>
              <a:t>・</a:t>
            </a:r>
            <a:r>
              <a:rPr lang="en-US" altLang="ja-JP" dirty="0"/>
              <a:t>11000</a:t>
            </a:r>
            <a:r>
              <a:rPr lang="ja-JP" altLang="en-US"/>
              <a:t>本以上の光電子増倍管</a:t>
            </a:r>
            <a:endParaRPr lang="en-US" altLang="ja-JP" dirty="0"/>
          </a:p>
          <a:p>
            <a:pPr marL="0" indent="0">
              <a:buNone/>
            </a:pPr>
            <a:r>
              <a:rPr kumimoji="1" lang="ja-JP" altLang="en-US"/>
              <a:t>・最初の仕事は、大気ニュートリノ問題の解決</a:t>
            </a:r>
            <a:endParaRPr kumimoji="1" lang="en-US" altLang="ja-JP" dirty="0"/>
          </a:p>
          <a:p>
            <a:pPr marL="0" indent="0">
              <a:buNone/>
            </a:pPr>
            <a:r>
              <a:rPr lang="ja-JP" altLang="en-US"/>
              <a:t>→電子ニュートリノとミューニュートリノの検出</a:t>
            </a:r>
            <a:endParaRPr kumimoji="1" lang="ja-JP" altLang="en-US"/>
          </a:p>
        </p:txBody>
      </p:sp>
      <p:pic>
        <p:nvPicPr>
          <p:cNvPr id="6" name="図 5">
            <a:extLst>
              <a:ext uri="{FF2B5EF4-FFF2-40B4-BE49-F238E27FC236}">
                <a16:creationId xmlns:a16="http://schemas.microsoft.com/office/drawing/2014/main" id="{B078679A-29B7-4845-A580-84E8C77F1DF8}"/>
              </a:ext>
            </a:extLst>
          </p:cNvPr>
          <p:cNvPicPr>
            <a:picLocks noChangeAspect="1"/>
          </p:cNvPicPr>
          <p:nvPr/>
        </p:nvPicPr>
        <p:blipFill>
          <a:blip r:embed="rId3"/>
          <a:srcRect/>
          <a:stretch/>
        </p:blipFill>
        <p:spPr>
          <a:xfrm>
            <a:off x="5656812" y="1599823"/>
            <a:ext cx="6143806" cy="4093781"/>
          </a:xfrm>
          <a:prstGeom prst="rect">
            <a:avLst/>
          </a:prstGeom>
        </p:spPr>
      </p:pic>
    </p:spTree>
    <p:extLst>
      <p:ext uri="{BB962C8B-B14F-4D97-AF65-F5344CB8AC3E}">
        <p14:creationId xmlns:p14="http://schemas.microsoft.com/office/powerpoint/2010/main" val="20533210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591D58-A558-F64E-8995-D62BFE23195A}"/>
              </a:ext>
            </a:extLst>
          </p:cNvPr>
          <p:cNvSpPr>
            <a:spLocks noGrp="1"/>
          </p:cNvSpPr>
          <p:nvPr>
            <p:ph type="title"/>
          </p:nvPr>
        </p:nvSpPr>
        <p:spPr/>
        <p:txBody>
          <a:bodyPr/>
          <a:lstStyle/>
          <a:p>
            <a:r>
              <a:rPr kumimoji="1" lang="ja-JP" altLang="en-US"/>
              <a:t>ニュートリノ振動の発見</a:t>
            </a:r>
          </a:p>
        </p:txBody>
      </p:sp>
      <p:sp>
        <p:nvSpPr>
          <p:cNvPr id="3" name="コンテンツ プレースホルダー 2">
            <a:extLst>
              <a:ext uri="{FF2B5EF4-FFF2-40B4-BE49-F238E27FC236}">
                <a16:creationId xmlns:a16="http://schemas.microsoft.com/office/drawing/2014/main" id="{9D2066F6-41D7-1246-A2A7-D1BDE0A9DC5B}"/>
              </a:ext>
            </a:extLst>
          </p:cNvPr>
          <p:cNvSpPr>
            <a:spLocks noGrp="1"/>
          </p:cNvSpPr>
          <p:nvPr>
            <p:ph idx="1"/>
          </p:nvPr>
        </p:nvSpPr>
        <p:spPr/>
        <p:txBody>
          <a:bodyPr/>
          <a:lstStyle/>
          <a:p>
            <a:pPr marL="0" indent="0">
              <a:buNone/>
            </a:pPr>
            <a:r>
              <a:rPr kumimoji="1" lang="ja-JP" altLang="en-US"/>
              <a:t>大気ニュートリノはあらゆる方向から飛来</a:t>
            </a:r>
            <a:endParaRPr kumimoji="1" lang="en-US" altLang="ja-JP" dirty="0"/>
          </a:p>
          <a:p>
            <a:pPr marL="0" indent="0">
              <a:buNone/>
            </a:pPr>
            <a:r>
              <a:rPr lang="ja-JP" altLang="en-US"/>
              <a:t>→角度によって飛行距離が違う</a:t>
            </a:r>
            <a:endParaRPr lang="en-US" altLang="ja-JP" dirty="0"/>
          </a:p>
          <a:p>
            <a:pPr marL="0" indent="0">
              <a:buNone/>
            </a:pPr>
            <a:endParaRPr kumimoji="1" lang="en-US" altLang="ja-JP" dirty="0"/>
          </a:p>
          <a:p>
            <a:pPr marL="0" indent="0">
              <a:buNone/>
            </a:pPr>
            <a:r>
              <a:rPr kumimoji="1" lang="ja-JP" altLang="en-US"/>
              <a:t>真上から来る</a:t>
            </a:r>
            <a:r>
              <a:rPr kumimoji="1" lang="ja-JP" altLang="en-US">
                <a:solidFill>
                  <a:schemeClr val="accent2"/>
                </a:solidFill>
              </a:rPr>
              <a:t>ミューニュートリノ</a:t>
            </a:r>
            <a:endParaRPr kumimoji="1" lang="en-US" altLang="ja-JP" dirty="0">
              <a:solidFill>
                <a:schemeClr val="accent2"/>
              </a:solidFill>
            </a:endParaRPr>
          </a:p>
          <a:p>
            <a:pPr marL="0" indent="0">
              <a:buNone/>
            </a:pPr>
            <a:r>
              <a:rPr lang="ja-JP" altLang="en-US"/>
              <a:t>→飛行距離短い</a:t>
            </a:r>
            <a:endParaRPr kumimoji="1" lang="en-US" altLang="ja-JP" dirty="0"/>
          </a:p>
          <a:p>
            <a:pPr marL="0" indent="0">
              <a:buNone/>
            </a:pPr>
            <a:r>
              <a:rPr kumimoji="1" lang="ja-JP" altLang="en-US"/>
              <a:t>地球の裏側の上空で作られた</a:t>
            </a:r>
            <a:r>
              <a:rPr kumimoji="1" lang="ja-JP" altLang="en-US">
                <a:solidFill>
                  <a:srgbClr val="FFFF00"/>
                </a:solidFill>
              </a:rPr>
              <a:t>ミューニュートリノ</a:t>
            </a:r>
            <a:endParaRPr kumimoji="1" lang="en-US" altLang="ja-JP" dirty="0">
              <a:solidFill>
                <a:srgbClr val="FFFF00"/>
              </a:solidFill>
            </a:endParaRPr>
          </a:p>
          <a:p>
            <a:pPr marL="0" indent="0">
              <a:buNone/>
            </a:pPr>
            <a:r>
              <a:rPr lang="ja-JP" altLang="en-US"/>
              <a:t>→飛行距離長い</a:t>
            </a:r>
            <a:endParaRPr kumimoji="1" lang="ja-JP" altLang="en-US"/>
          </a:p>
        </p:txBody>
      </p:sp>
      <p:grpSp>
        <p:nvGrpSpPr>
          <p:cNvPr id="25" name="グループ化 24">
            <a:extLst>
              <a:ext uri="{FF2B5EF4-FFF2-40B4-BE49-F238E27FC236}">
                <a16:creationId xmlns:a16="http://schemas.microsoft.com/office/drawing/2014/main" id="{C991F638-24CA-B747-8762-D8BA815BC599}"/>
              </a:ext>
            </a:extLst>
          </p:cNvPr>
          <p:cNvGrpSpPr/>
          <p:nvPr/>
        </p:nvGrpSpPr>
        <p:grpSpPr>
          <a:xfrm>
            <a:off x="8842828" y="1486171"/>
            <a:ext cx="2510972" cy="2426972"/>
            <a:chOff x="7968342" y="1440000"/>
            <a:chExt cx="1683657" cy="1683658"/>
          </a:xfrm>
        </p:grpSpPr>
        <p:sp>
          <p:nvSpPr>
            <p:cNvPr id="4" name="円/楕円 3">
              <a:extLst>
                <a:ext uri="{FF2B5EF4-FFF2-40B4-BE49-F238E27FC236}">
                  <a16:creationId xmlns:a16="http://schemas.microsoft.com/office/drawing/2014/main" id="{76886353-8845-FB45-92DC-DE653677126A}"/>
                </a:ext>
              </a:extLst>
            </p:cNvPr>
            <p:cNvSpPr/>
            <p:nvPr/>
          </p:nvSpPr>
          <p:spPr>
            <a:xfrm>
              <a:off x="7968342" y="1440000"/>
              <a:ext cx="1683657" cy="1683658"/>
            </a:xfrm>
            <a:prstGeom prst="ellipse">
              <a:avLst/>
            </a:prstGeom>
            <a:solidFill>
              <a:srgbClr val="A9CBFB"/>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a:extLst>
                <a:ext uri="{FF2B5EF4-FFF2-40B4-BE49-F238E27FC236}">
                  <a16:creationId xmlns:a16="http://schemas.microsoft.com/office/drawing/2014/main" id="{0CF6CE9B-F3C1-A345-A39F-4B1DB7E9870D}"/>
                </a:ext>
              </a:extLst>
            </p:cNvPr>
            <p:cNvSpPr/>
            <p:nvPr/>
          </p:nvSpPr>
          <p:spPr>
            <a:xfrm>
              <a:off x="8149769" y="1634400"/>
              <a:ext cx="1313546" cy="1297486"/>
            </a:xfrm>
            <a:prstGeom prst="ellipse">
              <a:avLst/>
            </a:prstGeom>
            <a:solidFill>
              <a:srgbClr val="3E7E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a:extLst>
                <a:ext uri="{FF2B5EF4-FFF2-40B4-BE49-F238E27FC236}">
                  <a16:creationId xmlns:a16="http://schemas.microsoft.com/office/drawing/2014/main" id="{C6A621AD-9A2D-EA47-B5D6-4B6828AE3D00}"/>
                </a:ext>
              </a:extLst>
            </p:cNvPr>
            <p:cNvCxnSpPr>
              <a:cxnSpLocks/>
            </p:cNvCxnSpPr>
            <p:nvPr/>
          </p:nvCxnSpPr>
          <p:spPr>
            <a:xfrm rot="600000">
              <a:off x="8357506" y="1524000"/>
              <a:ext cx="176889" cy="19177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3" name="直線矢印コネクタ 12">
              <a:extLst>
                <a:ext uri="{FF2B5EF4-FFF2-40B4-BE49-F238E27FC236}">
                  <a16:creationId xmlns:a16="http://schemas.microsoft.com/office/drawing/2014/main" id="{5BFDF9E6-5630-C140-A54D-135442E55AAF}"/>
                </a:ext>
              </a:extLst>
            </p:cNvPr>
            <p:cNvCxnSpPr>
              <a:cxnSpLocks/>
            </p:cNvCxnSpPr>
            <p:nvPr/>
          </p:nvCxnSpPr>
          <p:spPr>
            <a:xfrm rot="21240000" flipH="1" flipV="1">
              <a:off x="8584407" y="1700124"/>
              <a:ext cx="586134" cy="1341645"/>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050069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591D58-A558-F64E-8995-D62BFE23195A}"/>
              </a:ext>
            </a:extLst>
          </p:cNvPr>
          <p:cNvSpPr>
            <a:spLocks noGrp="1"/>
          </p:cNvSpPr>
          <p:nvPr>
            <p:ph type="title"/>
          </p:nvPr>
        </p:nvSpPr>
        <p:spPr/>
        <p:txBody>
          <a:bodyPr/>
          <a:lstStyle/>
          <a:p>
            <a:r>
              <a:rPr kumimoji="1" lang="ja-JP" altLang="en-US"/>
              <a:t>ニュートリノ振動の発見</a:t>
            </a:r>
          </a:p>
        </p:txBody>
      </p:sp>
      <p:sp>
        <p:nvSpPr>
          <p:cNvPr id="3" name="コンテンツ プレースホルダー 2">
            <a:extLst>
              <a:ext uri="{FF2B5EF4-FFF2-40B4-BE49-F238E27FC236}">
                <a16:creationId xmlns:a16="http://schemas.microsoft.com/office/drawing/2014/main" id="{9D2066F6-41D7-1246-A2A7-D1BDE0A9DC5B}"/>
              </a:ext>
            </a:extLst>
          </p:cNvPr>
          <p:cNvSpPr>
            <a:spLocks noGrp="1"/>
          </p:cNvSpPr>
          <p:nvPr>
            <p:ph idx="1"/>
          </p:nvPr>
        </p:nvSpPr>
        <p:spPr>
          <a:xfrm>
            <a:off x="678543" y="1469029"/>
            <a:ext cx="4386943" cy="4946286"/>
          </a:xfrm>
        </p:spPr>
        <p:txBody>
          <a:bodyPr/>
          <a:lstStyle/>
          <a:p>
            <a:pPr marL="0" indent="0">
              <a:buNone/>
            </a:pPr>
            <a:r>
              <a:rPr kumimoji="1" lang="ja-JP" altLang="en-US"/>
              <a:t>・地球の裏側から来るミューニュートリノ：</a:t>
            </a:r>
            <a:endParaRPr kumimoji="1" lang="en-US" altLang="ja-JP" dirty="0"/>
          </a:p>
          <a:p>
            <a:pPr marL="0" indent="0">
              <a:buNone/>
            </a:pPr>
            <a:r>
              <a:rPr lang="ja-JP" altLang="en-US"/>
              <a:t>理論値の半分</a:t>
            </a:r>
            <a:endParaRPr lang="en-US" altLang="ja-JP" dirty="0"/>
          </a:p>
          <a:p>
            <a:pPr marL="0" indent="0">
              <a:buNone/>
            </a:pPr>
            <a:r>
              <a:rPr kumimoji="1" lang="ja-JP" altLang="en-US"/>
              <a:t>ニュートリノ振動を考慮した予想値と一致</a:t>
            </a:r>
            <a:endParaRPr kumimoji="1" lang="en-US" altLang="ja-JP" dirty="0"/>
          </a:p>
          <a:p>
            <a:pPr marL="0" indent="0">
              <a:buNone/>
            </a:pPr>
            <a:endParaRPr lang="en-US" altLang="ja-JP" sz="1000" dirty="0"/>
          </a:p>
          <a:p>
            <a:pPr marL="0" indent="0">
              <a:buNone/>
            </a:pPr>
            <a:r>
              <a:rPr lang="ja-JP" altLang="en-US"/>
              <a:t>・電子型：理論値通り</a:t>
            </a:r>
            <a:endParaRPr lang="en-US" altLang="ja-JP" dirty="0"/>
          </a:p>
          <a:p>
            <a:pPr marL="0" indent="0">
              <a:buNone/>
            </a:pPr>
            <a:endParaRPr lang="en-US" altLang="ja-JP" dirty="0"/>
          </a:p>
          <a:p>
            <a:pPr marL="0" indent="0">
              <a:buNone/>
            </a:pPr>
            <a:r>
              <a:rPr lang="ja-JP" altLang="en-US"/>
              <a:t>ミュー型→タウ型と変化</a:t>
            </a:r>
            <a:endParaRPr kumimoji="1" lang="ja-JP" altLang="en-US"/>
          </a:p>
        </p:txBody>
      </p:sp>
      <p:pic>
        <p:nvPicPr>
          <p:cNvPr id="5" name="図 4">
            <a:extLst>
              <a:ext uri="{FF2B5EF4-FFF2-40B4-BE49-F238E27FC236}">
                <a16:creationId xmlns:a16="http://schemas.microsoft.com/office/drawing/2014/main" id="{9412EB9C-593C-0545-8495-3AF7B656370A}"/>
              </a:ext>
            </a:extLst>
          </p:cNvPr>
          <p:cNvPicPr>
            <a:picLocks noChangeAspect="1"/>
          </p:cNvPicPr>
          <p:nvPr/>
        </p:nvPicPr>
        <p:blipFill>
          <a:blip r:embed="rId2"/>
          <a:srcRect/>
          <a:stretch/>
        </p:blipFill>
        <p:spPr>
          <a:xfrm>
            <a:off x="5065486" y="1335314"/>
            <a:ext cx="7011404" cy="4946286"/>
          </a:xfrm>
          <a:prstGeom prst="rect">
            <a:avLst/>
          </a:prstGeom>
        </p:spPr>
      </p:pic>
      <p:sp>
        <p:nvSpPr>
          <p:cNvPr id="4" name="テキスト ボックス 3">
            <a:extLst>
              <a:ext uri="{FF2B5EF4-FFF2-40B4-BE49-F238E27FC236}">
                <a16:creationId xmlns:a16="http://schemas.microsoft.com/office/drawing/2014/main" id="{AF32B5BC-7E4B-6244-9FFA-DD24D977D01E}"/>
              </a:ext>
            </a:extLst>
          </p:cNvPr>
          <p:cNvSpPr txBox="1"/>
          <p:nvPr/>
        </p:nvSpPr>
        <p:spPr>
          <a:xfrm>
            <a:off x="5771213" y="6475751"/>
            <a:ext cx="6394699" cy="369332"/>
          </a:xfrm>
          <a:prstGeom prst="rect">
            <a:avLst/>
          </a:prstGeom>
          <a:noFill/>
        </p:spPr>
        <p:txBody>
          <a:bodyPr wrap="none" rtlCol="0">
            <a:spAutoFit/>
          </a:bodyPr>
          <a:lstStyle/>
          <a:p>
            <a:r>
              <a:rPr kumimoji="1" lang="ja-JP" altLang="en-US">
                <a:solidFill>
                  <a:schemeClr val="bg1"/>
                </a:solidFill>
              </a:rPr>
              <a:t>出典：</a:t>
            </a:r>
            <a:r>
              <a:rPr lang="en" altLang="ja-JP" dirty="0">
                <a:solidFill>
                  <a:schemeClr val="bg1"/>
                </a:solidFill>
              </a:rPr>
              <a:t> http://www-</a:t>
            </a:r>
            <a:r>
              <a:rPr lang="en" altLang="ja-JP" dirty="0" err="1">
                <a:solidFill>
                  <a:schemeClr val="bg1"/>
                </a:solidFill>
              </a:rPr>
              <a:t>sk.icrr.u</a:t>
            </a:r>
            <a:r>
              <a:rPr lang="en" altLang="ja-JP" dirty="0">
                <a:solidFill>
                  <a:schemeClr val="bg1"/>
                </a:solidFill>
              </a:rPr>
              <a:t>-</a:t>
            </a:r>
            <a:r>
              <a:rPr lang="en" altLang="ja-JP" dirty="0" err="1">
                <a:solidFill>
                  <a:schemeClr val="bg1"/>
                </a:solidFill>
              </a:rPr>
              <a:t>tokyo.ac.jp</a:t>
            </a:r>
            <a:r>
              <a:rPr lang="en" altLang="ja-JP" dirty="0">
                <a:solidFill>
                  <a:schemeClr val="bg1"/>
                </a:solidFill>
              </a:rPr>
              <a:t>/</a:t>
            </a:r>
            <a:r>
              <a:rPr lang="en" altLang="ja-JP" dirty="0" err="1">
                <a:solidFill>
                  <a:schemeClr val="bg1"/>
                </a:solidFill>
              </a:rPr>
              <a:t>sk</a:t>
            </a:r>
            <a:r>
              <a:rPr lang="en" altLang="ja-JP" dirty="0">
                <a:solidFill>
                  <a:schemeClr val="bg1"/>
                </a:solidFill>
              </a:rPr>
              <a:t>/</a:t>
            </a:r>
            <a:r>
              <a:rPr lang="en" altLang="ja-JP" dirty="0" err="1">
                <a:solidFill>
                  <a:schemeClr val="bg1"/>
                </a:solidFill>
              </a:rPr>
              <a:t>sk</a:t>
            </a:r>
            <a:r>
              <a:rPr lang="en" altLang="ja-JP" dirty="0">
                <a:solidFill>
                  <a:schemeClr val="bg1"/>
                </a:solidFill>
              </a:rPr>
              <a:t>/</a:t>
            </a:r>
            <a:r>
              <a:rPr lang="en" altLang="ja-JP" dirty="0" err="1">
                <a:solidFill>
                  <a:schemeClr val="bg1"/>
                </a:solidFill>
              </a:rPr>
              <a:t>atmos.html</a:t>
            </a:r>
            <a:endParaRPr kumimoji="1" lang="ja-JP" altLang="en-US">
              <a:solidFill>
                <a:schemeClr val="bg1"/>
              </a:solidFill>
            </a:endParaRPr>
          </a:p>
        </p:txBody>
      </p:sp>
    </p:spTree>
    <p:extLst>
      <p:ext uri="{BB962C8B-B14F-4D97-AF65-F5344CB8AC3E}">
        <p14:creationId xmlns:p14="http://schemas.microsoft.com/office/powerpoint/2010/main" val="15945480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591D58-A558-F64E-8995-D62BFE23195A}"/>
              </a:ext>
            </a:extLst>
          </p:cNvPr>
          <p:cNvSpPr>
            <a:spLocks noGrp="1"/>
          </p:cNvSpPr>
          <p:nvPr>
            <p:ph type="title"/>
          </p:nvPr>
        </p:nvSpPr>
        <p:spPr/>
        <p:txBody>
          <a:bodyPr/>
          <a:lstStyle/>
          <a:p>
            <a:r>
              <a:rPr kumimoji="1" lang="en-US" altLang="ja-JP" dirty="0"/>
              <a:t>K2K</a:t>
            </a:r>
            <a:endParaRPr kumimoji="1" lang="ja-JP" altLang="en-US"/>
          </a:p>
        </p:txBody>
      </p:sp>
      <p:sp>
        <p:nvSpPr>
          <p:cNvPr id="3" name="コンテンツ プレースホルダー 2">
            <a:extLst>
              <a:ext uri="{FF2B5EF4-FFF2-40B4-BE49-F238E27FC236}">
                <a16:creationId xmlns:a16="http://schemas.microsoft.com/office/drawing/2014/main" id="{9D2066F6-41D7-1246-A2A7-D1BDE0A9DC5B}"/>
              </a:ext>
            </a:extLst>
          </p:cNvPr>
          <p:cNvSpPr>
            <a:spLocks noGrp="1"/>
          </p:cNvSpPr>
          <p:nvPr>
            <p:ph idx="1"/>
          </p:nvPr>
        </p:nvSpPr>
        <p:spPr/>
        <p:txBody>
          <a:bodyPr/>
          <a:lstStyle/>
          <a:p>
            <a:pPr marL="0" indent="0">
              <a:buNone/>
            </a:pPr>
            <a:r>
              <a:rPr lang="ja-JP" altLang="en-US"/>
              <a:t>ミュー型→タウ型をさらに検証</a:t>
            </a:r>
            <a:endParaRPr lang="en-US" altLang="ja-JP" dirty="0"/>
          </a:p>
          <a:p>
            <a:pPr marL="0" indent="0">
              <a:buNone/>
            </a:pPr>
            <a:r>
              <a:rPr kumimoji="1" lang="en-US" altLang="ja-JP" dirty="0"/>
              <a:t>KEK</a:t>
            </a:r>
            <a:r>
              <a:rPr kumimoji="1" lang="ja-JP" altLang="en-US"/>
              <a:t>で人工ニュートリノを生成</a:t>
            </a:r>
            <a:endParaRPr lang="en-US" altLang="ja-JP" dirty="0"/>
          </a:p>
          <a:p>
            <a:pPr marL="0" indent="0">
              <a:buNone/>
            </a:pPr>
            <a:r>
              <a:rPr lang="ja-JP" altLang="en-US"/>
              <a:t>予想値：</a:t>
            </a:r>
            <a:r>
              <a:rPr lang="en-US" altLang="ja-JP" dirty="0"/>
              <a:t>158</a:t>
            </a:r>
            <a:r>
              <a:rPr lang="ja-JP" altLang="en-US"/>
              <a:t>個</a:t>
            </a:r>
            <a:endParaRPr lang="en-US" altLang="ja-JP" dirty="0"/>
          </a:p>
          <a:p>
            <a:pPr marL="0" indent="0">
              <a:buNone/>
            </a:pPr>
            <a:r>
              <a:rPr kumimoji="1" lang="ja-JP" altLang="en-US"/>
              <a:t>観測値：</a:t>
            </a:r>
            <a:r>
              <a:rPr kumimoji="1" lang="en-US" altLang="ja-JP" dirty="0"/>
              <a:t>112</a:t>
            </a:r>
            <a:r>
              <a:rPr kumimoji="1" lang="ja-JP" altLang="en-US"/>
              <a:t>個</a:t>
            </a:r>
          </a:p>
        </p:txBody>
      </p:sp>
      <p:pic>
        <p:nvPicPr>
          <p:cNvPr id="5" name="図 4" descr="ダイアグラム&#10;&#10;自動的に生成された説明">
            <a:extLst>
              <a:ext uri="{FF2B5EF4-FFF2-40B4-BE49-F238E27FC236}">
                <a16:creationId xmlns:a16="http://schemas.microsoft.com/office/drawing/2014/main" id="{E89B4DFC-AE2A-3C44-9D5E-19C83652B46F}"/>
              </a:ext>
            </a:extLst>
          </p:cNvPr>
          <p:cNvPicPr>
            <a:picLocks noChangeAspect="1"/>
          </p:cNvPicPr>
          <p:nvPr/>
        </p:nvPicPr>
        <p:blipFill>
          <a:blip r:embed="rId3"/>
          <a:stretch>
            <a:fillRect/>
          </a:stretch>
        </p:blipFill>
        <p:spPr>
          <a:xfrm>
            <a:off x="1756229" y="3913143"/>
            <a:ext cx="7924800" cy="2522459"/>
          </a:xfrm>
          <a:prstGeom prst="rect">
            <a:avLst/>
          </a:prstGeom>
        </p:spPr>
      </p:pic>
      <p:sp>
        <p:nvSpPr>
          <p:cNvPr id="4" name="テキスト ボックス 3">
            <a:extLst>
              <a:ext uri="{FF2B5EF4-FFF2-40B4-BE49-F238E27FC236}">
                <a16:creationId xmlns:a16="http://schemas.microsoft.com/office/drawing/2014/main" id="{55C6A66F-D602-5F46-A3A6-6FE6F6E06491}"/>
              </a:ext>
            </a:extLst>
          </p:cNvPr>
          <p:cNvSpPr txBox="1"/>
          <p:nvPr/>
        </p:nvSpPr>
        <p:spPr>
          <a:xfrm>
            <a:off x="5718629" y="6490972"/>
            <a:ext cx="4140877" cy="584775"/>
          </a:xfrm>
          <a:prstGeom prst="rect">
            <a:avLst/>
          </a:prstGeom>
          <a:noFill/>
        </p:spPr>
        <p:txBody>
          <a:bodyPr wrap="none" rtlCol="0">
            <a:spAutoFit/>
          </a:bodyPr>
          <a:lstStyle/>
          <a:p>
            <a:r>
              <a:rPr lang="ja-JP" altLang="en-US" sz="1600">
                <a:solidFill>
                  <a:schemeClr val="bg1"/>
                </a:solidFill>
              </a:rPr>
              <a:t>出典</a:t>
            </a:r>
            <a:r>
              <a:rPr lang="en-US" altLang="ja-JP" sz="1600" dirty="0">
                <a:solidFill>
                  <a:schemeClr val="bg1"/>
                </a:solidFill>
              </a:rPr>
              <a:t>:『</a:t>
            </a:r>
            <a:r>
              <a:rPr lang="ja-JP" altLang="en-US" sz="1600">
                <a:solidFill>
                  <a:schemeClr val="bg1"/>
                </a:solidFill>
              </a:rPr>
              <a:t>ニュートリノで探る宇宙と素粒子</a:t>
            </a:r>
            <a:r>
              <a:rPr lang="en-US" altLang="ja-JP" sz="1600" dirty="0">
                <a:solidFill>
                  <a:schemeClr val="bg1"/>
                </a:solidFill>
              </a:rPr>
              <a:t>』</a:t>
            </a:r>
            <a:endParaRPr lang="ja-JP" altLang="en-US" sz="1600">
              <a:solidFill>
                <a:schemeClr val="bg1"/>
              </a:solidFill>
            </a:endParaRPr>
          </a:p>
          <a:p>
            <a:endParaRPr kumimoji="1" lang="ja-JP" altLang="en-US" sz="1600">
              <a:solidFill>
                <a:schemeClr val="bg1"/>
              </a:solidFill>
            </a:endParaRPr>
          </a:p>
        </p:txBody>
      </p:sp>
    </p:spTree>
    <p:extLst>
      <p:ext uri="{BB962C8B-B14F-4D97-AF65-F5344CB8AC3E}">
        <p14:creationId xmlns:p14="http://schemas.microsoft.com/office/powerpoint/2010/main" val="16299810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591D58-A558-F64E-8995-D62BFE23195A}"/>
              </a:ext>
            </a:extLst>
          </p:cNvPr>
          <p:cNvSpPr>
            <a:spLocks noGrp="1"/>
          </p:cNvSpPr>
          <p:nvPr>
            <p:ph type="title"/>
          </p:nvPr>
        </p:nvSpPr>
        <p:spPr/>
        <p:txBody>
          <a:bodyPr/>
          <a:lstStyle/>
          <a:p>
            <a:r>
              <a:rPr kumimoji="1" lang="en-US" altLang="ja-JP" dirty="0"/>
              <a:t>T2K</a:t>
            </a:r>
            <a:endParaRPr kumimoji="1" lang="ja-JP" altLang="en-US"/>
          </a:p>
        </p:txBody>
      </p:sp>
      <p:sp>
        <p:nvSpPr>
          <p:cNvPr id="3" name="コンテンツ プレースホルダー 2">
            <a:extLst>
              <a:ext uri="{FF2B5EF4-FFF2-40B4-BE49-F238E27FC236}">
                <a16:creationId xmlns:a16="http://schemas.microsoft.com/office/drawing/2014/main" id="{9D2066F6-41D7-1246-A2A7-D1BDE0A9DC5B}"/>
              </a:ext>
            </a:extLst>
          </p:cNvPr>
          <p:cNvSpPr>
            <a:spLocks noGrp="1"/>
          </p:cNvSpPr>
          <p:nvPr>
            <p:ph idx="1"/>
          </p:nvPr>
        </p:nvSpPr>
        <p:spPr/>
        <p:txBody>
          <a:bodyPr/>
          <a:lstStyle/>
          <a:p>
            <a:pPr marL="0" indent="0">
              <a:buNone/>
            </a:pPr>
            <a:r>
              <a:rPr kumimoji="1" lang="ja-JP" altLang="en-US"/>
              <a:t>大気ニュートリノ振動：ミュー型→タウ型</a:t>
            </a:r>
            <a:endParaRPr kumimoji="1" lang="en-US" altLang="ja-JP" dirty="0"/>
          </a:p>
          <a:p>
            <a:pPr marL="0" indent="0">
              <a:buNone/>
            </a:pPr>
            <a:r>
              <a:rPr lang="ja-JP" altLang="en-US"/>
              <a:t>太陽ニュートリノ振動：電子型→ミュー型／タウ型</a:t>
            </a:r>
            <a:endParaRPr lang="en-US" altLang="ja-JP" dirty="0"/>
          </a:p>
          <a:p>
            <a:pPr marL="0" indent="0">
              <a:buNone/>
            </a:pPr>
            <a:endParaRPr kumimoji="1" lang="en-US" altLang="ja-JP" dirty="0"/>
          </a:p>
          <a:p>
            <a:pPr marL="0" indent="0">
              <a:buNone/>
            </a:pPr>
            <a:r>
              <a:rPr lang="ja-JP" altLang="en-US"/>
              <a:t>ミュー型→電子型の観測を目指す</a:t>
            </a:r>
            <a:endParaRPr lang="en-US" altLang="ja-JP" dirty="0"/>
          </a:p>
          <a:p>
            <a:pPr marL="0" indent="0">
              <a:buNone/>
            </a:pPr>
            <a:r>
              <a:rPr kumimoji="1" lang="ja-JP" altLang="en-US"/>
              <a:t>東海村からミューニュートリノを飛ばす</a:t>
            </a:r>
            <a:endParaRPr kumimoji="1" lang="en-US" altLang="ja-JP" dirty="0"/>
          </a:p>
          <a:p>
            <a:pPr marL="0" indent="0">
              <a:buNone/>
            </a:pPr>
            <a:r>
              <a:rPr lang="ja-JP" altLang="en-US"/>
              <a:t>予想値：</a:t>
            </a:r>
            <a:r>
              <a:rPr lang="en-US" altLang="ja-JP" dirty="0"/>
              <a:t>5</a:t>
            </a:r>
            <a:r>
              <a:rPr lang="ja-JP" altLang="en-US"/>
              <a:t>個　観測値：</a:t>
            </a:r>
            <a:r>
              <a:rPr lang="en-US" altLang="ja-JP" dirty="0"/>
              <a:t>28</a:t>
            </a:r>
            <a:r>
              <a:rPr lang="ja-JP" altLang="en-US"/>
              <a:t>個</a:t>
            </a:r>
            <a:endParaRPr kumimoji="1" lang="en-US" altLang="ja-JP" dirty="0"/>
          </a:p>
          <a:p>
            <a:pPr marL="0" indent="0">
              <a:buNone/>
            </a:pPr>
            <a:r>
              <a:rPr kumimoji="1" lang="ja-JP" altLang="en-US"/>
              <a:t>→電子ニュートリノの出現を捉えた！</a:t>
            </a:r>
          </a:p>
        </p:txBody>
      </p:sp>
    </p:spTree>
    <p:extLst>
      <p:ext uri="{BB962C8B-B14F-4D97-AF65-F5344CB8AC3E}">
        <p14:creationId xmlns:p14="http://schemas.microsoft.com/office/powerpoint/2010/main" val="22827598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591D58-A558-F64E-8995-D62BFE23195A}"/>
              </a:ext>
            </a:extLst>
          </p:cNvPr>
          <p:cNvSpPr>
            <a:spLocks noGrp="1"/>
          </p:cNvSpPr>
          <p:nvPr>
            <p:ph type="title"/>
          </p:nvPr>
        </p:nvSpPr>
        <p:spPr/>
        <p:txBody>
          <a:bodyPr/>
          <a:lstStyle/>
          <a:p>
            <a:r>
              <a:rPr kumimoji="1" lang="en-US" altLang="ja-JP" dirty="0"/>
              <a:t>OPERA</a:t>
            </a:r>
            <a:r>
              <a:rPr kumimoji="1" lang="ja-JP" altLang="en-US"/>
              <a:t>実験</a:t>
            </a:r>
          </a:p>
        </p:txBody>
      </p:sp>
      <p:sp>
        <p:nvSpPr>
          <p:cNvPr id="3" name="コンテンツ プレースホルダー 2">
            <a:extLst>
              <a:ext uri="{FF2B5EF4-FFF2-40B4-BE49-F238E27FC236}">
                <a16:creationId xmlns:a16="http://schemas.microsoft.com/office/drawing/2014/main" id="{9D2066F6-41D7-1246-A2A7-D1BDE0A9DC5B}"/>
              </a:ext>
            </a:extLst>
          </p:cNvPr>
          <p:cNvSpPr>
            <a:spLocks noGrp="1"/>
          </p:cNvSpPr>
          <p:nvPr>
            <p:ph idx="1"/>
          </p:nvPr>
        </p:nvSpPr>
        <p:spPr>
          <a:xfrm>
            <a:off x="838200" y="1440000"/>
            <a:ext cx="11165114" cy="4946286"/>
          </a:xfrm>
        </p:spPr>
        <p:txBody>
          <a:bodyPr/>
          <a:lstStyle/>
          <a:p>
            <a:pPr marL="0" indent="0">
              <a:buNone/>
            </a:pPr>
            <a:r>
              <a:rPr kumimoji="1" lang="en-US" altLang="ja-JP" dirty="0"/>
              <a:t>CERN(</a:t>
            </a:r>
            <a:r>
              <a:rPr lang="ja-JP" altLang="en-US"/>
              <a:t>スイス</a:t>
            </a:r>
            <a:r>
              <a:rPr kumimoji="1" lang="en-US" altLang="ja-JP" dirty="0"/>
              <a:t>)</a:t>
            </a:r>
            <a:r>
              <a:rPr kumimoji="1" lang="ja-JP" altLang="en-US"/>
              <a:t>→グランサッソ地下実験所（イタリア）</a:t>
            </a:r>
            <a:endParaRPr kumimoji="1" lang="en-US" altLang="ja-JP" dirty="0"/>
          </a:p>
          <a:p>
            <a:pPr marL="0" indent="0">
              <a:buNone/>
            </a:pPr>
            <a:r>
              <a:rPr lang="ja-JP" altLang="en-US"/>
              <a:t>ミューニュートリノ→タウニュートリノ</a:t>
            </a:r>
            <a:endParaRPr lang="en-US" altLang="ja-JP" dirty="0"/>
          </a:p>
          <a:p>
            <a:pPr marL="0" indent="0">
              <a:buNone/>
            </a:pPr>
            <a:r>
              <a:rPr kumimoji="1" lang="ja-JP" altLang="en-US"/>
              <a:t>本当にタウ型に変化しているのか？</a:t>
            </a:r>
            <a:endParaRPr kumimoji="1" lang="en-US" altLang="ja-JP" dirty="0"/>
          </a:p>
          <a:p>
            <a:pPr marL="0" indent="0">
              <a:buNone/>
            </a:pPr>
            <a:r>
              <a:rPr lang="ja-JP" altLang="en-US"/>
              <a:t>タウニュートリノを捕まえることに成功</a:t>
            </a:r>
            <a:endParaRPr kumimoji="1" lang="ja-JP" altLang="en-US"/>
          </a:p>
        </p:txBody>
      </p:sp>
    </p:spTree>
    <p:extLst>
      <p:ext uri="{BB962C8B-B14F-4D97-AF65-F5344CB8AC3E}">
        <p14:creationId xmlns:p14="http://schemas.microsoft.com/office/powerpoint/2010/main" val="1182809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4E804F-8A2F-2D4E-983C-41D6C09548BD}"/>
              </a:ext>
            </a:extLst>
          </p:cNvPr>
          <p:cNvSpPr>
            <a:spLocks noGrp="1"/>
          </p:cNvSpPr>
          <p:nvPr>
            <p:ph type="title"/>
          </p:nvPr>
        </p:nvSpPr>
        <p:spPr>
          <a:xfrm>
            <a:off x="838200" y="2848768"/>
            <a:ext cx="10515600" cy="1160463"/>
          </a:xfrm>
        </p:spPr>
        <p:txBody>
          <a:bodyPr/>
          <a:lstStyle/>
          <a:p>
            <a:pPr algn="ctr"/>
            <a:r>
              <a:rPr kumimoji="1" lang="ja-JP" altLang="en-US"/>
              <a:t>これからのニュートリノ振動研究</a:t>
            </a:r>
          </a:p>
        </p:txBody>
      </p:sp>
      <p:sp>
        <p:nvSpPr>
          <p:cNvPr id="3" name="テキスト プレースホルダー 2">
            <a:extLst>
              <a:ext uri="{FF2B5EF4-FFF2-40B4-BE49-F238E27FC236}">
                <a16:creationId xmlns:a16="http://schemas.microsoft.com/office/drawing/2014/main" id="{BBE28586-C43A-9946-8012-54CDF6831EC8}"/>
              </a:ext>
            </a:extLst>
          </p:cNvPr>
          <p:cNvSpPr>
            <a:spLocks noGrp="1"/>
          </p:cNvSpPr>
          <p:nvPr>
            <p:ph type="body" idx="1"/>
          </p:nvPr>
        </p:nvSpPr>
        <p:spPr>
          <a:xfrm>
            <a:off x="5495925" y="2494641"/>
            <a:ext cx="1200150" cy="476023"/>
          </a:xfrm>
        </p:spPr>
        <p:txBody>
          <a:bodyPr>
            <a:normAutofit lnSpcReduction="10000"/>
          </a:bodyPr>
          <a:lstStyle/>
          <a:p>
            <a:r>
              <a:rPr kumimoji="1" lang="ja-JP" altLang="en-US" sz="2800"/>
              <a:t>第３章</a:t>
            </a:r>
          </a:p>
        </p:txBody>
      </p:sp>
    </p:spTree>
    <p:extLst>
      <p:ext uri="{BB962C8B-B14F-4D97-AF65-F5344CB8AC3E}">
        <p14:creationId xmlns:p14="http://schemas.microsoft.com/office/powerpoint/2010/main" val="11793894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591D58-A558-F64E-8995-D62BFE23195A}"/>
              </a:ext>
            </a:extLst>
          </p:cNvPr>
          <p:cNvSpPr>
            <a:spLocks noGrp="1"/>
          </p:cNvSpPr>
          <p:nvPr>
            <p:ph type="title"/>
          </p:nvPr>
        </p:nvSpPr>
        <p:spPr/>
        <p:txBody>
          <a:bodyPr/>
          <a:lstStyle/>
          <a:p>
            <a:r>
              <a:rPr kumimoji="1" lang="ja-JP" altLang="en-US"/>
              <a:t>消えた反物質</a:t>
            </a:r>
          </a:p>
        </p:txBody>
      </p:sp>
      <p:sp>
        <p:nvSpPr>
          <p:cNvPr id="3" name="コンテンツ プレースホルダー 2">
            <a:extLst>
              <a:ext uri="{FF2B5EF4-FFF2-40B4-BE49-F238E27FC236}">
                <a16:creationId xmlns:a16="http://schemas.microsoft.com/office/drawing/2014/main" id="{9D2066F6-41D7-1246-A2A7-D1BDE0A9DC5B}"/>
              </a:ext>
            </a:extLst>
          </p:cNvPr>
          <p:cNvSpPr>
            <a:spLocks noGrp="1"/>
          </p:cNvSpPr>
          <p:nvPr>
            <p:ph idx="1"/>
          </p:nvPr>
        </p:nvSpPr>
        <p:spPr/>
        <p:txBody>
          <a:bodyPr/>
          <a:lstStyle/>
          <a:p>
            <a:r>
              <a:rPr kumimoji="1" lang="ja-JP" altLang="en-US"/>
              <a:t>反粒子</a:t>
            </a:r>
            <a:endParaRPr kumimoji="1" lang="en-US" altLang="ja-JP" dirty="0"/>
          </a:p>
          <a:p>
            <a:pPr marL="0" indent="0">
              <a:buNone/>
            </a:pPr>
            <a:r>
              <a:rPr lang="ja-JP" altLang="en-US"/>
              <a:t>粒子と質量が同じで、電荷が反対のもの</a:t>
            </a:r>
            <a:endParaRPr lang="en-US" altLang="ja-JP" dirty="0"/>
          </a:p>
          <a:p>
            <a:pPr marL="0" indent="0">
              <a:buNone/>
            </a:pPr>
            <a:endParaRPr lang="en-US" altLang="ja-JP" dirty="0"/>
          </a:p>
          <a:p>
            <a:pPr marL="0" indent="0">
              <a:buNone/>
            </a:pPr>
            <a:r>
              <a:rPr lang="ja-JP" altLang="en-US"/>
              <a:t>反陽子＋反中性子＋陽電子　→　 反物質　</a:t>
            </a:r>
            <a:endParaRPr lang="en-US" altLang="ja-JP" dirty="0"/>
          </a:p>
          <a:p>
            <a:pPr marL="0" indent="0">
              <a:buNone/>
            </a:pPr>
            <a:endParaRPr lang="en-US" altLang="ja-JP" dirty="0"/>
          </a:p>
          <a:p>
            <a:pPr marL="0" indent="0">
              <a:buNone/>
            </a:pPr>
            <a:r>
              <a:rPr lang="ja-JP" altLang="en-US"/>
              <a:t>粒子と出会うと対消滅→光子（</a:t>
            </a:r>
            <a:r>
              <a:rPr lang="en-US" altLang="ja-JP" dirty="0" err="1"/>
              <a:t>γ</a:t>
            </a:r>
            <a:r>
              <a:rPr lang="ja-JP" altLang="en-US"/>
              <a:t>線）</a:t>
            </a:r>
            <a:endParaRPr lang="en-US" altLang="ja-JP" dirty="0"/>
          </a:p>
          <a:p>
            <a:pPr marL="0" indent="0">
              <a:buNone/>
            </a:pPr>
            <a:r>
              <a:rPr lang="ja-JP" altLang="en-US"/>
              <a:t>宇宙進化の過程で全て消えた</a:t>
            </a:r>
            <a:endParaRPr lang="en-US" altLang="ja-JP" dirty="0"/>
          </a:p>
          <a:p>
            <a:pPr marL="0" indent="0">
              <a:buNone/>
            </a:pPr>
            <a:endParaRPr lang="en-US" altLang="ja-JP" dirty="0"/>
          </a:p>
          <a:p>
            <a:pPr marL="0" indent="0">
              <a:buNone/>
            </a:pPr>
            <a:endParaRPr lang="en-US" altLang="ja-JP" dirty="0"/>
          </a:p>
        </p:txBody>
      </p:sp>
      <p:pic>
        <p:nvPicPr>
          <p:cNvPr id="3076" name="Picture 4" descr="銀河 - Wikipedia">
            <a:extLst>
              <a:ext uri="{FF2B5EF4-FFF2-40B4-BE49-F238E27FC236}">
                <a16:creationId xmlns:a16="http://schemas.microsoft.com/office/drawing/2014/main" id="{830850B6-6081-EE46-9D37-D26F441C45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9578" y="1943003"/>
            <a:ext cx="3084422" cy="2547257"/>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41A32C5D-A2C5-7F44-BEFF-A305D909EBE7}"/>
              </a:ext>
            </a:extLst>
          </p:cNvPr>
          <p:cNvSpPr txBox="1"/>
          <p:nvPr/>
        </p:nvSpPr>
        <p:spPr>
          <a:xfrm>
            <a:off x="9311273" y="4408488"/>
            <a:ext cx="1661032" cy="584775"/>
          </a:xfrm>
          <a:prstGeom prst="rect">
            <a:avLst/>
          </a:prstGeom>
          <a:noFill/>
        </p:spPr>
        <p:txBody>
          <a:bodyPr wrap="none" rtlCol="0">
            <a:spAutoFit/>
          </a:bodyPr>
          <a:lstStyle/>
          <a:p>
            <a:r>
              <a:rPr lang="ja-JP" altLang="en-US" sz="320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反銀河？</a:t>
            </a:r>
            <a:endParaRPr kumimoji="1" lang="ja-JP" altLang="en-US" sz="320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endParaRPr>
          </a:p>
        </p:txBody>
      </p:sp>
    </p:spTree>
    <p:extLst>
      <p:ext uri="{BB962C8B-B14F-4D97-AF65-F5344CB8AC3E}">
        <p14:creationId xmlns:p14="http://schemas.microsoft.com/office/powerpoint/2010/main" val="2350565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591D58-A558-F64E-8995-D62BFE23195A}"/>
              </a:ext>
            </a:extLst>
          </p:cNvPr>
          <p:cNvSpPr>
            <a:spLocks noGrp="1"/>
          </p:cNvSpPr>
          <p:nvPr>
            <p:ph type="title"/>
          </p:nvPr>
        </p:nvSpPr>
        <p:spPr/>
        <p:txBody>
          <a:bodyPr/>
          <a:lstStyle/>
          <a:p>
            <a:r>
              <a:rPr kumimoji="1" lang="ja-JP" altLang="en-US"/>
              <a:t>消えた反物質</a:t>
            </a:r>
          </a:p>
        </p:txBody>
      </p:sp>
      <p:sp>
        <p:nvSpPr>
          <p:cNvPr id="3" name="コンテンツ プレースホルダー 2">
            <a:extLst>
              <a:ext uri="{FF2B5EF4-FFF2-40B4-BE49-F238E27FC236}">
                <a16:creationId xmlns:a16="http://schemas.microsoft.com/office/drawing/2014/main" id="{9D2066F6-41D7-1246-A2A7-D1BDE0A9DC5B}"/>
              </a:ext>
            </a:extLst>
          </p:cNvPr>
          <p:cNvSpPr>
            <a:spLocks noGrp="1"/>
          </p:cNvSpPr>
          <p:nvPr>
            <p:ph idx="1"/>
          </p:nvPr>
        </p:nvSpPr>
        <p:spPr/>
        <p:txBody>
          <a:bodyPr/>
          <a:lstStyle/>
          <a:p>
            <a:pPr marL="0" indent="0">
              <a:buNone/>
            </a:pPr>
            <a:r>
              <a:rPr kumimoji="1" lang="ja-JP" altLang="en-US"/>
              <a:t>初めから反粒子が少なかった？</a:t>
            </a:r>
            <a:endParaRPr kumimoji="1" lang="en-US" altLang="ja-JP" dirty="0"/>
          </a:p>
          <a:p>
            <a:pPr marL="0" indent="0">
              <a:buNone/>
            </a:pPr>
            <a:r>
              <a:rPr lang="ja-JP" altLang="en-US"/>
              <a:t>粒子と反粒子は同数だった</a:t>
            </a:r>
            <a:endParaRPr lang="en-US" altLang="ja-JP" dirty="0"/>
          </a:p>
          <a:p>
            <a:pPr marL="0" indent="0">
              <a:buNone/>
            </a:pPr>
            <a:r>
              <a:rPr lang="ja-JP" altLang="en-US"/>
              <a:t>物質だけが残るためには</a:t>
            </a:r>
            <a:endParaRPr lang="en-US" altLang="ja-JP" dirty="0"/>
          </a:p>
          <a:p>
            <a:pPr marL="0" indent="0">
              <a:buNone/>
            </a:pPr>
            <a:r>
              <a:rPr lang="ja-JP" altLang="en-US"/>
              <a:t>→壊れ方に違い</a:t>
            </a:r>
            <a:endParaRPr lang="en-US" altLang="ja-JP" dirty="0"/>
          </a:p>
          <a:p>
            <a:pPr marL="0" indent="0">
              <a:buNone/>
            </a:pPr>
            <a:r>
              <a:rPr kumimoji="1" lang="ja-JP" altLang="en-US"/>
              <a:t>→粒子の数が上回った</a:t>
            </a:r>
            <a:endParaRPr kumimoji="1" lang="en-US" altLang="ja-JP" dirty="0"/>
          </a:p>
          <a:p>
            <a:pPr marL="0" indent="0">
              <a:buNone/>
            </a:pPr>
            <a:endParaRPr lang="en-US" altLang="ja-JP" dirty="0"/>
          </a:p>
          <a:p>
            <a:pPr marL="0" indent="0">
              <a:buNone/>
            </a:pPr>
            <a:r>
              <a:rPr lang="ja-JP" altLang="en-US"/>
              <a:t>壊れ方の違いが</a:t>
            </a:r>
            <a:r>
              <a:rPr lang="en-US" altLang="ja-JP" dirty="0"/>
              <a:t>CP</a:t>
            </a:r>
            <a:r>
              <a:rPr lang="ja-JP" altLang="en-US"/>
              <a:t>対称性の破れによって引き起こされる</a:t>
            </a:r>
          </a:p>
          <a:p>
            <a:pPr marL="0" indent="0">
              <a:buNone/>
            </a:pPr>
            <a:r>
              <a:rPr kumimoji="1" lang="ja-JP" altLang="en-US"/>
              <a:t>では、</a:t>
            </a:r>
            <a:r>
              <a:rPr kumimoji="1" lang="en-US" altLang="ja-JP" dirty="0"/>
              <a:t>CP</a:t>
            </a:r>
            <a:r>
              <a:rPr kumimoji="1" lang="ja-JP" altLang="en-US"/>
              <a:t>対称性とは？</a:t>
            </a:r>
            <a:endParaRPr kumimoji="1" lang="en-US" altLang="ja-JP" dirty="0"/>
          </a:p>
          <a:p>
            <a:pPr marL="0" indent="0">
              <a:buNone/>
            </a:pPr>
            <a:endParaRPr lang="en-US" altLang="ja-JP" dirty="0"/>
          </a:p>
          <a:p>
            <a:pPr marL="0" indent="0">
              <a:buNone/>
            </a:pPr>
            <a:endParaRPr kumimoji="1" lang="en-US" altLang="ja-JP" dirty="0"/>
          </a:p>
          <a:p>
            <a:pPr marL="0" indent="0">
              <a:buNone/>
            </a:pPr>
            <a:endParaRPr kumimoji="1" lang="ja-JP" altLang="en-US"/>
          </a:p>
        </p:txBody>
      </p:sp>
    </p:spTree>
    <p:extLst>
      <p:ext uri="{BB962C8B-B14F-4D97-AF65-F5344CB8AC3E}">
        <p14:creationId xmlns:p14="http://schemas.microsoft.com/office/powerpoint/2010/main" val="1220064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591D58-A558-F64E-8995-D62BFE23195A}"/>
              </a:ext>
            </a:extLst>
          </p:cNvPr>
          <p:cNvSpPr>
            <a:spLocks noGrp="1"/>
          </p:cNvSpPr>
          <p:nvPr>
            <p:ph type="title"/>
          </p:nvPr>
        </p:nvSpPr>
        <p:spPr/>
        <p:txBody>
          <a:bodyPr/>
          <a:lstStyle/>
          <a:p>
            <a:r>
              <a:rPr kumimoji="1" lang="en-US" altLang="ja-JP" dirty="0"/>
              <a:t>CP</a:t>
            </a:r>
            <a:r>
              <a:rPr kumimoji="1" lang="ja-JP" altLang="en-US"/>
              <a:t>対称性</a:t>
            </a:r>
          </a:p>
        </p:txBody>
      </p:sp>
      <p:sp>
        <p:nvSpPr>
          <p:cNvPr id="3" name="コンテンツ プレースホルダー 2">
            <a:extLst>
              <a:ext uri="{FF2B5EF4-FFF2-40B4-BE49-F238E27FC236}">
                <a16:creationId xmlns:a16="http://schemas.microsoft.com/office/drawing/2014/main" id="{9D2066F6-41D7-1246-A2A7-D1BDE0A9DC5B}"/>
              </a:ext>
            </a:extLst>
          </p:cNvPr>
          <p:cNvSpPr>
            <a:spLocks noGrp="1"/>
          </p:cNvSpPr>
          <p:nvPr>
            <p:ph idx="1"/>
          </p:nvPr>
        </p:nvSpPr>
        <p:spPr>
          <a:xfrm>
            <a:off x="838200" y="1309800"/>
            <a:ext cx="5127171" cy="2594543"/>
          </a:xfrm>
        </p:spPr>
        <p:txBody>
          <a:bodyPr/>
          <a:lstStyle/>
          <a:p>
            <a:r>
              <a:rPr kumimoji="1" lang="en-US" altLang="ja-JP" dirty="0"/>
              <a:t>C</a:t>
            </a:r>
            <a:r>
              <a:rPr kumimoji="1" lang="ja-JP" altLang="en-US"/>
              <a:t>対称性</a:t>
            </a:r>
            <a:endParaRPr kumimoji="1" lang="en-US" altLang="ja-JP" dirty="0"/>
          </a:p>
          <a:p>
            <a:pPr marL="0" indent="0">
              <a:buNone/>
            </a:pPr>
            <a:r>
              <a:rPr kumimoji="1" lang="ja-JP" altLang="en-US"/>
              <a:t>電荷を反対にする対称性</a:t>
            </a:r>
            <a:endParaRPr kumimoji="1" lang="en-US" altLang="ja-JP" dirty="0"/>
          </a:p>
          <a:p>
            <a:pPr marL="0" indent="0">
              <a:buNone/>
            </a:pPr>
            <a:endParaRPr lang="en-US" altLang="ja-JP" dirty="0"/>
          </a:p>
          <a:p>
            <a:pPr marL="0" indent="0">
              <a:buNone/>
            </a:pPr>
            <a:endParaRPr kumimoji="1" lang="en-US" altLang="ja-JP" dirty="0"/>
          </a:p>
        </p:txBody>
      </p:sp>
      <p:sp>
        <p:nvSpPr>
          <p:cNvPr id="5" name="コンテンツ プレースホルダー 2">
            <a:extLst>
              <a:ext uri="{FF2B5EF4-FFF2-40B4-BE49-F238E27FC236}">
                <a16:creationId xmlns:a16="http://schemas.microsoft.com/office/drawing/2014/main" id="{72CA6C98-8685-1C40-BBD9-AF8BD97FC158}"/>
              </a:ext>
            </a:extLst>
          </p:cNvPr>
          <p:cNvSpPr txBox="1">
            <a:spLocks/>
          </p:cNvSpPr>
          <p:nvPr/>
        </p:nvSpPr>
        <p:spPr>
          <a:xfrm>
            <a:off x="6096000" y="1309800"/>
            <a:ext cx="5127171" cy="25945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3200" kern="1200" baseline="0">
                <a:solidFill>
                  <a:schemeClr val="bg1"/>
                </a:solidFill>
                <a:latin typeface="源柔ゴシックLP Regular" panose="020B0302020203020207" pitchFamily="34" charset="-128"/>
                <a:ea typeface="源柔ゴシックLP Regular" panose="020B0302020203020207"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baseline="0">
                <a:solidFill>
                  <a:schemeClr val="bg1"/>
                </a:solidFill>
                <a:latin typeface="源柔ゴシックLP Regular" panose="020B0302020203020207" pitchFamily="34" charset="-128"/>
                <a:ea typeface="源柔ゴシックLP Regular" panose="020B0302020203020207"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baseline="0">
                <a:solidFill>
                  <a:schemeClr val="bg1"/>
                </a:solidFill>
                <a:latin typeface="源柔ゴシックLP Regular" panose="020B0302020203020207" pitchFamily="34" charset="-128"/>
                <a:ea typeface="源柔ゴシックLP Regular" panose="020B0302020203020207"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baseline="0">
                <a:solidFill>
                  <a:schemeClr val="bg1"/>
                </a:solidFill>
                <a:latin typeface="源柔ゴシックLP Regular" panose="020B0302020203020207" pitchFamily="34" charset="-128"/>
                <a:ea typeface="源柔ゴシックLP Regular" panose="020B0302020203020207"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baseline="0">
                <a:solidFill>
                  <a:schemeClr val="bg1"/>
                </a:solidFill>
                <a:latin typeface="源柔ゴシックLP Regular" panose="020B0302020203020207" pitchFamily="34" charset="-128"/>
                <a:ea typeface="源柔ゴシックLP Regular" panose="020B0302020203020207"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a:t>P</a:t>
            </a:r>
            <a:r>
              <a:rPr lang="ja-JP" altLang="en-US"/>
              <a:t>対称性</a:t>
            </a:r>
            <a:endParaRPr lang="en-US" altLang="ja-JP" dirty="0"/>
          </a:p>
          <a:p>
            <a:pPr marL="0" indent="0">
              <a:buFont typeface="Arial" panose="020B0604020202020204" pitchFamily="34" charset="0"/>
              <a:buNone/>
            </a:pPr>
            <a:r>
              <a:rPr lang="ja-JP" altLang="en-US"/>
              <a:t>鏡写しにする対称性</a:t>
            </a:r>
            <a:endParaRPr lang="en-US" altLang="ja-JP" dirty="0"/>
          </a:p>
        </p:txBody>
      </p:sp>
      <p:grpSp>
        <p:nvGrpSpPr>
          <p:cNvPr id="22" name="グループ化 21">
            <a:extLst>
              <a:ext uri="{FF2B5EF4-FFF2-40B4-BE49-F238E27FC236}">
                <a16:creationId xmlns:a16="http://schemas.microsoft.com/office/drawing/2014/main" id="{44BDA21C-776A-ED49-8701-9E9E82ABF783}"/>
              </a:ext>
            </a:extLst>
          </p:cNvPr>
          <p:cNvGrpSpPr/>
          <p:nvPr/>
        </p:nvGrpSpPr>
        <p:grpSpPr>
          <a:xfrm>
            <a:off x="1218876" y="2511968"/>
            <a:ext cx="3684356" cy="1283732"/>
            <a:chOff x="1001161" y="3283467"/>
            <a:chExt cx="3684356" cy="1283732"/>
          </a:xfrm>
        </p:grpSpPr>
        <p:grpSp>
          <p:nvGrpSpPr>
            <p:cNvPr id="20" name="グループ化 19">
              <a:extLst>
                <a:ext uri="{FF2B5EF4-FFF2-40B4-BE49-F238E27FC236}">
                  <a16:creationId xmlns:a16="http://schemas.microsoft.com/office/drawing/2014/main" id="{DE5594B1-8EA7-1A4F-A168-E5A4122AC6FA}"/>
                </a:ext>
              </a:extLst>
            </p:cNvPr>
            <p:cNvGrpSpPr/>
            <p:nvPr/>
          </p:nvGrpSpPr>
          <p:grpSpPr>
            <a:xfrm>
              <a:off x="1001161" y="3283467"/>
              <a:ext cx="1283732" cy="1283732"/>
              <a:chOff x="1001161" y="3283467"/>
              <a:chExt cx="1283732" cy="1283732"/>
            </a:xfrm>
          </p:grpSpPr>
          <p:sp>
            <p:nvSpPr>
              <p:cNvPr id="6" name="円/楕円 5">
                <a:extLst>
                  <a:ext uri="{FF2B5EF4-FFF2-40B4-BE49-F238E27FC236}">
                    <a16:creationId xmlns:a16="http://schemas.microsoft.com/office/drawing/2014/main" id="{9349E6EA-801D-F242-BAC4-DCB9C4B2DDB5}"/>
                  </a:ext>
                </a:extLst>
              </p:cNvPr>
              <p:cNvSpPr>
                <a:spLocks noChangeAspect="1"/>
              </p:cNvSpPr>
              <p:nvPr/>
            </p:nvSpPr>
            <p:spPr>
              <a:xfrm>
                <a:off x="1001161" y="3283467"/>
                <a:ext cx="1283732" cy="1283732"/>
              </a:xfrm>
              <a:prstGeom prst="ellipse">
                <a:avLst/>
              </a:prstGeom>
              <a:solidFill>
                <a:srgbClr val="3E7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7C86617D-DFC2-AA4A-8E85-DFB9158991D1}"/>
                  </a:ext>
                </a:extLst>
              </p:cNvPr>
              <p:cNvSpPr txBox="1"/>
              <p:nvPr/>
            </p:nvSpPr>
            <p:spPr>
              <a:xfrm>
                <a:off x="1342118" y="3571390"/>
                <a:ext cx="601818" cy="707886"/>
              </a:xfrm>
              <a:prstGeom prst="rect">
                <a:avLst/>
              </a:prstGeom>
              <a:noFill/>
            </p:spPr>
            <p:txBody>
              <a:bodyPr wrap="square" rtlCol="0">
                <a:spAutoFit/>
              </a:bodyPr>
              <a:lstStyle/>
              <a:p>
                <a:r>
                  <a:rPr kumimoji="1" lang="ja-JP" altLang="en-US" sz="400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a:t>
                </a:r>
              </a:p>
            </p:txBody>
          </p:sp>
        </p:grpSp>
        <p:grpSp>
          <p:nvGrpSpPr>
            <p:cNvPr id="21" name="グループ化 20">
              <a:extLst>
                <a:ext uri="{FF2B5EF4-FFF2-40B4-BE49-F238E27FC236}">
                  <a16:creationId xmlns:a16="http://schemas.microsoft.com/office/drawing/2014/main" id="{62BD87AB-B86C-CA4C-B75F-C307FBDF2F7C}"/>
                </a:ext>
              </a:extLst>
            </p:cNvPr>
            <p:cNvGrpSpPr/>
            <p:nvPr/>
          </p:nvGrpSpPr>
          <p:grpSpPr>
            <a:xfrm>
              <a:off x="3401785" y="3283467"/>
              <a:ext cx="1283732" cy="1283732"/>
              <a:chOff x="3401785" y="3283467"/>
              <a:chExt cx="1283732" cy="1283732"/>
            </a:xfrm>
          </p:grpSpPr>
          <p:sp>
            <p:nvSpPr>
              <p:cNvPr id="7" name="円/楕円 6">
                <a:extLst>
                  <a:ext uri="{FF2B5EF4-FFF2-40B4-BE49-F238E27FC236}">
                    <a16:creationId xmlns:a16="http://schemas.microsoft.com/office/drawing/2014/main" id="{E0325783-5D90-1F43-9A7B-F673468A6036}"/>
                  </a:ext>
                </a:extLst>
              </p:cNvPr>
              <p:cNvSpPr>
                <a:spLocks noChangeAspect="1"/>
              </p:cNvSpPr>
              <p:nvPr/>
            </p:nvSpPr>
            <p:spPr>
              <a:xfrm>
                <a:off x="3401785" y="3283467"/>
                <a:ext cx="1283732" cy="1283732"/>
              </a:xfrm>
              <a:prstGeom prst="ellipse">
                <a:avLst/>
              </a:prstGeom>
              <a:solidFill>
                <a:srgbClr val="3E7EFF">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02001173-D1C6-6E43-A155-8449742F0991}"/>
                  </a:ext>
                </a:extLst>
              </p:cNvPr>
              <p:cNvSpPr txBox="1"/>
              <p:nvPr/>
            </p:nvSpPr>
            <p:spPr>
              <a:xfrm>
                <a:off x="3742742" y="3572266"/>
                <a:ext cx="601818" cy="707886"/>
              </a:xfrm>
              <a:prstGeom prst="rect">
                <a:avLst/>
              </a:prstGeom>
              <a:noFill/>
            </p:spPr>
            <p:txBody>
              <a:bodyPr wrap="square" rtlCol="0">
                <a:spAutoFit/>
              </a:bodyPr>
              <a:lstStyle/>
              <a:p>
                <a:r>
                  <a:rPr kumimoji="1" lang="ja-JP" altLang="en-US" sz="400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ー</a:t>
                </a:r>
              </a:p>
            </p:txBody>
          </p:sp>
        </p:grpSp>
        <p:cxnSp>
          <p:nvCxnSpPr>
            <p:cNvPr id="14" name="直線矢印コネクタ 13">
              <a:extLst>
                <a:ext uri="{FF2B5EF4-FFF2-40B4-BE49-F238E27FC236}">
                  <a16:creationId xmlns:a16="http://schemas.microsoft.com/office/drawing/2014/main" id="{7F2BC613-7FA0-B34E-9083-CF5349563EA3}"/>
                </a:ext>
              </a:extLst>
            </p:cNvPr>
            <p:cNvCxnSpPr>
              <a:cxnSpLocks/>
              <a:endCxn id="7" idx="2"/>
            </p:cNvCxnSpPr>
            <p:nvPr/>
          </p:nvCxnSpPr>
          <p:spPr>
            <a:xfrm flipV="1">
              <a:off x="2329543" y="3925333"/>
              <a:ext cx="1072242" cy="2"/>
            </a:xfrm>
            <a:prstGeom prst="straightConnector1">
              <a:avLst/>
            </a:prstGeom>
            <a:ln w="635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25" name="グループ化 24">
            <a:extLst>
              <a:ext uri="{FF2B5EF4-FFF2-40B4-BE49-F238E27FC236}">
                <a16:creationId xmlns:a16="http://schemas.microsoft.com/office/drawing/2014/main" id="{84DA62BC-36FE-0D4C-BD2C-3602401744CF}"/>
              </a:ext>
            </a:extLst>
          </p:cNvPr>
          <p:cNvGrpSpPr/>
          <p:nvPr/>
        </p:nvGrpSpPr>
        <p:grpSpPr>
          <a:xfrm>
            <a:off x="6440397" y="2511968"/>
            <a:ext cx="1283732" cy="1283732"/>
            <a:chOff x="6440397" y="2511968"/>
            <a:chExt cx="1283732" cy="1283732"/>
          </a:xfrm>
        </p:grpSpPr>
        <p:sp>
          <p:nvSpPr>
            <p:cNvPr id="23" name="円/楕円 22">
              <a:extLst>
                <a:ext uri="{FF2B5EF4-FFF2-40B4-BE49-F238E27FC236}">
                  <a16:creationId xmlns:a16="http://schemas.microsoft.com/office/drawing/2014/main" id="{9418D8E2-17C6-E347-9190-C66FDCED4D5C}"/>
                </a:ext>
              </a:extLst>
            </p:cNvPr>
            <p:cNvSpPr>
              <a:spLocks noChangeAspect="1"/>
            </p:cNvSpPr>
            <p:nvPr/>
          </p:nvSpPr>
          <p:spPr>
            <a:xfrm>
              <a:off x="6440397" y="2511968"/>
              <a:ext cx="1283732" cy="1283732"/>
            </a:xfrm>
            <a:prstGeom prst="ellipse">
              <a:avLst/>
            </a:prstGeom>
            <a:solidFill>
              <a:srgbClr val="3E7EFF"/>
            </a:solidFill>
            <a:ln>
              <a:noFill/>
            </a:ln>
            <a:effectLst>
              <a:outerShdw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p14="http://schemas.microsoft.com/office/powerpoint/2010/main">
          <mc:Choice Requires="p14">
            <p:contentPart p14:bwMode="auto" r:id="rId3">
              <p14:nvContentPartPr>
                <p14:cNvPr id="24" name="インク 23">
                  <a:extLst>
                    <a:ext uri="{FF2B5EF4-FFF2-40B4-BE49-F238E27FC236}">
                      <a16:creationId xmlns:a16="http://schemas.microsoft.com/office/drawing/2014/main" id="{341306B6-A711-9445-81A7-3BE8B7B28B75}"/>
                    </a:ext>
                  </a:extLst>
                </p14:cNvPr>
                <p14:cNvContentPartPr/>
                <p14:nvPr/>
              </p14:nvContentPartPr>
              <p14:xfrm>
                <a:off x="6694566" y="2847920"/>
                <a:ext cx="104040" cy="210240"/>
              </p14:xfrm>
            </p:contentPart>
          </mc:Choice>
          <mc:Fallback xmlns="">
            <p:pic>
              <p:nvPicPr>
                <p:cNvPr id="24" name="インク 23">
                  <a:extLst>
                    <a:ext uri="{FF2B5EF4-FFF2-40B4-BE49-F238E27FC236}">
                      <a16:creationId xmlns:a16="http://schemas.microsoft.com/office/drawing/2014/main" id="{341306B6-A711-9445-81A7-3BE8B7B28B75}"/>
                    </a:ext>
                  </a:extLst>
                </p:cNvPr>
                <p:cNvPicPr/>
                <p:nvPr/>
              </p:nvPicPr>
              <p:blipFill>
                <a:blip r:embed="rId4"/>
                <a:stretch>
                  <a:fillRect/>
                </a:stretch>
              </p:blipFill>
              <p:spPr>
                <a:xfrm>
                  <a:off x="6662886" y="2816240"/>
                  <a:ext cx="167040" cy="273240"/>
                </a:xfrm>
                <a:prstGeom prst="rect">
                  <a:avLst/>
                </a:prstGeom>
              </p:spPr>
            </p:pic>
          </mc:Fallback>
        </mc:AlternateContent>
      </p:grpSp>
      <p:sp>
        <p:nvSpPr>
          <p:cNvPr id="27" name="円/楕円 26">
            <a:extLst>
              <a:ext uri="{FF2B5EF4-FFF2-40B4-BE49-F238E27FC236}">
                <a16:creationId xmlns:a16="http://schemas.microsoft.com/office/drawing/2014/main" id="{B35C6063-C1B6-0443-8FA4-7D867F563C30}"/>
              </a:ext>
            </a:extLst>
          </p:cNvPr>
          <p:cNvSpPr>
            <a:spLocks noChangeAspect="1"/>
          </p:cNvSpPr>
          <p:nvPr/>
        </p:nvSpPr>
        <p:spPr>
          <a:xfrm>
            <a:off x="9002876" y="2586510"/>
            <a:ext cx="1283732" cy="1283732"/>
          </a:xfrm>
          <a:prstGeom prst="ellipse">
            <a:avLst/>
          </a:prstGeom>
          <a:solidFill>
            <a:srgbClr val="3E7EFF"/>
          </a:solidFill>
          <a:ln>
            <a:noFill/>
          </a:ln>
          <a:effectLst>
            <a:outerShdw dist="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p14="http://schemas.microsoft.com/office/powerpoint/2010/main">
        <mc:Choice Requires="p14">
          <p:contentPart p14:bwMode="auto" r:id="rId5">
            <p14:nvContentPartPr>
              <p14:cNvPr id="30" name="インク 29">
                <a:extLst>
                  <a:ext uri="{FF2B5EF4-FFF2-40B4-BE49-F238E27FC236}">
                    <a16:creationId xmlns:a16="http://schemas.microsoft.com/office/drawing/2014/main" id="{E27AFF70-5DFE-254C-B444-9D85640405E5}"/>
                  </a:ext>
                </a:extLst>
              </p14:cNvPr>
              <p14:cNvContentPartPr/>
              <p14:nvPr/>
            </p14:nvContentPartPr>
            <p14:xfrm>
              <a:off x="9878046" y="2882120"/>
              <a:ext cx="135720" cy="160560"/>
            </p14:xfrm>
          </p:contentPart>
        </mc:Choice>
        <mc:Fallback xmlns="">
          <p:pic>
            <p:nvPicPr>
              <p:cNvPr id="30" name="インク 29">
                <a:extLst>
                  <a:ext uri="{FF2B5EF4-FFF2-40B4-BE49-F238E27FC236}">
                    <a16:creationId xmlns:a16="http://schemas.microsoft.com/office/drawing/2014/main" id="{E27AFF70-5DFE-254C-B444-9D85640405E5}"/>
                  </a:ext>
                </a:extLst>
              </p:cNvPr>
              <p:cNvPicPr/>
              <p:nvPr/>
            </p:nvPicPr>
            <p:blipFill>
              <a:blip r:embed="rId6"/>
              <a:stretch>
                <a:fillRect/>
              </a:stretch>
            </p:blipFill>
            <p:spPr>
              <a:xfrm>
                <a:off x="9842046" y="2846120"/>
                <a:ext cx="207360" cy="232200"/>
              </a:xfrm>
              <a:prstGeom prst="rect">
                <a:avLst/>
              </a:prstGeom>
            </p:spPr>
          </p:pic>
        </mc:Fallback>
      </mc:AlternateContent>
      <p:grpSp>
        <p:nvGrpSpPr>
          <p:cNvPr id="49" name="グループ化 48">
            <a:extLst>
              <a:ext uri="{FF2B5EF4-FFF2-40B4-BE49-F238E27FC236}">
                <a16:creationId xmlns:a16="http://schemas.microsoft.com/office/drawing/2014/main" id="{E5887D1C-FB47-FE4F-951F-F560B71951A0}"/>
              </a:ext>
            </a:extLst>
          </p:cNvPr>
          <p:cNvGrpSpPr/>
          <p:nvPr/>
        </p:nvGrpSpPr>
        <p:grpSpPr>
          <a:xfrm>
            <a:off x="9760686" y="2742440"/>
            <a:ext cx="25560" cy="3600"/>
            <a:chOff x="9760686" y="2742440"/>
            <a:chExt cx="25560" cy="3600"/>
          </a:xfrm>
        </p:grpSpPr>
        <mc:AlternateContent xmlns:mc="http://schemas.openxmlformats.org/markup-compatibility/2006" xmlns:p14="http://schemas.microsoft.com/office/powerpoint/2010/main">
          <mc:Choice Requires="p14">
            <p:contentPart p14:bwMode="auto" r:id="rId7">
              <p14:nvContentPartPr>
                <p14:cNvPr id="41" name="インク 40">
                  <a:extLst>
                    <a:ext uri="{FF2B5EF4-FFF2-40B4-BE49-F238E27FC236}">
                      <a16:creationId xmlns:a16="http://schemas.microsoft.com/office/drawing/2014/main" id="{8A000A1A-A609-F14F-BBAE-413487BC9A7E}"/>
                    </a:ext>
                  </a:extLst>
                </p14:cNvPr>
                <p14:cNvContentPartPr/>
                <p14:nvPr/>
              </p14:nvContentPartPr>
              <p14:xfrm>
                <a:off x="9760686" y="2745680"/>
                <a:ext cx="360" cy="360"/>
              </p14:xfrm>
            </p:contentPart>
          </mc:Choice>
          <mc:Fallback xmlns="">
            <p:pic>
              <p:nvPicPr>
                <p:cNvPr id="41" name="インク 40">
                  <a:extLst>
                    <a:ext uri="{FF2B5EF4-FFF2-40B4-BE49-F238E27FC236}">
                      <a16:creationId xmlns:a16="http://schemas.microsoft.com/office/drawing/2014/main" id="{8A000A1A-A609-F14F-BBAE-413487BC9A7E}"/>
                    </a:ext>
                  </a:extLst>
                </p:cNvPr>
                <p:cNvPicPr/>
                <p:nvPr/>
              </p:nvPicPr>
              <p:blipFill>
                <a:blip r:embed="rId8"/>
                <a:stretch>
                  <a:fillRect/>
                </a:stretch>
              </p:blipFill>
              <p:spPr>
                <a:xfrm>
                  <a:off x="9725046" y="271004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2" name="インク 41">
                  <a:extLst>
                    <a:ext uri="{FF2B5EF4-FFF2-40B4-BE49-F238E27FC236}">
                      <a16:creationId xmlns:a16="http://schemas.microsoft.com/office/drawing/2014/main" id="{2D8DC890-3D97-5944-84C4-6FD712DF8247}"/>
                    </a:ext>
                  </a:extLst>
                </p14:cNvPr>
                <p14:cNvContentPartPr/>
                <p14:nvPr/>
              </p14:nvContentPartPr>
              <p14:xfrm>
                <a:off x="9760686" y="2742440"/>
                <a:ext cx="360" cy="360"/>
              </p14:xfrm>
            </p:contentPart>
          </mc:Choice>
          <mc:Fallback xmlns="">
            <p:pic>
              <p:nvPicPr>
                <p:cNvPr id="42" name="インク 41">
                  <a:extLst>
                    <a:ext uri="{FF2B5EF4-FFF2-40B4-BE49-F238E27FC236}">
                      <a16:creationId xmlns:a16="http://schemas.microsoft.com/office/drawing/2014/main" id="{2D8DC890-3D97-5944-84C4-6FD712DF8247}"/>
                    </a:ext>
                  </a:extLst>
                </p:cNvPr>
                <p:cNvPicPr/>
                <p:nvPr/>
              </p:nvPicPr>
              <p:blipFill>
                <a:blip r:embed="rId8"/>
                <a:stretch>
                  <a:fillRect/>
                </a:stretch>
              </p:blipFill>
              <p:spPr>
                <a:xfrm>
                  <a:off x="9725046" y="270644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3" name="インク 42">
                  <a:extLst>
                    <a:ext uri="{FF2B5EF4-FFF2-40B4-BE49-F238E27FC236}">
                      <a16:creationId xmlns:a16="http://schemas.microsoft.com/office/drawing/2014/main" id="{B1D6395E-FF6B-8A4C-BCDE-57646BE983C5}"/>
                    </a:ext>
                  </a:extLst>
                </p14:cNvPr>
                <p14:cNvContentPartPr/>
                <p14:nvPr/>
              </p14:nvContentPartPr>
              <p14:xfrm>
                <a:off x="9760686" y="2742440"/>
                <a:ext cx="360" cy="360"/>
              </p14:xfrm>
            </p:contentPart>
          </mc:Choice>
          <mc:Fallback xmlns="">
            <p:pic>
              <p:nvPicPr>
                <p:cNvPr id="43" name="インク 42">
                  <a:extLst>
                    <a:ext uri="{FF2B5EF4-FFF2-40B4-BE49-F238E27FC236}">
                      <a16:creationId xmlns:a16="http://schemas.microsoft.com/office/drawing/2014/main" id="{B1D6395E-FF6B-8A4C-BCDE-57646BE983C5}"/>
                    </a:ext>
                  </a:extLst>
                </p:cNvPr>
                <p:cNvPicPr/>
                <p:nvPr/>
              </p:nvPicPr>
              <p:blipFill>
                <a:blip r:embed="rId8"/>
                <a:stretch>
                  <a:fillRect/>
                </a:stretch>
              </p:blipFill>
              <p:spPr>
                <a:xfrm>
                  <a:off x="9725046" y="270644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4" name="インク 43">
                  <a:extLst>
                    <a:ext uri="{FF2B5EF4-FFF2-40B4-BE49-F238E27FC236}">
                      <a16:creationId xmlns:a16="http://schemas.microsoft.com/office/drawing/2014/main" id="{D05D376D-04CE-D049-AE66-12B9ED775C24}"/>
                    </a:ext>
                  </a:extLst>
                </p14:cNvPr>
                <p14:cNvContentPartPr/>
                <p14:nvPr/>
              </p14:nvContentPartPr>
              <p14:xfrm>
                <a:off x="9760686" y="2742440"/>
                <a:ext cx="360" cy="360"/>
              </p14:xfrm>
            </p:contentPart>
          </mc:Choice>
          <mc:Fallback xmlns="">
            <p:pic>
              <p:nvPicPr>
                <p:cNvPr id="44" name="インク 43">
                  <a:extLst>
                    <a:ext uri="{FF2B5EF4-FFF2-40B4-BE49-F238E27FC236}">
                      <a16:creationId xmlns:a16="http://schemas.microsoft.com/office/drawing/2014/main" id="{D05D376D-04CE-D049-AE66-12B9ED775C24}"/>
                    </a:ext>
                  </a:extLst>
                </p:cNvPr>
                <p:cNvPicPr/>
                <p:nvPr/>
              </p:nvPicPr>
              <p:blipFill>
                <a:blip r:embed="rId8"/>
                <a:stretch>
                  <a:fillRect/>
                </a:stretch>
              </p:blipFill>
              <p:spPr>
                <a:xfrm>
                  <a:off x="9725046" y="270644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6" name="インク 45">
                  <a:extLst>
                    <a:ext uri="{FF2B5EF4-FFF2-40B4-BE49-F238E27FC236}">
                      <a16:creationId xmlns:a16="http://schemas.microsoft.com/office/drawing/2014/main" id="{3C0B107F-B8AE-FD4C-896F-A751E73B1598}"/>
                    </a:ext>
                  </a:extLst>
                </p14:cNvPr>
                <p14:cNvContentPartPr/>
                <p14:nvPr/>
              </p14:nvContentPartPr>
              <p14:xfrm>
                <a:off x="9785886" y="2742440"/>
                <a:ext cx="360" cy="360"/>
              </p14:xfrm>
            </p:contentPart>
          </mc:Choice>
          <mc:Fallback xmlns="">
            <p:pic>
              <p:nvPicPr>
                <p:cNvPr id="46" name="インク 45">
                  <a:extLst>
                    <a:ext uri="{FF2B5EF4-FFF2-40B4-BE49-F238E27FC236}">
                      <a16:creationId xmlns:a16="http://schemas.microsoft.com/office/drawing/2014/main" id="{3C0B107F-B8AE-FD4C-896F-A751E73B1598}"/>
                    </a:ext>
                  </a:extLst>
                </p:cNvPr>
                <p:cNvPicPr/>
                <p:nvPr/>
              </p:nvPicPr>
              <p:blipFill>
                <a:blip r:embed="rId8"/>
                <a:stretch>
                  <a:fillRect/>
                </a:stretch>
              </p:blipFill>
              <p:spPr>
                <a:xfrm>
                  <a:off x="9750246" y="270644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7" name="インク 46">
                  <a:extLst>
                    <a:ext uri="{FF2B5EF4-FFF2-40B4-BE49-F238E27FC236}">
                      <a16:creationId xmlns:a16="http://schemas.microsoft.com/office/drawing/2014/main" id="{F82A8C70-E46B-1840-BDAA-EB646FEAFB8D}"/>
                    </a:ext>
                  </a:extLst>
                </p14:cNvPr>
                <p14:cNvContentPartPr/>
                <p14:nvPr/>
              </p14:nvContentPartPr>
              <p14:xfrm>
                <a:off x="9785886" y="2742440"/>
                <a:ext cx="360" cy="360"/>
              </p14:xfrm>
            </p:contentPart>
          </mc:Choice>
          <mc:Fallback xmlns="">
            <p:pic>
              <p:nvPicPr>
                <p:cNvPr id="47" name="インク 46">
                  <a:extLst>
                    <a:ext uri="{FF2B5EF4-FFF2-40B4-BE49-F238E27FC236}">
                      <a16:creationId xmlns:a16="http://schemas.microsoft.com/office/drawing/2014/main" id="{F82A8C70-E46B-1840-BDAA-EB646FEAFB8D}"/>
                    </a:ext>
                  </a:extLst>
                </p:cNvPr>
                <p:cNvPicPr/>
                <p:nvPr/>
              </p:nvPicPr>
              <p:blipFill>
                <a:blip r:embed="rId8"/>
                <a:stretch>
                  <a:fillRect/>
                </a:stretch>
              </p:blipFill>
              <p:spPr>
                <a:xfrm>
                  <a:off x="9750246" y="270644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8" name="インク 47">
                  <a:extLst>
                    <a:ext uri="{FF2B5EF4-FFF2-40B4-BE49-F238E27FC236}">
                      <a16:creationId xmlns:a16="http://schemas.microsoft.com/office/drawing/2014/main" id="{3B675446-D406-1849-AEF6-A168A030D868}"/>
                    </a:ext>
                  </a:extLst>
                </p14:cNvPr>
                <p14:cNvContentPartPr/>
                <p14:nvPr/>
              </p14:nvContentPartPr>
              <p14:xfrm>
                <a:off x="9785886" y="2742440"/>
                <a:ext cx="360" cy="360"/>
              </p14:xfrm>
            </p:contentPart>
          </mc:Choice>
          <mc:Fallback xmlns="">
            <p:pic>
              <p:nvPicPr>
                <p:cNvPr id="48" name="インク 47">
                  <a:extLst>
                    <a:ext uri="{FF2B5EF4-FFF2-40B4-BE49-F238E27FC236}">
                      <a16:creationId xmlns:a16="http://schemas.microsoft.com/office/drawing/2014/main" id="{3B675446-D406-1849-AEF6-A168A030D868}"/>
                    </a:ext>
                  </a:extLst>
                </p:cNvPr>
                <p:cNvPicPr/>
                <p:nvPr/>
              </p:nvPicPr>
              <p:blipFill>
                <a:blip r:embed="rId8"/>
                <a:stretch>
                  <a:fillRect/>
                </a:stretch>
              </p:blipFill>
              <p:spPr>
                <a:xfrm>
                  <a:off x="9750246" y="2706440"/>
                  <a:ext cx="72000" cy="72000"/>
                </a:xfrm>
                <a:prstGeom prst="rect">
                  <a:avLst/>
                </a:prstGeom>
              </p:spPr>
            </p:pic>
          </mc:Fallback>
        </mc:AlternateContent>
      </p:grpSp>
      <p:grpSp>
        <p:nvGrpSpPr>
          <p:cNvPr id="58" name="グループ化 57">
            <a:extLst>
              <a:ext uri="{FF2B5EF4-FFF2-40B4-BE49-F238E27FC236}">
                <a16:creationId xmlns:a16="http://schemas.microsoft.com/office/drawing/2014/main" id="{354A4B83-5441-FB48-8C38-AFD66A0D8275}"/>
              </a:ext>
            </a:extLst>
          </p:cNvPr>
          <p:cNvGrpSpPr/>
          <p:nvPr/>
        </p:nvGrpSpPr>
        <p:grpSpPr>
          <a:xfrm>
            <a:off x="6845046" y="2699600"/>
            <a:ext cx="37800" cy="7200"/>
            <a:chOff x="6845046" y="2699600"/>
            <a:chExt cx="37800" cy="7200"/>
          </a:xfrm>
        </p:grpSpPr>
        <mc:AlternateContent xmlns:mc="http://schemas.openxmlformats.org/markup-compatibility/2006" xmlns:p14="http://schemas.microsoft.com/office/powerpoint/2010/main">
          <mc:Choice Requires="p14">
            <p:contentPart p14:bwMode="auto" r:id="rId15">
              <p14:nvContentPartPr>
                <p14:cNvPr id="50" name="インク 49">
                  <a:extLst>
                    <a:ext uri="{FF2B5EF4-FFF2-40B4-BE49-F238E27FC236}">
                      <a16:creationId xmlns:a16="http://schemas.microsoft.com/office/drawing/2014/main" id="{8851E7AE-FE99-144A-A71B-A43BCA45D9AA}"/>
                    </a:ext>
                  </a:extLst>
                </p14:cNvPr>
                <p14:cNvContentPartPr/>
                <p14:nvPr/>
              </p14:nvContentPartPr>
              <p14:xfrm>
                <a:off x="6882486" y="2702840"/>
                <a:ext cx="360" cy="360"/>
              </p14:xfrm>
            </p:contentPart>
          </mc:Choice>
          <mc:Fallback xmlns="">
            <p:pic>
              <p:nvPicPr>
                <p:cNvPr id="50" name="インク 49">
                  <a:extLst>
                    <a:ext uri="{FF2B5EF4-FFF2-40B4-BE49-F238E27FC236}">
                      <a16:creationId xmlns:a16="http://schemas.microsoft.com/office/drawing/2014/main" id="{8851E7AE-FE99-144A-A71B-A43BCA45D9AA}"/>
                    </a:ext>
                  </a:extLst>
                </p:cNvPr>
                <p:cNvPicPr/>
                <p:nvPr/>
              </p:nvPicPr>
              <p:blipFill>
                <a:blip r:embed="rId8"/>
                <a:stretch>
                  <a:fillRect/>
                </a:stretch>
              </p:blipFill>
              <p:spPr>
                <a:xfrm>
                  <a:off x="6846846" y="266720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51" name="インク 50">
                  <a:extLst>
                    <a:ext uri="{FF2B5EF4-FFF2-40B4-BE49-F238E27FC236}">
                      <a16:creationId xmlns:a16="http://schemas.microsoft.com/office/drawing/2014/main" id="{CADB4883-D104-DA4A-95DA-EDAD707C8B0F}"/>
                    </a:ext>
                  </a:extLst>
                </p14:cNvPr>
                <p14:cNvContentPartPr/>
                <p14:nvPr/>
              </p14:nvContentPartPr>
              <p14:xfrm>
                <a:off x="6882486" y="2706440"/>
                <a:ext cx="360" cy="360"/>
              </p14:xfrm>
            </p:contentPart>
          </mc:Choice>
          <mc:Fallback xmlns="">
            <p:pic>
              <p:nvPicPr>
                <p:cNvPr id="51" name="インク 50">
                  <a:extLst>
                    <a:ext uri="{FF2B5EF4-FFF2-40B4-BE49-F238E27FC236}">
                      <a16:creationId xmlns:a16="http://schemas.microsoft.com/office/drawing/2014/main" id="{CADB4883-D104-DA4A-95DA-EDAD707C8B0F}"/>
                    </a:ext>
                  </a:extLst>
                </p:cNvPr>
                <p:cNvPicPr/>
                <p:nvPr/>
              </p:nvPicPr>
              <p:blipFill>
                <a:blip r:embed="rId8"/>
                <a:stretch>
                  <a:fillRect/>
                </a:stretch>
              </p:blipFill>
              <p:spPr>
                <a:xfrm>
                  <a:off x="6846846" y="267044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2" name="インク 51">
                  <a:extLst>
                    <a:ext uri="{FF2B5EF4-FFF2-40B4-BE49-F238E27FC236}">
                      <a16:creationId xmlns:a16="http://schemas.microsoft.com/office/drawing/2014/main" id="{17F77B0D-8A06-0242-84BA-3A69B05A86B9}"/>
                    </a:ext>
                  </a:extLst>
                </p14:cNvPr>
                <p14:cNvContentPartPr/>
                <p14:nvPr/>
              </p14:nvContentPartPr>
              <p14:xfrm>
                <a:off x="6882486" y="2706440"/>
                <a:ext cx="360" cy="360"/>
              </p14:xfrm>
            </p:contentPart>
          </mc:Choice>
          <mc:Fallback xmlns="">
            <p:pic>
              <p:nvPicPr>
                <p:cNvPr id="52" name="インク 51">
                  <a:extLst>
                    <a:ext uri="{FF2B5EF4-FFF2-40B4-BE49-F238E27FC236}">
                      <a16:creationId xmlns:a16="http://schemas.microsoft.com/office/drawing/2014/main" id="{17F77B0D-8A06-0242-84BA-3A69B05A86B9}"/>
                    </a:ext>
                  </a:extLst>
                </p:cNvPr>
                <p:cNvPicPr/>
                <p:nvPr/>
              </p:nvPicPr>
              <p:blipFill>
                <a:blip r:embed="rId8"/>
                <a:stretch>
                  <a:fillRect/>
                </a:stretch>
              </p:blipFill>
              <p:spPr>
                <a:xfrm>
                  <a:off x="6846846" y="267044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3" name="インク 52">
                  <a:extLst>
                    <a:ext uri="{FF2B5EF4-FFF2-40B4-BE49-F238E27FC236}">
                      <a16:creationId xmlns:a16="http://schemas.microsoft.com/office/drawing/2014/main" id="{B9B73514-F660-E64A-9BBD-3EBAF885497B}"/>
                    </a:ext>
                  </a:extLst>
                </p14:cNvPr>
                <p14:cNvContentPartPr/>
                <p14:nvPr/>
              </p14:nvContentPartPr>
              <p14:xfrm>
                <a:off x="6882486" y="2706440"/>
                <a:ext cx="360" cy="360"/>
              </p14:xfrm>
            </p:contentPart>
          </mc:Choice>
          <mc:Fallback xmlns="">
            <p:pic>
              <p:nvPicPr>
                <p:cNvPr id="53" name="インク 52">
                  <a:extLst>
                    <a:ext uri="{FF2B5EF4-FFF2-40B4-BE49-F238E27FC236}">
                      <a16:creationId xmlns:a16="http://schemas.microsoft.com/office/drawing/2014/main" id="{B9B73514-F660-E64A-9BBD-3EBAF885497B}"/>
                    </a:ext>
                  </a:extLst>
                </p:cNvPr>
                <p:cNvPicPr/>
                <p:nvPr/>
              </p:nvPicPr>
              <p:blipFill>
                <a:blip r:embed="rId8"/>
                <a:stretch>
                  <a:fillRect/>
                </a:stretch>
              </p:blipFill>
              <p:spPr>
                <a:xfrm>
                  <a:off x="6846846" y="267044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55" name="インク 54">
                  <a:extLst>
                    <a:ext uri="{FF2B5EF4-FFF2-40B4-BE49-F238E27FC236}">
                      <a16:creationId xmlns:a16="http://schemas.microsoft.com/office/drawing/2014/main" id="{312F53B7-27FB-FB44-BC69-989231A0D8FB}"/>
                    </a:ext>
                  </a:extLst>
                </p14:cNvPr>
                <p14:cNvContentPartPr/>
                <p14:nvPr/>
              </p14:nvContentPartPr>
              <p14:xfrm>
                <a:off x="6845046" y="2699600"/>
                <a:ext cx="360" cy="360"/>
              </p14:xfrm>
            </p:contentPart>
          </mc:Choice>
          <mc:Fallback xmlns="">
            <p:pic>
              <p:nvPicPr>
                <p:cNvPr id="55" name="インク 54">
                  <a:extLst>
                    <a:ext uri="{FF2B5EF4-FFF2-40B4-BE49-F238E27FC236}">
                      <a16:creationId xmlns:a16="http://schemas.microsoft.com/office/drawing/2014/main" id="{312F53B7-27FB-FB44-BC69-989231A0D8FB}"/>
                    </a:ext>
                  </a:extLst>
                </p:cNvPr>
                <p:cNvPicPr/>
                <p:nvPr/>
              </p:nvPicPr>
              <p:blipFill>
                <a:blip r:embed="rId8"/>
                <a:stretch>
                  <a:fillRect/>
                </a:stretch>
              </p:blipFill>
              <p:spPr>
                <a:xfrm>
                  <a:off x="6809406" y="266360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56" name="インク 55">
                  <a:extLst>
                    <a:ext uri="{FF2B5EF4-FFF2-40B4-BE49-F238E27FC236}">
                      <a16:creationId xmlns:a16="http://schemas.microsoft.com/office/drawing/2014/main" id="{89FB8B34-936F-2148-A6D8-04C8C4F11E5F}"/>
                    </a:ext>
                  </a:extLst>
                </p14:cNvPr>
                <p14:cNvContentPartPr/>
                <p14:nvPr/>
              </p14:nvContentPartPr>
              <p14:xfrm>
                <a:off x="6845046" y="2699600"/>
                <a:ext cx="360" cy="360"/>
              </p14:xfrm>
            </p:contentPart>
          </mc:Choice>
          <mc:Fallback xmlns="">
            <p:pic>
              <p:nvPicPr>
                <p:cNvPr id="56" name="インク 55">
                  <a:extLst>
                    <a:ext uri="{FF2B5EF4-FFF2-40B4-BE49-F238E27FC236}">
                      <a16:creationId xmlns:a16="http://schemas.microsoft.com/office/drawing/2014/main" id="{89FB8B34-936F-2148-A6D8-04C8C4F11E5F}"/>
                    </a:ext>
                  </a:extLst>
                </p:cNvPr>
                <p:cNvPicPr/>
                <p:nvPr/>
              </p:nvPicPr>
              <p:blipFill>
                <a:blip r:embed="rId8"/>
                <a:stretch>
                  <a:fillRect/>
                </a:stretch>
              </p:blipFill>
              <p:spPr>
                <a:xfrm>
                  <a:off x="6809406" y="266360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57" name="インク 56">
                  <a:extLst>
                    <a:ext uri="{FF2B5EF4-FFF2-40B4-BE49-F238E27FC236}">
                      <a16:creationId xmlns:a16="http://schemas.microsoft.com/office/drawing/2014/main" id="{AEBABEA7-264B-D74A-9577-5B09945F9AC6}"/>
                    </a:ext>
                  </a:extLst>
                </p14:cNvPr>
                <p14:cNvContentPartPr/>
                <p14:nvPr/>
              </p14:nvContentPartPr>
              <p14:xfrm>
                <a:off x="6845046" y="2699600"/>
                <a:ext cx="360" cy="360"/>
              </p14:xfrm>
            </p:contentPart>
          </mc:Choice>
          <mc:Fallback xmlns="">
            <p:pic>
              <p:nvPicPr>
                <p:cNvPr id="57" name="インク 56">
                  <a:extLst>
                    <a:ext uri="{FF2B5EF4-FFF2-40B4-BE49-F238E27FC236}">
                      <a16:creationId xmlns:a16="http://schemas.microsoft.com/office/drawing/2014/main" id="{AEBABEA7-264B-D74A-9577-5B09945F9AC6}"/>
                    </a:ext>
                  </a:extLst>
                </p:cNvPr>
                <p:cNvPicPr/>
                <p:nvPr/>
              </p:nvPicPr>
              <p:blipFill>
                <a:blip r:embed="rId8"/>
                <a:stretch>
                  <a:fillRect/>
                </a:stretch>
              </p:blipFill>
              <p:spPr>
                <a:xfrm>
                  <a:off x="6809406" y="2663600"/>
                  <a:ext cx="72000" cy="72000"/>
                </a:xfrm>
                <a:prstGeom prst="rect">
                  <a:avLst/>
                </a:prstGeom>
              </p:spPr>
            </p:pic>
          </mc:Fallback>
        </mc:AlternateContent>
      </p:grpSp>
      <p:cxnSp>
        <p:nvCxnSpPr>
          <p:cNvPr id="59" name="直線矢印コネクタ 58">
            <a:extLst>
              <a:ext uri="{FF2B5EF4-FFF2-40B4-BE49-F238E27FC236}">
                <a16:creationId xmlns:a16="http://schemas.microsoft.com/office/drawing/2014/main" id="{0A614123-A71E-0641-8D91-D74054421D59}"/>
              </a:ext>
            </a:extLst>
          </p:cNvPr>
          <p:cNvCxnSpPr>
            <a:cxnSpLocks/>
          </p:cNvCxnSpPr>
          <p:nvPr/>
        </p:nvCxnSpPr>
        <p:spPr>
          <a:xfrm flipV="1">
            <a:off x="7814640" y="3148512"/>
            <a:ext cx="1072242" cy="2"/>
          </a:xfrm>
          <a:prstGeom prst="straightConnector1">
            <a:avLst/>
          </a:prstGeom>
          <a:ln w="635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 name="コンテンツ プレースホルダー 2">
            <a:extLst>
              <a:ext uri="{FF2B5EF4-FFF2-40B4-BE49-F238E27FC236}">
                <a16:creationId xmlns:a16="http://schemas.microsoft.com/office/drawing/2014/main" id="{C58FCCC3-F313-AB4D-9AA7-008355058D95}"/>
              </a:ext>
            </a:extLst>
          </p:cNvPr>
          <p:cNvSpPr txBox="1">
            <a:spLocks/>
          </p:cNvSpPr>
          <p:nvPr/>
        </p:nvSpPr>
        <p:spPr>
          <a:xfrm>
            <a:off x="2653588" y="4024579"/>
            <a:ext cx="6884823" cy="25945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3200" kern="1200" baseline="0">
                <a:solidFill>
                  <a:schemeClr val="bg1"/>
                </a:solidFill>
                <a:latin typeface="源柔ゴシックLP Regular" panose="020B0302020203020207" pitchFamily="34" charset="-128"/>
                <a:ea typeface="源柔ゴシックLP Regular" panose="020B0302020203020207"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baseline="0">
                <a:solidFill>
                  <a:schemeClr val="bg1"/>
                </a:solidFill>
                <a:latin typeface="源柔ゴシックLP Regular" panose="020B0302020203020207" pitchFamily="34" charset="-128"/>
                <a:ea typeface="源柔ゴシックLP Regular" panose="020B0302020203020207"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baseline="0">
                <a:solidFill>
                  <a:schemeClr val="bg1"/>
                </a:solidFill>
                <a:latin typeface="源柔ゴシックLP Regular" panose="020B0302020203020207" pitchFamily="34" charset="-128"/>
                <a:ea typeface="源柔ゴシックLP Regular" panose="020B0302020203020207"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baseline="0">
                <a:solidFill>
                  <a:schemeClr val="bg1"/>
                </a:solidFill>
                <a:latin typeface="源柔ゴシックLP Regular" panose="020B0302020203020207" pitchFamily="34" charset="-128"/>
                <a:ea typeface="源柔ゴシックLP Regular" panose="020B0302020203020207"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baseline="0">
                <a:solidFill>
                  <a:schemeClr val="bg1"/>
                </a:solidFill>
                <a:latin typeface="源柔ゴシックLP Regular" panose="020B0302020203020207" pitchFamily="34" charset="-128"/>
                <a:ea typeface="源柔ゴシックLP Regular" panose="020B0302020203020207"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dirty="0"/>
              <a:t>CP</a:t>
            </a:r>
            <a:r>
              <a:rPr lang="ja-JP" altLang="en-US"/>
              <a:t>対称性</a:t>
            </a:r>
            <a:endParaRPr lang="en-US" altLang="ja-JP" dirty="0"/>
          </a:p>
          <a:p>
            <a:pPr marL="0" indent="0">
              <a:buFont typeface="Arial" panose="020B0604020202020204" pitchFamily="34" charset="0"/>
              <a:buNone/>
            </a:pPr>
            <a:r>
              <a:rPr lang="ja-JP" altLang="en-US"/>
              <a:t>電荷を反対にし、鏡写しにする対称性</a:t>
            </a:r>
            <a:endParaRPr lang="en-US" altLang="ja-JP" dirty="0"/>
          </a:p>
          <a:p>
            <a:pPr marL="0" indent="0">
              <a:buFont typeface="Arial" panose="020B0604020202020204" pitchFamily="34" charset="0"/>
              <a:buNone/>
            </a:pPr>
            <a:endParaRPr lang="en-US" altLang="ja-JP" dirty="0"/>
          </a:p>
          <a:p>
            <a:pPr marL="0" indent="0">
              <a:buFont typeface="Arial" panose="020B0604020202020204" pitchFamily="34" charset="0"/>
              <a:buNone/>
            </a:pPr>
            <a:endParaRPr lang="en-US" altLang="ja-JP" dirty="0"/>
          </a:p>
        </p:txBody>
      </p:sp>
      <p:grpSp>
        <p:nvGrpSpPr>
          <p:cNvPr id="62" name="グループ化 61">
            <a:extLst>
              <a:ext uri="{FF2B5EF4-FFF2-40B4-BE49-F238E27FC236}">
                <a16:creationId xmlns:a16="http://schemas.microsoft.com/office/drawing/2014/main" id="{52F69239-51AF-F845-8CDE-657CDCAE3F7F}"/>
              </a:ext>
            </a:extLst>
          </p:cNvPr>
          <p:cNvGrpSpPr/>
          <p:nvPr/>
        </p:nvGrpSpPr>
        <p:grpSpPr>
          <a:xfrm>
            <a:off x="4039773" y="5201233"/>
            <a:ext cx="3684356" cy="1283732"/>
            <a:chOff x="1001161" y="3283467"/>
            <a:chExt cx="3684356" cy="1283732"/>
          </a:xfrm>
        </p:grpSpPr>
        <p:grpSp>
          <p:nvGrpSpPr>
            <p:cNvPr id="63" name="グループ化 62">
              <a:extLst>
                <a:ext uri="{FF2B5EF4-FFF2-40B4-BE49-F238E27FC236}">
                  <a16:creationId xmlns:a16="http://schemas.microsoft.com/office/drawing/2014/main" id="{0B996786-2912-F944-BA74-8C667042F472}"/>
                </a:ext>
              </a:extLst>
            </p:cNvPr>
            <p:cNvGrpSpPr/>
            <p:nvPr/>
          </p:nvGrpSpPr>
          <p:grpSpPr>
            <a:xfrm>
              <a:off x="1001161" y="3283467"/>
              <a:ext cx="1283732" cy="1283732"/>
              <a:chOff x="1001161" y="3283467"/>
              <a:chExt cx="1283732" cy="1283732"/>
            </a:xfrm>
          </p:grpSpPr>
          <p:sp>
            <p:nvSpPr>
              <p:cNvPr id="68" name="円/楕円 67">
                <a:extLst>
                  <a:ext uri="{FF2B5EF4-FFF2-40B4-BE49-F238E27FC236}">
                    <a16:creationId xmlns:a16="http://schemas.microsoft.com/office/drawing/2014/main" id="{E16FC91D-86C4-7246-9CBD-85936D59FF8D}"/>
                  </a:ext>
                </a:extLst>
              </p:cNvPr>
              <p:cNvSpPr>
                <a:spLocks noChangeAspect="1"/>
              </p:cNvSpPr>
              <p:nvPr/>
            </p:nvSpPr>
            <p:spPr>
              <a:xfrm>
                <a:off x="1001161" y="3283467"/>
                <a:ext cx="1283732" cy="1283732"/>
              </a:xfrm>
              <a:prstGeom prst="ellipse">
                <a:avLst/>
              </a:prstGeom>
              <a:solidFill>
                <a:srgbClr val="3E7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68">
                <a:extLst>
                  <a:ext uri="{FF2B5EF4-FFF2-40B4-BE49-F238E27FC236}">
                    <a16:creationId xmlns:a16="http://schemas.microsoft.com/office/drawing/2014/main" id="{70FF40DA-75B3-7A48-8D4A-E3399BE82DAE}"/>
                  </a:ext>
                </a:extLst>
              </p:cNvPr>
              <p:cNvSpPr txBox="1"/>
              <p:nvPr/>
            </p:nvSpPr>
            <p:spPr>
              <a:xfrm>
                <a:off x="1342118" y="3571390"/>
                <a:ext cx="601818" cy="707886"/>
              </a:xfrm>
              <a:prstGeom prst="rect">
                <a:avLst/>
              </a:prstGeom>
              <a:noFill/>
            </p:spPr>
            <p:txBody>
              <a:bodyPr wrap="square" rtlCol="0">
                <a:spAutoFit/>
              </a:bodyPr>
              <a:lstStyle/>
              <a:p>
                <a:r>
                  <a:rPr kumimoji="1" lang="ja-JP" altLang="en-US" sz="400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a:t>
                </a:r>
              </a:p>
            </p:txBody>
          </p:sp>
        </p:grpSp>
        <p:grpSp>
          <p:nvGrpSpPr>
            <p:cNvPr id="64" name="グループ化 63">
              <a:extLst>
                <a:ext uri="{FF2B5EF4-FFF2-40B4-BE49-F238E27FC236}">
                  <a16:creationId xmlns:a16="http://schemas.microsoft.com/office/drawing/2014/main" id="{79C86E1D-76EC-6C40-B098-6130A5B97547}"/>
                </a:ext>
              </a:extLst>
            </p:cNvPr>
            <p:cNvGrpSpPr/>
            <p:nvPr/>
          </p:nvGrpSpPr>
          <p:grpSpPr>
            <a:xfrm>
              <a:off x="3401785" y="3283467"/>
              <a:ext cx="1283732" cy="1283732"/>
              <a:chOff x="3401785" y="3283467"/>
              <a:chExt cx="1283732" cy="1283732"/>
            </a:xfrm>
          </p:grpSpPr>
          <p:sp>
            <p:nvSpPr>
              <p:cNvPr id="66" name="円/楕円 65">
                <a:extLst>
                  <a:ext uri="{FF2B5EF4-FFF2-40B4-BE49-F238E27FC236}">
                    <a16:creationId xmlns:a16="http://schemas.microsoft.com/office/drawing/2014/main" id="{55E9DFAF-FF73-614A-8D74-1A35C6FCE710}"/>
                  </a:ext>
                </a:extLst>
              </p:cNvPr>
              <p:cNvSpPr>
                <a:spLocks noChangeAspect="1"/>
              </p:cNvSpPr>
              <p:nvPr/>
            </p:nvSpPr>
            <p:spPr>
              <a:xfrm>
                <a:off x="3401785" y="3283467"/>
                <a:ext cx="1283732" cy="1283732"/>
              </a:xfrm>
              <a:prstGeom prst="ellipse">
                <a:avLst/>
              </a:prstGeom>
              <a:solidFill>
                <a:srgbClr val="3E7EFF">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a:extLst>
                  <a:ext uri="{FF2B5EF4-FFF2-40B4-BE49-F238E27FC236}">
                    <a16:creationId xmlns:a16="http://schemas.microsoft.com/office/drawing/2014/main" id="{E12C0397-1565-924A-A26D-C020FF2CA791}"/>
                  </a:ext>
                </a:extLst>
              </p:cNvPr>
              <p:cNvSpPr txBox="1"/>
              <p:nvPr/>
            </p:nvSpPr>
            <p:spPr>
              <a:xfrm>
                <a:off x="3742742" y="3572266"/>
                <a:ext cx="601818" cy="707886"/>
              </a:xfrm>
              <a:prstGeom prst="rect">
                <a:avLst/>
              </a:prstGeom>
              <a:noFill/>
            </p:spPr>
            <p:txBody>
              <a:bodyPr wrap="square" rtlCol="0">
                <a:spAutoFit/>
              </a:bodyPr>
              <a:lstStyle/>
              <a:p>
                <a:r>
                  <a:rPr kumimoji="1" lang="ja-JP" altLang="en-US" sz="400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ー</a:t>
                </a:r>
              </a:p>
            </p:txBody>
          </p:sp>
        </p:grpSp>
        <p:cxnSp>
          <p:nvCxnSpPr>
            <p:cNvPr id="65" name="直線矢印コネクタ 64">
              <a:extLst>
                <a:ext uri="{FF2B5EF4-FFF2-40B4-BE49-F238E27FC236}">
                  <a16:creationId xmlns:a16="http://schemas.microsoft.com/office/drawing/2014/main" id="{9BF7ACBC-C3F1-BC45-9A70-6E5B4322FBF5}"/>
                </a:ext>
              </a:extLst>
            </p:cNvPr>
            <p:cNvCxnSpPr>
              <a:cxnSpLocks/>
              <a:endCxn id="66" idx="2"/>
            </p:cNvCxnSpPr>
            <p:nvPr/>
          </p:nvCxnSpPr>
          <p:spPr>
            <a:xfrm flipV="1">
              <a:off x="2329543" y="3925333"/>
              <a:ext cx="1072242" cy="2"/>
            </a:xfrm>
            <a:prstGeom prst="straightConnector1">
              <a:avLst/>
            </a:prstGeom>
            <a:ln w="635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p14="http://schemas.microsoft.com/office/powerpoint/2010/main">
        <mc:Choice Requires="p14">
          <p:contentPart p14:bwMode="auto" r:id="rId22">
            <p14:nvContentPartPr>
              <p14:cNvPr id="70" name="インク 69">
                <a:extLst>
                  <a:ext uri="{FF2B5EF4-FFF2-40B4-BE49-F238E27FC236}">
                    <a16:creationId xmlns:a16="http://schemas.microsoft.com/office/drawing/2014/main" id="{740D72E4-4ABF-1244-9B05-1F398398092C}"/>
                  </a:ext>
                </a:extLst>
              </p14:cNvPr>
              <p14:cNvContentPartPr/>
              <p14:nvPr/>
            </p14:nvContentPartPr>
            <p14:xfrm>
              <a:off x="4232166" y="5532440"/>
              <a:ext cx="147600" cy="176760"/>
            </p14:xfrm>
          </p:contentPart>
        </mc:Choice>
        <mc:Fallback xmlns="">
          <p:pic>
            <p:nvPicPr>
              <p:cNvPr id="70" name="インク 69">
                <a:extLst>
                  <a:ext uri="{FF2B5EF4-FFF2-40B4-BE49-F238E27FC236}">
                    <a16:creationId xmlns:a16="http://schemas.microsoft.com/office/drawing/2014/main" id="{740D72E4-4ABF-1244-9B05-1F398398092C}"/>
                  </a:ext>
                </a:extLst>
              </p:cNvPr>
              <p:cNvPicPr/>
              <p:nvPr/>
            </p:nvPicPr>
            <p:blipFill>
              <a:blip r:embed="rId23"/>
              <a:stretch>
                <a:fillRect/>
              </a:stretch>
            </p:blipFill>
            <p:spPr>
              <a:xfrm>
                <a:off x="4196166" y="5496800"/>
                <a:ext cx="219240" cy="2484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72" name="インク 71">
                <a:extLst>
                  <a:ext uri="{FF2B5EF4-FFF2-40B4-BE49-F238E27FC236}">
                    <a16:creationId xmlns:a16="http://schemas.microsoft.com/office/drawing/2014/main" id="{C9234F9D-A906-5F41-ACC3-E9C0F16B8441}"/>
                  </a:ext>
                </a:extLst>
              </p14:cNvPr>
              <p14:cNvContentPartPr/>
              <p14:nvPr/>
            </p14:nvContentPartPr>
            <p14:xfrm>
              <a:off x="4499646" y="5407520"/>
              <a:ext cx="37800" cy="28080"/>
            </p14:xfrm>
          </p:contentPart>
        </mc:Choice>
        <mc:Fallback xmlns="">
          <p:pic>
            <p:nvPicPr>
              <p:cNvPr id="72" name="インク 71">
                <a:extLst>
                  <a:ext uri="{FF2B5EF4-FFF2-40B4-BE49-F238E27FC236}">
                    <a16:creationId xmlns:a16="http://schemas.microsoft.com/office/drawing/2014/main" id="{C9234F9D-A906-5F41-ACC3-E9C0F16B8441}"/>
                  </a:ext>
                </a:extLst>
              </p:cNvPr>
              <p:cNvPicPr/>
              <p:nvPr/>
            </p:nvPicPr>
            <p:blipFill>
              <a:blip r:embed="rId25"/>
              <a:stretch>
                <a:fillRect/>
              </a:stretch>
            </p:blipFill>
            <p:spPr>
              <a:xfrm>
                <a:off x="4463646" y="5371880"/>
                <a:ext cx="10944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73" name="インク 72">
                <a:extLst>
                  <a:ext uri="{FF2B5EF4-FFF2-40B4-BE49-F238E27FC236}">
                    <a16:creationId xmlns:a16="http://schemas.microsoft.com/office/drawing/2014/main" id="{6CCD5AC1-1A7A-5D40-B2FE-882A0E3BA865}"/>
                  </a:ext>
                </a:extLst>
              </p14:cNvPr>
              <p14:cNvContentPartPr/>
              <p14:nvPr/>
            </p14:nvContentPartPr>
            <p14:xfrm>
              <a:off x="7410966" y="5516240"/>
              <a:ext cx="153360" cy="213120"/>
            </p14:xfrm>
          </p:contentPart>
        </mc:Choice>
        <mc:Fallback xmlns="">
          <p:pic>
            <p:nvPicPr>
              <p:cNvPr id="73" name="インク 72">
                <a:extLst>
                  <a:ext uri="{FF2B5EF4-FFF2-40B4-BE49-F238E27FC236}">
                    <a16:creationId xmlns:a16="http://schemas.microsoft.com/office/drawing/2014/main" id="{6CCD5AC1-1A7A-5D40-B2FE-882A0E3BA865}"/>
                  </a:ext>
                </a:extLst>
              </p:cNvPr>
              <p:cNvPicPr/>
              <p:nvPr/>
            </p:nvPicPr>
            <p:blipFill>
              <a:blip r:embed="rId27"/>
              <a:stretch>
                <a:fillRect/>
              </a:stretch>
            </p:blipFill>
            <p:spPr>
              <a:xfrm>
                <a:off x="7375326" y="5480240"/>
                <a:ext cx="225000" cy="2847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74" name="インク 73">
                <a:extLst>
                  <a:ext uri="{FF2B5EF4-FFF2-40B4-BE49-F238E27FC236}">
                    <a16:creationId xmlns:a16="http://schemas.microsoft.com/office/drawing/2014/main" id="{068F10E9-140A-B949-9923-EBD8E86C14F2}"/>
                  </a:ext>
                </a:extLst>
              </p14:cNvPr>
              <p14:cNvContentPartPr/>
              <p14:nvPr/>
            </p14:nvContentPartPr>
            <p14:xfrm>
              <a:off x="7264086" y="5351360"/>
              <a:ext cx="36000" cy="60480"/>
            </p14:xfrm>
          </p:contentPart>
        </mc:Choice>
        <mc:Fallback xmlns="">
          <p:pic>
            <p:nvPicPr>
              <p:cNvPr id="74" name="インク 73">
                <a:extLst>
                  <a:ext uri="{FF2B5EF4-FFF2-40B4-BE49-F238E27FC236}">
                    <a16:creationId xmlns:a16="http://schemas.microsoft.com/office/drawing/2014/main" id="{068F10E9-140A-B949-9923-EBD8E86C14F2}"/>
                  </a:ext>
                </a:extLst>
              </p:cNvPr>
              <p:cNvPicPr/>
              <p:nvPr/>
            </p:nvPicPr>
            <p:blipFill>
              <a:blip r:embed="rId29"/>
              <a:stretch>
                <a:fillRect/>
              </a:stretch>
            </p:blipFill>
            <p:spPr>
              <a:xfrm>
                <a:off x="7228086" y="5315720"/>
                <a:ext cx="107640" cy="132120"/>
              </a:xfrm>
              <a:prstGeom prst="rect">
                <a:avLst/>
              </a:prstGeom>
            </p:spPr>
          </p:pic>
        </mc:Fallback>
      </mc:AlternateContent>
    </p:spTree>
    <p:extLst>
      <p:ext uri="{BB962C8B-B14F-4D97-AF65-F5344CB8AC3E}">
        <p14:creationId xmlns:p14="http://schemas.microsoft.com/office/powerpoint/2010/main" val="3920973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591D58-A558-F64E-8995-D62BFE23195A}"/>
              </a:ext>
            </a:extLst>
          </p:cNvPr>
          <p:cNvSpPr>
            <a:spLocks noGrp="1"/>
          </p:cNvSpPr>
          <p:nvPr>
            <p:ph type="title"/>
          </p:nvPr>
        </p:nvSpPr>
        <p:spPr/>
        <p:txBody>
          <a:bodyPr/>
          <a:lstStyle/>
          <a:p>
            <a:r>
              <a:rPr kumimoji="1" lang="ja-JP" altLang="en-US"/>
              <a:t>この世の物質は何でできているのか</a:t>
            </a:r>
          </a:p>
        </p:txBody>
      </p:sp>
      <p:sp>
        <p:nvSpPr>
          <p:cNvPr id="3" name="コンテンツ プレースホルダー 2">
            <a:extLst>
              <a:ext uri="{FF2B5EF4-FFF2-40B4-BE49-F238E27FC236}">
                <a16:creationId xmlns:a16="http://schemas.microsoft.com/office/drawing/2014/main" id="{9D2066F6-41D7-1246-A2A7-D1BDE0A9DC5B}"/>
              </a:ext>
            </a:extLst>
          </p:cNvPr>
          <p:cNvSpPr>
            <a:spLocks noGrp="1"/>
          </p:cNvSpPr>
          <p:nvPr>
            <p:ph idx="1"/>
          </p:nvPr>
        </p:nvSpPr>
        <p:spPr/>
        <p:txBody>
          <a:bodyPr>
            <a:normAutofit/>
          </a:bodyPr>
          <a:lstStyle/>
          <a:p>
            <a:pPr marL="0" indent="0">
              <a:buNone/>
            </a:pPr>
            <a:r>
              <a:rPr kumimoji="1" lang="ja-JP" altLang="en-US" sz="3600"/>
              <a:t>古代ギリシア</a:t>
            </a:r>
            <a:endParaRPr kumimoji="1" lang="en-US" altLang="ja-JP" sz="3600" dirty="0"/>
          </a:p>
          <a:p>
            <a:r>
              <a:rPr kumimoji="1" lang="ja-JP" altLang="en-US" sz="3200"/>
              <a:t>デモクリトス</a:t>
            </a:r>
            <a:endParaRPr kumimoji="1" lang="en-US" altLang="ja-JP" sz="3200" dirty="0"/>
          </a:p>
          <a:p>
            <a:pPr marL="0" indent="0">
              <a:buNone/>
            </a:pPr>
            <a:r>
              <a:rPr lang="ja-JP" altLang="en-US"/>
              <a:t>物質の根源には、目に見えない、それ以上分割することのできない原子（アトム）が存在する</a:t>
            </a:r>
            <a:endParaRPr lang="en-US" altLang="ja-JP" dirty="0"/>
          </a:p>
          <a:p>
            <a:pPr marL="0" indent="0">
              <a:buNone/>
            </a:pPr>
            <a:endParaRPr kumimoji="1" lang="en-US" altLang="ja-JP" sz="3200" dirty="0"/>
          </a:p>
          <a:p>
            <a:pPr marL="0" indent="0">
              <a:buNone/>
            </a:pPr>
            <a:r>
              <a:rPr lang="ja-JP" altLang="en-US"/>
              <a:t>この考えはあまり評価されたとは言えなかったし、根拠となる観測事実もなかった</a:t>
            </a:r>
            <a:endParaRPr kumimoji="1" lang="ja-JP" altLang="en-US" sz="3200"/>
          </a:p>
        </p:txBody>
      </p:sp>
    </p:spTree>
    <p:extLst>
      <p:ext uri="{BB962C8B-B14F-4D97-AF65-F5344CB8AC3E}">
        <p14:creationId xmlns:p14="http://schemas.microsoft.com/office/powerpoint/2010/main" val="39088937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591D58-A558-F64E-8995-D62BFE23195A}"/>
              </a:ext>
            </a:extLst>
          </p:cNvPr>
          <p:cNvSpPr>
            <a:spLocks noGrp="1"/>
          </p:cNvSpPr>
          <p:nvPr>
            <p:ph type="title"/>
          </p:nvPr>
        </p:nvSpPr>
        <p:spPr/>
        <p:txBody>
          <a:bodyPr/>
          <a:lstStyle/>
          <a:p>
            <a:r>
              <a:rPr lang="en-US" altLang="ja-JP" dirty="0"/>
              <a:t>CP</a:t>
            </a:r>
            <a:r>
              <a:rPr lang="ja-JP" altLang="en-US"/>
              <a:t>対称性の破れ</a:t>
            </a:r>
            <a:endParaRPr kumimoji="1" lang="ja-JP" altLang="en-US"/>
          </a:p>
        </p:txBody>
      </p:sp>
      <p:sp>
        <p:nvSpPr>
          <p:cNvPr id="3" name="コンテンツ プレースホルダー 2">
            <a:extLst>
              <a:ext uri="{FF2B5EF4-FFF2-40B4-BE49-F238E27FC236}">
                <a16:creationId xmlns:a16="http://schemas.microsoft.com/office/drawing/2014/main" id="{9D2066F6-41D7-1246-A2A7-D1BDE0A9DC5B}"/>
              </a:ext>
            </a:extLst>
          </p:cNvPr>
          <p:cNvSpPr>
            <a:spLocks noGrp="1"/>
          </p:cNvSpPr>
          <p:nvPr>
            <p:ph idx="1"/>
          </p:nvPr>
        </p:nvSpPr>
        <p:spPr/>
        <p:txBody>
          <a:bodyPr/>
          <a:lstStyle/>
          <a:p>
            <a:r>
              <a:rPr kumimoji="1" lang="ja-JP" altLang="en-US"/>
              <a:t>ある粒子で</a:t>
            </a:r>
            <a:r>
              <a:rPr kumimoji="1" lang="en-US" altLang="ja-JP" dirty="0"/>
              <a:t>CP</a:t>
            </a:r>
            <a:r>
              <a:rPr kumimoji="1" lang="ja-JP" altLang="en-US"/>
              <a:t>対称性が破れていることが発見</a:t>
            </a:r>
            <a:endParaRPr kumimoji="1" lang="en-US" altLang="ja-JP" dirty="0"/>
          </a:p>
          <a:p>
            <a:r>
              <a:rPr kumimoji="1" lang="ja-JP" altLang="en-US"/>
              <a:t>小林・益川理論</a:t>
            </a:r>
            <a:endParaRPr kumimoji="1" lang="en-US" altLang="ja-JP" dirty="0"/>
          </a:p>
          <a:p>
            <a:pPr marL="0" indent="0">
              <a:buNone/>
            </a:pPr>
            <a:r>
              <a:rPr lang="ja-JP" altLang="en-US"/>
              <a:t>クォークが</a:t>
            </a:r>
            <a:r>
              <a:rPr lang="en-US" altLang="ja-JP" dirty="0"/>
              <a:t>6</a:t>
            </a:r>
            <a:r>
              <a:rPr lang="ja-JP" altLang="en-US"/>
              <a:t>種類以上あれば、破れが理論的に説明できる</a:t>
            </a:r>
            <a:endParaRPr lang="en-US" altLang="ja-JP" dirty="0"/>
          </a:p>
          <a:p>
            <a:pPr marL="0" indent="0">
              <a:buNone/>
            </a:pPr>
            <a:r>
              <a:rPr lang="ja-JP" altLang="en-US"/>
              <a:t>破れのせいで粒子と反粒子の寿命に差</a:t>
            </a:r>
            <a:endParaRPr kumimoji="1" lang="en-US" altLang="ja-JP" dirty="0"/>
          </a:p>
          <a:p>
            <a:pPr marL="0" indent="0">
              <a:buNone/>
            </a:pPr>
            <a:r>
              <a:rPr kumimoji="1" lang="ja-JP" altLang="en-US"/>
              <a:t>→物質しかない現在の宇宙を説明できる？</a:t>
            </a:r>
            <a:endParaRPr kumimoji="1" lang="en-US" altLang="ja-JP" dirty="0"/>
          </a:p>
          <a:p>
            <a:pPr marL="0" indent="0">
              <a:buNone/>
            </a:pPr>
            <a:r>
              <a:rPr lang="ja-JP" altLang="en-US"/>
              <a:t>→クォークの非対称性だけでは無理がある</a:t>
            </a:r>
            <a:endParaRPr kumimoji="1" lang="en-US" altLang="ja-JP" dirty="0"/>
          </a:p>
          <a:p>
            <a:pPr marL="0" indent="0">
              <a:buNone/>
            </a:pPr>
            <a:endParaRPr kumimoji="1" lang="ja-JP" altLang="en-US"/>
          </a:p>
        </p:txBody>
      </p:sp>
    </p:spTree>
    <p:extLst>
      <p:ext uri="{BB962C8B-B14F-4D97-AF65-F5344CB8AC3E}">
        <p14:creationId xmlns:p14="http://schemas.microsoft.com/office/powerpoint/2010/main" val="4731688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591D58-A558-F64E-8995-D62BFE23195A}"/>
              </a:ext>
            </a:extLst>
          </p:cNvPr>
          <p:cNvSpPr>
            <a:spLocks noGrp="1"/>
          </p:cNvSpPr>
          <p:nvPr>
            <p:ph type="title"/>
          </p:nvPr>
        </p:nvSpPr>
        <p:spPr/>
        <p:txBody>
          <a:bodyPr/>
          <a:lstStyle/>
          <a:p>
            <a:r>
              <a:rPr kumimoji="1" lang="ja-JP" altLang="en-US"/>
              <a:t>ニュートリノの</a:t>
            </a:r>
            <a:r>
              <a:rPr kumimoji="1" lang="en-US" altLang="ja-JP" dirty="0"/>
              <a:t>CP</a:t>
            </a:r>
            <a:r>
              <a:rPr kumimoji="1" lang="ja-JP" altLang="en-US"/>
              <a:t>対称性の破れ</a:t>
            </a:r>
          </a:p>
        </p:txBody>
      </p:sp>
      <p:sp>
        <p:nvSpPr>
          <p:cNvPr id="3" name="コンテンツ プレースホルダー 2">
            <a:extLst>
              <a:ext uri="{FF2B5EF4-FFF2-40B4-BE49-F238E27FC236}">
                <a16:creationId xmlns:a16="http://schemas.microsoft.com/office/drawing/2014/main" id="{9D2066F6-41D7-1246-A2A7-D1BDE0A9DC5B}"/>
              </a:ext>
            </a:extLst>
          </p:cNvPr>
          <p:cNvSpPr>
            <a:spLocks noGrp="1"/>
          </p:cNvSpPr>
          <p:nvPr>
            <p:ph idx="1"/>
          </p:nvPr>
        </p:nvSpPr>
        <p:spPr/>
        <p:txBody>
          <a:bodyPr/>
          <a:lstStyle/>
          <a:p>
            <a:r>
              <a:rPr kumimoji="1" lang="ja-JP" altLang="en-US"/>
              <a:t>ニュートリノと反ニュートリノに違いはあるか</a:t>
            </a:r>
            <a:endParaRPr kumimoji="1" lang="en-US" altLang="ja-JP" dirty="0"/>
          </a:p>
          <a:p>
            <a:pPr marL="0" indent="0">
              <a:buNone/>
            </a:pPr>
            <a:endParaRPr kumimoji="1" lang="ja-JP" altLang="en-US"/>
          </a:p>
        </p:txBody>
      </p:sp>
      <p:sp>
        <p:nvSpPr>
          <p:cNvPr id="7" name="テキスト ボックス 6">
            <a:extLst>
              <a:ext uri="{FF2B5EF4-FFF2-40B4-BE49-F238E27FC236}">
                <a16:creationId xmlns:a16="http://schemas.microsoft.com/office/drawing/2014/main" id="{9DBB9378-55AF-D34E-B1C6-6C15D8B5FC59}"/>
              </a:ext>
            </a:extLst>
          </p:cNvPr>
          <p:cNvSpPr txBox="1"/>
          <p:nvPr/>
        </p:nvSpPr>
        <p:spPr>
          <a:xfrm>
            <a:off x="7953829" y="2095500"/>
            <a:ext cx="184731" cy="369332"/>
          </a:xfrm>
          <a:prstGeom prst="rect">
            <a:avLst/>
          </a:prstGeom>
          <a:noFill/>
        </p:spPr>
        <p:txBody>
          <a:bodyPr wrap="none" rtlCol="0">
            <a:spAutoFit/>
          </a:bodyPr>
          <a:lstStyle/>
          <a:p>
            <a:endParaRPr kumimoji="1" lang="ja-JP" altLang="en-US"/>
          </a:p>
        </p:txBody>
      </p:sp>
      <p:pic>
        <p:nvPicPr>
          <p:cNvPr id="9" name="図 8" descr="ランプ, 記号 が含まれている画像&#10;&#10;自動的に生成された説明">
            <a:extLst>
              <a:ext uri="{FF2B5EF4-FFF2-40B4-BE49-F238E27FC236}">
                <a16:creationId xmlns:a16="http://schemas.microsoft.com/office/drawing/2014/main" id="{C656DADE-5F78-614A-BEAE-1EEFE263B2DF}"/>
              </a:ext>
            </a:extLst>
          </p:cNvPr>
          <p:cNvPicPr>
            <a:picLocks noChangeAspect="1"/>
          </p:cNvPicPr>
          <p:nvPr/>
        </p:nvPicPr>
        <p:blipFill>
          <a:blip r:embed="rId3"/>
          <a:stretch>
            <a:fillRect/>
          </a:stretch>
        </p:blipFill>
        <p:spPr>
          <a:xfrm>
            <a:off x="6517821" y="2090057"/>
            <a:ext cx="1905000" cy="1905000"/>
          </a:xfrm>
          <a:prstGeom prst="rect">
            <a:avLst/>
          </a:prstGeom>
        </p:spPr>
      </p:pic>
      <p:pic>
        <p:nvPicPr>
          <p:cNvPr id="4100" name="Picture 4">
            <a:extLst>
              <a:ext uri="{FF2B5EF4-FFF2-40B4-BE49-F238E27FC236}">
                <a16:creationId xmlns:a16="http://schemas.microsoft.com/office/drawing/2014/main" id="{0F0E1250-3533-B846-8D63-78FA2D4F4B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2700" y="2090057"/>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E3412CB6-FA9B-0143-9D31-2351FA2E44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2700" y="4026479"/>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A61DC037-BB98-144C-83D2-1F722D2462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7821" y="4026479"/>
            <a:ext cx="1905000" cy="190500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直線矢印コネクタ 12">
            <a:extLst>
              <a:ext uri="{FF2B5EF4-FFF2-40B4-BE49-F238E27FC236}">
                <a16:creationId xmlns:a16="http://schemas.microsoft.com/office/drawing/2014/main" id="{AD64C229-1BCA-DD44-821D-59EA02F8C7BA}"/>
              </a:ext>
            </a:extLst>
          </p:cNvPr>
          <p:cNvCxnSpPr>
            <a:cxnSpLocks/>
          </p:cNvCxnSpPr>
          <p:nvPr/>
        </p:nvCxnSpPr>
        <p:spPr>
          <a:xfrm>
            <a:off x="3323771" y="3193143"/>
            <a:ext cx="3194050" cy="0"/>
          </a:xfrm>
          <a:prstGeom prst="straightConnector1">
            <a:avLst/>
          </a:prstGeom>
          <a:ln w="793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4B8A0D48-59AC-C441-B48C-0AD0E504DDB2}"/>
              </a:ext>
            </a:extLst>
          </p:cNvPr>
          <p:cNvCxnSpPr>
            <a:cxnSpLocks/>
          </p:cNvCxnSpPr>
          <p:nvPr/>
        </p:nvCxnSpPr>
        <p:spPr>
          <a:xfrm>
            <a:off x="3323771" y="5116286"/>
            <a:ext cx="3194050" cy="0"/>
          </a:xfrm>
          <a:prstGeom prst="straightConnector1">
            <a:avLst/>
          </a:prstGeom>
          <a:ln w="79375">
            <a:solidFill>
              <a:srgbClr val="A271BE"/>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D91A07B4-31E5-CB4A-BFD2-597EEEECF5B3}"/>
              </a:ext>
            </a:extLst>
          </p:cNvPr>
          <p:cNvSpPr txBox="1"/>
          <p:nvPr/>
        </p:nvSpPr>
        <p:spPr>
          <a:xfrm>
            <a:off x="3549358" y="2596070"/>
            <a:ext cx="2606804" cy="523220"/>
          </a:xfrm>
          <a:prstGeom prst="rect">
            <a:avLst/>
          </a:prstGeom>
          <a:noFill/>
        </p:spPr>
        <p:txBody>
          <a:bodyPr wrap="none" rtlCol="0">
            <a:spAutoFit/>
          </a:bodyPr>
          <a:lstStyle/>
          <a:p>
            <a:r>
              <a:rPr kumimoji="1" lang="ja-JP" altLang="en-US" sz="280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ニュートリノ振動</a:t>
            </a:r>
          </a:p>
        </p:txBody>
      </p:sp>
      <p:sp>
        <p:nvSpPr>
          <p:cNvPr id="26" name="テキスト ボックス 25">
            <a:extLst>
              <a:ext uri="{FF2B5EF4-FFF2-40B4-BE49-F238E27FC236}">
                <a16:creationId xmlns:a16="http://schemas.microsoft.com/office/drawing/2014/main" id="{EB8541BF-01C0-2442-B2BA-E791EF1FCD9D}"/>
              </a:ext>
            </a:extLst>
          </p:cNvPr>
          <p:cNvSpPr txBox="1"/>
          <p:nvPr/>
        </p:nvSpPr>
        <p:spPr>
          <a:xfrm>
            <a:off x="3437857" y="4460801"/>
            <a:ext cx="2965877" cy="523220"/>
          </a:xfrm>
          <a:prstGeom prst="rect">
            <a:avLst/>
          </a:prstGeom>
          <a:noFill/>
        </p:spPr>
        <p:txBody>
          <a:bodyPr wrap="none" rtlCol="0">
            <a:spAutoFit/>
          </a:bodyPr>
          <a:lstStyle/>
          <a:p>
            <a:r>
              <a:rPr lang="ja-JP" altLang="en-US" sz="280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反</a:t>
            </a:r>
            <a:r>
              <a:rPr kumimoji="1" lang="ja-JP" altLang="en-US" sz="280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ニュートリノ振動</a:t>
            </a:r>
          </a:p>
        </p:txBody>
      </p:sp>
      <p:grpSp>
        <p:nvGrpSpPr>
          <p:cNvPr id="25" name="グループ化 24">
            <a:extLst>
              <a:ext uri="{FF2B5EF4-FFF2-40B4-BE49-F238E27FC236}">
                <a16:creationId xmlns:a16="http://schemas.microsoft.com/office/drawing/2014/main" id="{FA7C6A43-1F51-7748-8C87-809397AA9408}"/>
              </a:ext>
            </a:extLst>
          </p:cNvPr>
          <p:cNvGrpSpPr/>
          <p:nvPr/>
        </p:nvGrpSpPr>
        <p:grpSpPr>
          <a:xfrm>
            <a:off x="4776560" y="3575380"/>
            <a:ext cx="268514" cy="707571"/>
            <a:chOff x="9739086" y="3429000"/>
            <a:chExt cx="268514" cy="707571"/>
          </a:xfrm>
        </p:grpSpPr>
        <p:cxnSp>
          <p:nvCxnSpPr>
            <p:cNvPr id="21" name="直線コネクタ 20">
              <a:extLst>
                <a:ext uri="{FF2B5EF4-FFF2-40B4-BE49-F238E27FC236}">
                  <a16:creationId xmlns:a16="http://schemas.microsoft.com/office/drawing/2014/main" id="{613F465C-B0E6-2B4C-B3FB-F37ADFCF6A10}"/>
                </a:ext>
              </a:extLst>
            </p:cNvPr>
            <p:cNvCxnSpPr>
              <a:cxnSpLocks/>
            </p:cNvCxnSpPr>
            <p:nvPr/>
          </p:nvCxnSpPr>
          <p:spPr>
            <a:xfrm>
              <a:off x="9739086" y="3429000"/>
              <a:ext cx="0" cy="707571"/>
            </a:xfrm>
            <a:prstGeom prst="line">
              <a:avLst/>
            </a:prstGeom>
            <a:ln w="73025" cap="rnd">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73E97BD3-1CA8-E044-A568-D3EEE04E28C0}"/>
                </a:ext>
              </a:extLst>
            </p:cNvPr>
            <p:cNvCxnSpPr>
              <a:cxnSpLocks/>
            </p:cNvCxnSpPr>
            <p:nvPr/>
          </p:nvCxnSpPr>
          <p:spPr>
            <a:xfrm>
              <a:off x="10007600" y="3429000"/>
              <a:ext cx="0" cy="707571"/>
            </a:xfrm>
            <a:prstGeom prst="line">
              <a:avLst/>
            </a:prstGeom>
            <a:ln w="73025" cap="rnd">
              <a:solidFill>
                <a:schemeClr val="bg1"/>
              </a:solidFill>
              <a:bevel/>
            </a:ln>
          </p:spPr>
          <p:style>
            <a:lnRef idx="1">
              <a:schemeClr val="accent1"/>
            </a:lnRef>
            <a:fillRef idx="0">
              <a:schemeClr val="accent1"/>
            </a:fillRef>
            <a:effectRef idx="0">
              <a:schemeClr val="accent1"/>
            </a:effectRef>
            <a:fontRef idx="minor">
              <a:schemeClr val="tx1"/>
            </a:fontRef>
          </p:style>
        </p:cxnSp>
      </p:grpSp>
      <p:sp>
        <p:nvSpPr>
          <p:cNvPr id="27" name="テキスト ボックス 26">
            <a:extLst>
              <a:ext uri="{FF2B5EF4-FFF2-40B4-BE49-F238E27FC236}">
                <a16:creationId xmlns:a16="http://schemas.microsoft.com/office/drawing/2014/main" id="{0B76258F-5872-AB4F-AE21-D2C4FC1F7D77}"/>
              </a:ext>
            </a:extLst>
          </p:cNvPr>
          <p:cNvSpPr txBox="1"/>
          <p:nvPr/>
        </p:nvSpPr>
        <p:spPr>
          <a:xfrm>
            <a:off x="5182735" y="3555950"/>
            <a:ext cx="982889" cy="830997"/>
          </a:xfrm>
          <a:prstGeom prst="rect">
            <a:avLst/>
          </a:prstGeom>
          <a:noFill/>
        </p:spPr>
        <p:txBody>
          <a:bodyPr wrap="square" rtlCol="0">
            <a:spAutoFit/>
          </a:bodyPr>
          <a:lstStyle/>
          <a:p>
            <a:r>
              <a:rPr kumimoji="1" lang="ja-JP" altLang="en-US" sz="4800" b="1">
                <a:solidFill>
                  <a:schemeClr val="bg1"/>
                </a:solidFill>
              </a:rPr>
              <a:t>？</a:t>
            </a:r>
          </a:p>
        </p:txBody>
      </p:sp>
    </p:spTree>
    <p:extLst>
      <p:ext uri="{BB962C8B-B14F-4D97-AF65-F5344CB8AC3E}">
        <p14:creationId xmlns:p14="http://schemas.microsoft.com/office/powerpoint/2010/main" val="8276111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591D58-A558-F64E-8995-D62BFE23195A}"/>
              </a:ext>
            </a:extLst>
          </p:cNvPr>
          <p:cNvSpPr>
            <a:spLocks noGrp="1"/>
          </p:cNvSpPr>
          <p:nvPr>
            <p:ph type="title"/>
          </p:nvPr>
        </p:nvSpPr>
        <p:spPr/>
        <p:txBody>
          <a:bodyPr/>
          <a:lstStyle/>
          <a:p>
            <a:r>
              <a:rPr kumimoji="1" lang="ja-JP" altLang="en-US"/>
              <a:t>反ニュートリノ実験</a:t>
            </a:r>
          </a:p>
        </p:txBody>
      </p:sp>
      <p:sp>
        <p:nvSpPr>
          <p:cNvPr id="3" name="コンテンツ プレースホルダー 2">
            <a:extLst>
              <a:ext uri="{FF2B5EF4-FFF2-40B4-BE49-F238E27FC236}">
                <a16:creationId xmlns:a16="http://schemas.microsoft.com/office/drawing/2014/main" id="{9D2066F6-41D7-1246-A2A7-D1BDE0A9DC5B}"/>
              </a:ext>
            </a:extLst>
          </p:cNvPr>
          <p:cNvSpPr>
            <a:spLocks noGrp="1"/>
          </p:cNvSpPr>
          <p:nvPr>
            <p:ph idx="1"/>
          </p:nvPr>
        </p:nvSpPr>
        <p:spPr/>
        <p:txBody>
          <a:bodyPr>
            <a:normAutofit lnSpcReduction="10000"/>
          </a:bodyPr>
          <a:lstStyle/>
          <a:p>
            <a:pPr marL="0" indent="0">
              <a:buNone/>
            </a:pPr>
            <a:r>
              <a:rPr kumimoji="1" lang="ja-JP" altLang="en-US"/>
              <a:t>・</a:t>
            </a:r>
            <a:r>
              <a:rPr kumimoji="1" lang="en-US" altLang="ja-JP" dirty="0"/>
              <a:t>T2K</a:t>
            </a:r>
          </a:p>
          <a:p>
            <a:pPr marL="0" indent="0">
              <a:buNone/>
            </a:pPr>
            <a:r>
              <a:rPr lang="en-US" altLang="ja-JP" dirty="0"/>
              <a:t>2016</a:t>
            </a:r>
            <a:r>
              <a:rPr lang="ja-JP" altLang="en-US"/>
              <a:t>年</a:t>
            </a:r>
            <a:r>
              <a:rPr lang="en-US" altLang="ja-JP" dirty="0"/>
              <a:t>10</a:t>
            </a:r>
            <a:r>
              <a:rPr lang="ja-JP" altLang="en-US"/>
              <a:t>月から</a:t>
            </a:r>
            <a:r>
              <a:rPr lang="en-US" altLang="ja-JP" dirty="0"/>
              <a:t>2017</a:t>
            </a:r>
            <a:r>
              <a:rPr lang="ja-JP" altLang="en-US"/>
              <a:t>年</a:t>
            </a:r>
            <a:r>
              <a:rPr lang="en-US" altLang="ja-JP" dirty="0"/>
              <a:t>4</a:t>
            </a:r>
            <a:r>
              <a:rPr lang="ja-JP" altLang="en-US"/>
              <a:t>月に実験</a:t>
            </a:r>
            <a:endParaRPr lang="en-US" altLang="ja-JP" dirty="0"/>
          </a:p>
          <a:p>
            <a:pPr marL="0" indent="0">
              <a:buNone/>
            </a:pPr>
            <a:r>
              <a:rPr kumimoji="1" lang="ja-JP" altLang="en-US"/>
              <a:t>＠スーパーカミオカンデ</a:t>
            </a:r>
            <a:endParaRPr kumimoji="1" lang="en-US" altLang="ja-JP" dirty="0"/>
          </a:p>
          <a:p>
            <a:pPr marL="0" indent="0">
              <a:buNone/>
            </a:pPr>
            <a:r>
              <a:rPr kumimoji="1" lang="ja-JP" altLang="en-US"/>
              <a:t>電子ニュートリノ　　　　</a:t>
            </a:r>
            <a:r>
              <a:rPr kumimoji="1" lang="en-US" altLang="ja-JP" dirty="0"/>
              <a:t>89</a:t>
            </a:r>
            <a:r>
              <a:rPr lang="ja-JP" altLang="en-US"/>
              <a:t>個</a:t>
            </a:r>
            <a:endParaRPr lang="en-US" altLang="ja-JP" dirty="0"/>
          </a:p>
          <a:p>
            <a:pPr marL="0" indent="0">
              <a:buNone/>
            </a:pPr>
            <a:r>
              <a:rPr kumimoji="1" lang="ja-JP" altLang="en-US"/>
              <a:t>「破れがない」予想値　</a:t>
            </a:r>
            <a:r>
              <a:rPr kumimoji="1" lang="en-US" altLang="ja-JP" dirty="0"/>
              <a:t>    67</a:t>
            </a:r>
            <a:r>
              <a:rPr kumimoji="1" lang="ja-JP" altLang="en-US"/>
              <a:t>個</a:t>
            </a:r>
            <a:endParaRPr kumimoji="1" lang="en-US" altLang="ja-JP" dirty="0"/>
          </a:p>
          <a:p>
            <a:pPr marL="0" indent="0">
              <a:buNone/>
            </a:pPr>
            <a:r>
              <a:rPr lang="ja-JP" altLang="en-US"/>
              <a:t>反電子ニュートリノ　　　</a:t>
            </a:r>
            <a:r>
              <a:rPr lang="en-US" altLang="ja-JP" dirty="0"/>
              <a:t>7</a:t>
            </a:r>
            <a:r>
              <a:rPr lang="ja-JP" altLang="en-US"/>
              <a:t>個</a:t>
            </a:r>
            <a:endParaRPr lang="en-US" altLang="ja-JP" dirty="0"/>
          </a:p>
          <a:p>
            <a:pPr marL="0" indent="0">
              <a:buNone/>
            </a:pPr>
            <a:r>
              <a:rPr lang="ja-JP" altLang="en-US"/>
              <a:t>「破れがない」予想値　　</a:t>
            </a:r>
            <a:r>
              <a:rPr lang="en-US" altLang="ja-JP" dirty="0"/>
              <a:t>9</a:t>
            </a:r>
            <a:r>
              <a:rPr lang="ja-JP" altLang="en-US"/>
              <a:t>個</a:t>
            </a:r>
            <a:endParaRPr lang="en-US" altLang="ja-JP" dirty="0"/>
          </a:p>
          <a:p>
            <a:pPr marL="0" indent="0">
              <a:buNone/>
            </a:pPr>
            <a:endParaRPr kumimoji="1" lang="en-US" altLang="ja-JP" dirty="0"/>
          </a:p>
          <a:p>
            <a:pPr marL="0" indent="0">
              <a:buNone/>
            </a:pPr>
            <a:r>
              <a:rPr lang="ja-JP" altLang="en-US"/>
              <a:t>→ニュートリノで</a:t>
            </a:r>
            <a:r>
              <a:rPr lang="en-US" altLang="ja-JP" dirty="0"/>
              <a:t>CP</a:t>
            </a:r>
            <a:r>
              <a:rPr lang="ja-JP" altLang="en-US"/>
              <a:t>対称性が破れている可能性</a:t>
            </a:r>
            <a:endParaRPr kumimoji="1" lang="en-US" altLang="ja-JP" dirty="0"/>
          </a:p>
        </p:txBody>
      </p:sp>
    </p:spTree>
    <p:extLst>
      <p:ext uri="{BB962C8B-B14F-4D97-AF65-F5344CB8AC3E}">
        <p14:creationId xmlns:p14="http://schemas.microsoft.com/office/powerpoint/2010/main" val="42006080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1B3B97-0AD5-8A4A-9272-1B4CE9896A2C}"/>
              </a:ext>
            </a:extLst>
          </p:cNvPr>
          <p:cNvSpPr>
            <a:spLocks noGrp="1"/>
          </p:cNvSpPr>
          <p:nvPr>
            <p:ph type="title"/>
          </p:nvPr>
        </p:nvSpPr>
        <p:spPr/>
        <p:txBody>
          <a:bodyPr/>
          <a:lstStyle/>
          <a:p>
            <a:r>
              <a:rPr lang="en-US" altLang="ja-JP" dirty="0"/>
              <a:t>CP</a:t>
            </a:r>
            <a:r>
              <a:rPr lang="ja-JP" altLang="en-US"/>
              <a:t>位相角</a:t>
            </a:r>
            <a:endParaRPr kumimoji="1" lang="ja-JP" altLang="en-US"/>
          </a:p>
        </p:txBody>
      </p:sp>
      <p:sp>
        <p:nvSpPr>
          <p:cNvPr id="3" name="コンテンツ プレースホルダー 2">
            <a:extLst>
              <a:ext uri="{FF2B5EF4-FFF2-40B4-BE49-F238E27FC236}">
                <a16:creationId xmlns:a16="http://schemas.microsoft.com/office/drawing/2014/main" id="{B300503D-D37D-C24B-B73A-F9EF17E99DFD}"/>
              </a:ext>
            </a:extLst>
          </p:cNvPr>
          <p:cNvSpPr>
            <a:spLocks noGrp="1"/>
          </p:cNvSpPr>
          <p:nvPr>
            <p:ph idx="1"/>
          </p:nvPr>
        </p:nvSpPr>
        <p:spPr/>
        <p:txBody>
          <a:bodyPr/>
          <a:lstStyle/>
          <a:p>
            <a:r>
              <a:rPr lang="en" altLang="ja-JP" dirty="0"/>
              <a:t>CP</a:t>
            </a:r>
            <a:r>
              <a:rPr lang="ja-JP" altLang="en-US"/>
              <a:t>位相角</a:t>
            </a:r>
            <a:endParaRPr lang="en-US" altLang="ja-JP" dirty="0"/>
          </a:p>
          <a:p>
            <a:pPr marL="0" indent="0">
              <a:buNone/>
            </a:pPr>
            <a:r>
              <a:rPr lang="en" altLang="ja-JP" dirty="0"/>
              <a:t>CP</a:t>
            </a:r>
            <a:r>
              <a:rPr lang="ja-JP" altLang="en-US"/>
              <a:t>対称性の破れの大きさを決める値。</a:t>
            </a:r>
            <a:r>
              <a:rPr lang="en-US" altLang="ja-JP" dirty="0"/>
              <a:t>-180</a:t>
            </a:r>
            <a:r>
              <a:rPr lang="ja-JP" altLang="en-US"/>
              <a:t>度</a:t>
            </a:r>
            <a:r>
              <a:rPr lang="en-US" altLang="ja-JP" dirty="0"/>
              <a:t>〜180</a:t>
            </a:r>
            <a:r>
              <a:rPr lang="ja-JP" altLang="en-US"/>
              <a:t>度の値をとり、</a:t>
            </a:r>
            <a:r>
              <a:rPr lang="en-US" altLang="ja-JP" dirty="0"/>
              <a:t>0</a:t>
            </a:r>
            <a:r>
              <a:rPr lang="ja-JP" altLang="en-US"/>
              <a:t>度と</a:t>
            </a:r>
            <a:r>
              <a:rPr lang="en-US" altLang="ja-JP" dirty="0"/>
              <a:t>180</a:t>
            </a:r>
            <a:r>
              <a:rPr lang="ja-JP" altLang="en-US"/>
              <a:t>度の場合は、</a:t>
            </a:r>
            <a:r>
              <a:rPr lang="en-US" altLang="ja-JP" dirty="0"/>
              <a:t>CP</a:t>
            </a:r>
            <a:r>
              <a:rPr lang="ja-JP" altLang="en-US"/>
              <a:t>対称性が保存され、それ以外では破れている。</a:t>
            </a:r>
            <a:endParaRPr kumimoji="1" lang="ja-JP" altLang="en-US"/>
          </a:p>
        </p:txBody>
      </p:sp>
      <p:pic>
        <p:nvPicPr>
          <p:cNvPr id="5" name="図 4" descr="グラフ, 円グラフ&#10;&#10;自動的に生成された説明">
            <a:extLst>
              <a:ext uri="{FF2B5EF4-FFF2-40B4-BE49-F238E27FC236}">
                <a16:creationId xmlns:a16="http://schemas.microsoft.com/office/drawing/2014/main" id="{725778AF-69F5-E343-A24F-5255459352A4}"/>
              </a:ext>
            </a:extLst>
          </p:cNvPr>
          <p:cNvPicPr>
            <a:picLocks noChangeAspect="1"/>
          </p:cNvPicPr>
          <p:nvPr/>
        </p:nvPicPr>
        <p:blipFill rotWithShape="1">
          <a:blip r:embed="rId3"/>
          <a:srcRect t="12774" b="1"/>
          <a:stretch/>
        </p:blipFill>
        <p:spPr>
          <a:xfrm>
            <a:off x="2895600" y="3429000"/>
            <a:ext cx="6400800" cy="3245757"/>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インク 6">
                <a:extLst>
                  <a:ext uri="{FF2B5EF4-FFF2-40B4-BE49-F238E27FC236}">
                    <a16:creationId xmlns:a16="http://schemas.microsoft.com/office/drawing/2014/main" id="{E79F319B-6735-0A4F-AFA2-A26DF94A871C}"/>
                  </a:ext>
                </a:extLst>
              </p14:cNvPr>
              <p14:cNvContentPartPr/>
              <p14:nvPr/>
            </p14:nvContentPartPr>
            <p14:xfrm>
              <a:off x="3276726" y="3586640"/>
              <a:ext cx="685800" cy="20880"/>
            </p14:xfrm>
          </p:contentPart>
        </mc:Choice>
        <mc:Fallback xmlns="">
          <p:pic>
            <p:nvPicPr>
              <p:cNvPr id="7" name="インク 6">
                <a:extLst>
                  <a:ext uri="{FF2B5EF4-FFF2-40B4-BE49-F238E27FC236}">
                    <a16:creationId xmlns:a16="http://schemas.microsoft.com/office/drawing/2014/main" id="{E79F319B-6735-0A4F-AFA2-A26DF94A871C}"/>
                  </a:ext>
                </a:extLst>
              </p:cNvPr>
              <p:cNvPicPr/>
              <p:nvPr/>
            </p:nvPicPr>
            <p:blipFill>
              <a:blip r:embed="rId5"/>
              <a:stretch>
                <a:fillRect/>
              </a:stretch>
            </p:blipFill>
            <p:spPr>
              <a:xfrm>
                <a:off x="3240726" y="3551000"/>
                <a:ext cx="757440" cy="92520"/>
              </a:xfrm>
              <a:prstGeom prst="rect">
                <a:avLst/>
              </a:prstGeom>
            </p:spPr>
          </p:pic>
        </mc:Fallback>
      </mc:AlternateContent>
      <p:sp>
        <p:nvSpPr>
          <p:cNvPr id="9" name="正方形/長方形 8">
            <a:extLst>
              <a:ext uri="{FF2B5EF4-FFF2-40B4-BE49-F238E27FC236}">
                <a16:creationId xmlns:a16="http://schemas.microsoft.com/office/drawing/2014/main" id="{4B5F7A44-76C8-8047-830B-63E33500D9C0}"/>
              </a:ext>
            </a:extLst>
          </p:cNvPr>
          <p:cNvSpPr/>
          <p:nvPr/>
        </p:nvSpPr>
        <p:spPr>
          <a:xfrm>
            <a:off x="3069772" y="3429000"/>
            <a:ext cx="2503714" cy="185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0AAE41BA-C205-1340-B5CB-425893A95825}"/>
              </a:ext>
            </a:extLst>
          </p:cNvPr>
          <p:cNvSpPr txBox="1"/>
          <p:nvPr/>
        </p:nvSpPr>
        <p:spPr>
          <a:xfrm>
            <a:off x="9448800" y="6063120"/>
            <a:ext cx="2743200" cy="646331"/>
          </a:xfrm>
          <a:prstGeom prst="rect">
            <a:avLst/>
          </a:prstGeom>
          <a:noFill/>
        </p:spPr>
        <p:txBody>
          <a:bodyPr wrap="square" rtlCol="0">
            <a:spAutoFit/>
          </a:bodyPr>
          <a:lstStyle/>
          <a:p>
            <a:r>
              <a:rPr lang="ja-JP" altLang="en-US">
                <a:solidFill>
                  <a:schemeClr val="bg1"/>
                </a:solidFill>
              </a:rPr>
              <a:t>出典</a:t>
            </a:r>
            <a:r>
              <a:rPr lang="en-US" altLang="ja-JP" dirty="0">
                <a:solidFill>
                  <a:schemeClr val="bg1"/>
                </a:solidFill>
              </a:rPr>
              <a:t>:</a:t>
            </a:r>
            <a:r>
              <a:rPr lang="en" altLang="ja-JP" dirty="0">
                <a:solidFill>
                  <a:schemeClr val="bg1"/>
                </a:solidFill>
              </a:rPr>
              <a:t>http://</a:t>
            </a:r>
            <a:r>
              <a:rPr lang="en" altLang="ja-JP" dirty="0" err="1">
                <a:solidFill>
                  <a:schemeClr val="bg1"/>
                </a:solidFill>
              </a:rPr>
              <a:t>www.icrr.u-tokyo.ac.jp</a:t>
            </a:r>
            <a:r>
              <a:rPr lang="en" altLang="ja-JP" dirty="0">
                <a:solidFill>
                  <a:schemeClr val="bg1"/>
                </a:solidFill>
              </a:rPr>
              <a:t>/news/8798/</a:t>
            </a:r>
            <a:endParaRPr kumimoji="1" lang="ja-JP" altLang="en-US">
              <a:solidFill>
                <a:schemeClr val="bg1"/>
              </a:solidFill>
            </a:endParaRPr>
          </a:p>
        </p:txBody>
      </p:sp>
    </p:spTree>
    <p:extLst>
      <p:ext uri="{BB962C8B-B14F-4D97-AF65-F5344CB8AC3E}">
        <p14:creationId xmlns:p14="http://schemas.microsoft.com/office/powerpoint/2010/main" val="16273236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591D58-A558-F64E-8995-D62BFE23195A}"/>
              </a:ext>
            </a:extLst>
          </p:cNvPr>
          <p:cNvSpPr>
            <a:spLocks noGrp="1"/>
          </p:cNvSpPr>
          <p:nvPr>
            <p:ph type="title"/>
          </p:nvPr>
        </p:nvSpPr>
        <p:spPr/>
        <p:txBody>
          <a:bodyPr/>
          <a:lstStyle/>
          <a:p>
            <a:r>
              <a:rPr kumimoji="1" lang="ja-JP" altLang="en-US"/>
              <a:t>ハイパーカミオカンデ</a:t>
            </a:r>
          </a:p>
        </p:txBody>
      </p:sp>
      <p:pic>
        <p:nvPicPr>
          <p:cNvPr id="5122" name="Picture 2">
            <a:extLst>
              <a:ext uri="{FF2B5EF4-FFF2-40B4-BE49-F238E27FC236}">
                <a16:creationId xmlns:a16="http://schemas.microsoft.com/office/drawing/2014/main" id="{069D4B60-ED94-8347-A8C8-08E1DC3F7509}"/>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4529" t="2386" r="14481" b="-2386"/>
          <a:stretch/>
        </p:blipFill>
        <p:spPr bwMode="auto">
          <a:xfrm>
            <a:off x="5752462" y="1411514"/>
            <a:ext cx="5771882" cy="4866141"/>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04F256CF-8439-C04C-A0F7-24D4DE4BC1C0}"/>
              </a:ext>
            </a:extLst>
          </p:cNvPr>
          <p:cNvSpPr txBox="1"/>
          <p:nvPr/>
        </p:nvSpPr>
        <p:spPr>
          <a:xfrm>
            <a:off x="838200" y="1411515"/>
            <a:ext cx="5040086" cy="3539430"/>
          </a:xfrm>
          <a:prstGeom prst="rect">
            <a:avLst/>
          </a:prstGeom>
          <a:noFill/>
        </p:spPr>
        <p:txBody>
          <a:bodyPr wrap="square" rtlCol="0">
            <a:spAutoFit/>
          </a:bodyPr>
          <a:lstStyle/>
          <a:p>
            <a:r>
              <a:rPr kumimoji="1" lang="ja-JP" altLang="en-US" sz="320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直径</a:t>
            </a:r>
            <a:r>
              <a:rPr lang="en-US" altLang="ja-JP" sz="3200" dirty="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68</a:t>
            </a:r>
            <a:r>
              <a:rPr kumimoji="1" lang="en-US" altLang="ja-JP" sz="3200" dirty="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m</a:t>
            </a:r>
            <a:r>
              <a:rPr lang="en-US" altLang="ja-JP" sz="3200" dirty="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 </a:t>
            </a:r>
            <a:r>
              <a:rPr kumimoji="1" lang="ja-JP" altLang="en-US" sz="320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深さ</a:t>
            </a:r>
            <a:r>
              <a:rPr lang="en-US" altLang="ja-JP" sz="3200" dirty="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71</a:t>
            </a:r>
            <a:r>
              <a:rPr kumimoji="1" lang="en-US" altLang="ja-JP" sz="3200" dirty="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m </a:t>
            </a:r>
          </a:p>
          <a:p>
            <a:r>
              <a:rPr lang="en-US" altLang="ja-JP" sz="3200" dirty="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19</a:t>
            </a:r>
            <a:r>
              <a:rPr lang="ja-JP" altLang="en-US" sz="320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万</a:t>
            </a:r>
            <a:r>
              <a:rPr lang="en-US" altLang="ja-JP" sz="3200" dirty="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t</a:t>
            </a:r>
            <a:r>
              <a:rPr lang="ja-JP" altLang="en-US" sz="320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の超純水</a:t>
            </a:r>
            <a:endParaRPr lang="en-US" altLang="ja-JP" sz="3200" dirty="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endParaRPr>
          </a:p>
          <a:p>
            <a:r>
              <a:rPr kumimoji="1" lang="ja-JP" altLang="en-US" sz="320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スーパーカミオカンデの約</a:t>
            </a:r>
            <a:r>
              <a:rPr kumimoji="1" lang="en-US" altLang="ja-JP" sz="3200" dirty="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10</a:t>
            </a:r>
            <a:r>
              <a:rPr kumimoji="1" lang="ja-JP" altLang="en-US" sz="320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倍の有効体積</a:t>
            </a:r>
            <a:endParaRPr kumimoji="1" lang="en-US" altLang="ja-JP" sz="3200" dirty="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endParaRPr>
          </a:p>
          <a:p>
            <a:endParaRPr kumimoji="1" lang="en-US" altLang="ja-JP" sz="3200" dirty="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endParaRPr>
          </a:p>
          <a:p>
            <a:r>
              <a:rPr lang="ja-JP" altLang="en-US" sz="320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破れの発見とメカニズム解明への期待</a:t>
            </a:r>
            <a:endParaRPr kumimoji="1" lang="en-US" altLang="ja-JP" sz="3200" dirty="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endParaRPr>
          </a:p>
        </p:txBody>
      </p:sp>
      <p:sp>
        <p:nvSpPr>
          <p:cNvPr id="8" name="正方形/長方形 7">
            <a:extLst>
              <a:ext uri="{FF2B5EF4-FFF2-40B4-BE49-F238E27FC236}">
                <a16:creationId xmlns:a16="http://schemas.microsoft.com/office/drawing/2014/main" id="{7A3A7901-6A88-D347-ACF8-425F66B602BE}"/>
              </a:ext>
            </a:extLst>
          </p:cNvPr>
          <p:cNvSpPr/>
          <p:nvPr/>
        </p:nvSpPr>
        <p:spPr>
          <a:xfrm>
            <a:off x="6857103" y="6260091"/>
            <a:ext cx="4996881" cy="369332"/>
          </a:xfrm>
          <a:prstGeom prst="rect">
            <a:avLst/>
          </a:prstGeom>
        </p:spPr>
        <p:txBody>
          <a:bodyPr wrap="none">
            <a:spAutoFit/>
          </a:bodyPr>
          <a:lstStyle/>
          <a:p>
            <a:r>
              <a:rPr lang="ja-JP" altLang="en-US">
                <a:solidFill>
                  <a:schemeClr val="bg1"/>
                </a:solidFill>
              </a:rPr>
              <a:t>出典</a:t>
            </a:r>
            <a:r>
              <a:rPr lang="en-US" altLang="ja-JP" dirty="0">
                <a:solidFill>
                  <a:schemeClr val="bg1"/>
                </a:solidFill>
              </a:rPr>
              <a:t>:</a:t>
            </a:r>
            <a:r>
              <a:rPr lang="ja-JP" altLang="en-US">
                <a:solidFill>
                  <a:schemeClr val="bg1"/>
                </a:solidFill>
              </a:rPr>
              <a:t>http://www.hyper-k.org/overview.html</a:t>
            </a:r>
          </a:p>
        </p:txBody>
      </p:sp>
    </p:spTree>
    <p:extLst>
      <p:ext uri="{BB962C8B-B14F-4D97-AF65-F5344CB8AC3E}">
        <p14:creationId xmlns:p14="http://schemas.microsoft.com/office/powerpoint/2010/main" val="35362049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05D764-6B6E-6646-B4E3-F1DE770B687C}"/>
              </a:ext>
            </a:extLst>
          </p:cNvPr>
          <p:cNvSpPr>
            <a:spLocks noGrp="1"/>
          </p:cNvSpPr>
          <p:nvPr>
            <p:ph type="title"/>
          </p:nvPr>
        </p:nvSpPr>
        <p:spPr/>
        <p:txBody>
          <a:bodyPr/>
          <a:lstStyle/>
          <a:p>
            <a:r>
              <a:rPr kumimoji="1" lang="ja-JP" altLang="en-US"/>
              <a:t>参考文献</a:t>
            </a:r>
          </a:p>
        </p:txBody>
      </p:sp>
      <p:sp>
        <p:nvSpPr>
          <p:cNvPr id="3" name="コンテンツ プレースホルダー 2">
            <a:extLst>
              <a:ext uri="{FF2B5EF4-FFF2-40B4-BE49-F238E27FC236}">
                <a16:creationId xmlns:a16="http://schemas.microsoft.com/office/drawing/2014/main" id="{60C55A48-2671-6242-A2D0-1EDAD7EE00F2}"/>
              </a:ext>
            </a:extLst>
          </p:cNvPr>
          <p:cNvSpPr>
            <a:spLocks noGrp="1"/>
          </p:cNvSpPr>
          <p:nvPr>
            <p:ph idx="1"/>
          </p:nvPr>
        </p:nvSpPr>
        <p:spPr/>
        <p:txBody>
          <a:bodyPr/>
          <a:lstStyle/>
          <a:p>
            <a:r>
              <a:rPr kumimoji="1" lang="ja-JP" altLang="en-US"/>
              <a:t>梶田隆章</a:t>
            </a:r>
            <a:r>
              <a:rPr kumimoji="1" lang="en-US" altLang="ja-JP" dirty="0"/>
              <a:t> 『</a:t>
            </a:r>
            <a:r>
              <a:rPr kumimoji="1" lang="ja-JP" altLang="en-US"/>
              <a:t>ニュートリノで探る宇宙と素粒子</a:t>
            </a:r>
            <a:r>
              <a:rPr kumimoji="1" lang="en-US" altLang="ja-JP" dirty="0"/>
              <a:t>』 2015</a:t>
            </a:r>
            <a:r>
              <a:rPr kumimoji="1" lang="ja-JP" altLang="en-US"/>
              <a:t>年</a:t>
            </a:r>
            <a:r>
              <a:rPr kumimoji="1" lang="en-US" altLang="ja-JP" dirty="0"/>
              <a:t> </a:t>
            </a:r>
            <a:r>
              <a:rPr kumimoji="1" lang="ja-JP" altLang="en-US"/>
              <a:t>平凡社</a:t>
            </a:r>
            <a:endParaRPr kumimoji="1" lang="en-US" altLang="ja-JP" dirty="0"/>
          </a:p>
          <a:p>
            <a:r>
              <a:rPr lang="ja-JP" altLang="en-US"/>
              <a:t>青野由利</a:t>
            </a:r>
            <a:r>
              <a:rPr lang="en-US" altLang="ja-JP" dirty="0"/>
              <a:t> 『</a:t>
            </a:r>
            <a:r>
              <a:rPr lang="ja-JP" altLang="en-US"/>
              <a:t>ニュートリノって何？</a:t>
            </a:r>
            <a:r>
              <a:rPr lang="en-US" altLang="ja-JP" dirty="0"/>
              <a:t>』 2016</a:t>
            </a:r>
            <a:r>
              <a:rPr lang="ja-JP" altLang="en-US"/>
              <a:t>年</a:t>
            </a:r>
            <a:r>
              <a:rPr lang="en-US" altLang="ja-JP" dirty="0"/>
              <a:t> </a:t>
            </a:r>
            <a:r>
              <a:rPr lang="ja-JP" altLang="en-US"/>
              <a:t>ちくまプリマー新書</a:t>
            </a:r>
            <a:endParaRPr lang="en-US" altLang="ja-JP" dirty="0"/>
          </a:p>
          <a:p>
            <a:r>
              <a:rPr kumimoji="1" lang="ja-JP" altLang="en-US"/>
              <a:t>鈴木厚人</a:t>
            </a:r>
            <a:r>
              <a:rPr kumimoji="1" lang="en-US" altLang="ja-JP" dirty="0"/>
              <a:t> 『</a:t>
            </a:r>
            <a:r>
              <a:rPr kumimoji="1" lang="ja-JP" altLang="en-US"/>
              <a:t>ニュートリノでわかる宇宙・素粒子の謎</a:t>
            </a:r>
            <a:r>
              <a:rPr kumimoji="1" lang="en-US" altLang="ja-JP" dirty="0"/>
              <a:t>』 2013</a:t>
            </a:r>
            <a:r>
              <a:rPr kumimoji="1" lang="ja-JP" altLang="en-US"/>
              <a:t>年</a:t>
            </a:r>
            <a:r>
              <a:rPr kumimoji="1" lang="en-US" altLang="ja-JP" dirty="0"/>
              <a:t> </a:t>
            </a:r>
            <a:r>
              <a:rPr lang="ja-JP" altLang="en-US"/>
              <a:t>集英社</a:t>
            </a:r>
            <a:endParaRPr lang="en-US" altLang="ja-JP" dirty="0"/>
          </a:p>
          <a:p>
            <a:r>
              <a:rPr lang="en-US" altLang="ja-JP" dirty="0"/>
              <a:t>『Newton</a:t>
            </a:r>
            <a:r>
              <a:rPr lang="ja-JP" altLang="en-US"/>
              <a:t>ライト</a:t>
            </a:r>
            <a:r>
              <a:rPr lang="en-US" altLang="ja-JP" dirty="0"/>
              <a:t>2.0 </a:t>
            </a:r>
            <a:r>
              <a:rPr lang="ja-JP" altLang="en-US"/>
              <a:t>ゼロからわかる素粒子の超入門書</a:t>
            </a:r>
            <a:r>
              <a:rPr lang="en-US" altLang="ja-JP" dirty="0"/>
              <a:t> </a:t>
            </a:r>
            <a:r>
              <a:rPr lang="ja-JP" altLang="en-US"/>
              <a:t>素粒子</a:t>
            </a:r>
            <a:r>
              <a:rPr lang="en-US" altLang="ja-JP" dirty="0"/>
              <a:t>』 2020</a:t>
            </a:r>
            <a:r>
              <a:rPr lang="ja-JP" altLang="en-US"/>
              <a:t>年</a:t>
            </a:r>
            <a:r>
              <a:rPr lang="en-US" altLang="ja-JP" dirty="0"/>
              <a:t> </a:t>
            </a:r>
            <a:r>
              <a:rPr lang="ja-JP" altLang="en-US"/>
              <a:t>ニュートンプレス</a:t>
            </a:r>
            <a:endParaRPr lang="en-US" altLang="ja-JP" dirty="0"/>
          </a:p>
          <a:p>
            <a:r>
              <a:rPr lang="en-US" altLang="ja-JP" dirty="0"/>
              <a:t>『Newton</a:t>
            </a:r>
            <a:r>
              <a:rPr lang="ja-JP" altLang="en-US"/>
              <a:t>別冊</a:t>
            </a:r>
            <a:r>
              <a:rPr lang="en-US" altLang="ja-JP" dirty="0"/>
              <a:t> </a:t>
            </a:r>
            <a:r>
              <a:rPr lang="ja-JP" altLang="en-US"/>
              <a:t>クォークから超ひも理論まで</a:t>
            </a:r>
            <a:r>
              <a:rPr lang="en-US" altLang="ja-JP" dirty="0"/>
              <a:t> </a:t>
            </a:r>
            <a:r>
              <a:rPr lang="ja-JP" altLang="en-US"/>
              <a:t>素粒子とは何か</a:t>
            </a:r>
            <a:r>
              <a:rPr lang="en-US" altLang="ja-JP" dirty="0"/>
              <a:t>』 2009</a:t>
            </a:r>
            <a:r>
              <a:rPr lang="ja-JP" altLang="en-US"/>
              <a:t>年</a:t>
            </a:r>
            <a:r>
              <a:rPr lang="en-US" altLang="ja-JP" dirty="0"/>
              <a:t> </a:t>
            </a:r>
            <a:r>
              <a:rPr lang="ja-JP" altLang="en-US"/>
              <a:t>ニュートンプレス</a:t>
            </a:r>
            <a:endParaRPr lang="en-US" altLang="ja-JP" dirty="0"/>
          </a:p>
          <a:p>
            <a:endParaRPr kumimoji="1" lang="ja-JP" altLang="en-US"/>
          </a:p>
        </p:txBody>
      </p:sp>
    </p:spTree>
    <p:extLst>
      <p:ext uri="{BB962C8B-B14F-4D97-AF65-F5344CB8AC3E}">
        <p14:creationId xmlns:p14="http://schemas.microsoft.com/office/powerpoint/2010/main" val="14226382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591D58-A558-F64E-8995-D62BFE23195A}"/>
              </a:ext>
            </a:extLst>
          </p:cNvPr>
          <p:cNvSpPr>
            <a:spLocks noGrp="1"/>
          </p:cNvSpPr>
          <p:nvPr>
            <p:ph type="title"/>
          </p:nvPr>
        </p:nvSpPr>
        <p:spPr/>
        <p:txBody>
          <a:bodyPr/>
          <a:lstStyle/>
          <a:p>
            <a:r>
              <a:rPr kumimoji="1" lang="ja-JP" altLang="en-US"/>
              <a:t>参考文献</a:t>
            </a:r>
          </a:p>
        </p:txBody>
      </p:sp>
      <p:sp>
        <p:nvSpPr>
          <p:cNvPr id="3" name="コンテンツ プレースホルダー 2">
            <a:extLst>
              <a:ext uri="{FF2B5EF4-FFF2-40B4-BE49-F238E27FC236}">
                <a16:creationId xmlns:a16="http://schemas.microsoft.com/office/drawing/2014/main" id="{9D2066F6-41D7-1246-A2A7-D1BDE0A9DC5B}"/>
              </a:ext>
            </a:extLst>
          </p:cNvPr>
          <p:cNvSpPr>
            <a:spLocks noGrp="1"/>
          </p:cNvSpPr>
          <p:nvPr>
            <p:ph idx="1"/>
          </p:nvPr>
        </p:nvSpPr>
        <p:spPr>
          <a:xfrm>
            <a:off x="838200" y="1335314"/>
            <a:ext cx="10515600" cy="4946286"/>
          </a:xfrm>
        </p:spPr>
        <p:txBody>
          <a:bodyPr>
            <a:normAutofit fontScale="92500" lnSpcReduction="10000"/>
          </a:bodyPr>
          <a:lstStyle/>
          <a:p>
            <a:pPr marL="0" indent="0" latinLnBrk="1">
              <a:buNone/>
            </a:pPr>
            <a:r>
              <a:rPr lang="ja-JP" altLang="en-US"/>
              <a:t>・東京大学宇宙線研究所</a:t>
            </a:r>
            <a:r>
              <a:rPr lang="en-US" altLang="ja-JP" dirty="0"/>
              <a:t>HP </a:t>
            </a:r>
            <a:r>
              <a:rPr lang="en-US" altLang="ja-JP" dirty="0">
                <a:hlinkClick r:id="rId2"/>
              </a:rPr>
              <a:t>http://www.icrr.u-tokyo.ac.jp/</a:t>
            </a:r>
            <a:r>
              <a:rPr lang="en" altLang="ja-JP" dirty="0"/>
              <a:t>(</a:t>
            </a:r>
            <a:r>
              <a:rPr lang="ja-JP" altLang="en-US"/>
              <a:t>最終閲覧日</a:t>
            </a:r>
            <a:r>
              <a:rPr lang="en-US" altLang="ja-JP" dirty="0"/>
              <a:t> 2021.3.21</a:t>
            </a:r>
            <a:r>
              <a:rPr lang="en" altLang="ja-JP" dirty="0"/>
              <a:t>)</a:t>
            </a:r>
            <a:endParaRPr lang="en-US" altLang="ja-JP" dirty="0"/>
          </a:p>
          <a:p>
            <a:pPr marL="0" indent="0" latinLnBrk="1">
              <a:buNone/>
            </a:pPr>
            <a:r>
              <a:rPr kumimoji="1" lang="ja-JP" altLang="en-US"/>
              <a:t>・スーパーカミオカンデ</a:t>
            </a:r>
            <a:r>
              <a:rPr kumimoji="1" lang="en-US" altLang="ja-JP" dirty="0"/>
              <a:t>HP</a:t>
            </a:r>
            <a:r>
              <a:rPr kumimoji="1" lang="ja-JP" altLang="en-US"/>
              <a:t> </a:t>
            </a:r>
            <a:r>
              <a:rPr lang="en" altLang="ja-JP" dirty="0">
                <a:hlinkClick r:id="rId3"/>
              </a:rPr>
              <a:t>http://www-sk.icrr.u-tokyo.ac.jp/sk/index.html</a:t>
            </a:r>
            <a:r>
              <a:rPr lang="en" altLang="ja-JP" dirty="0"/>
              <a:t>(</a:t>
            </a:r>
            <a:r>
              <a:rPr lang="ja-JP" altLang="en-US"/>
              <a:t>最終閲覧日</a:t>
            </a:r>
            <a:r>
              <a:rPr lang="en-US" altLang="ja-JP" dirty="0"/>
              <a:t> 2021.3.21</a:t>
            </a:r>
            <a:r>
              <a:rPr lang="en" altLang="ja-JP" dirty="0"/>
              <a:t>)</a:t>
            </a:r>
          </a:p>
          <a:p>
            <a:pPr marL="0" indent="0" latinLnBrk="1">
              <a:buNone/>
            </a:pPr>
            <a:r>
              <a:rPr kumimoji="1" lang="ja-JP" altLang="en-US"/>
              <a:t>・ハイパーカミオカンデ</a:t>
            </a:r>
            <a:r>
              <a:rPr kumimoji="1" lang="en-US" altLang="ja-JP" dirty="0"/>
              <a:t>HP</a:t>
            </a:r>
            <a:r>
              <a:rPr kumimoji="1" lang="ja-JP" altLang="en-US"/>
              <a:t> </a:t>
            </a:r>
            <a:r>
              <a:rPr lang="en-US" altLang="ja-JP" dirty="0"/>
              <a:t> </a:t>
            </a:r>
            <a:r>
              <a:rPr lang="en-US" altLang="ja-JP" dirty="0">
                <a:hlinkClick r:id="rId4"/>
              </a:rPr>
              <a:t>http://www.hyper-k.org/index.html</a:t>
            </a:r>
            <a:r>
              <a:rPr lang="en" altLang="ja-JP" dirty="0"/>
              <a:t>(</a:t>
            </a:r>
            <a:r>
              <a:rPr lang="ja-JP" altLang="en-US"/>
              <a:t>最終閲覧日</a:t>
            </a:r>
            <a:r>
              <a:rPr lang="en-US" altLang="ja-JP" dirty="0"/>
              <a:t> 2021.3.21</a:t>
            </a:r>
            <a:r>
              <a:rPr lang="en" altLang="ja-JP" dirty="0"/>
              <a:t>)</a:t>
            </a:r>
            <a:endParaRPr lang="en-US" altLang="ja-JP" dirty="0"/>
          </a:p>
          <a:p>
            <a:pPr marL="0" indent="0" latinLnBrk="1">
              <a:buNone/>
            </a:pPr>
            <a:r>
              <a:rPr kumimoji="1" lang="ja-JP" altLang="en-US"/>
              <a:t>・ひっぐすたん</a:t>
            </a:r>
            <a:r>
              <a:rPr lang="en-US" altLang="ja-JP" dirty="0"/>
              <a:t> </a:t>
            </a:r>
            <a:r>
              <a:rPr lang="en-US" altLang="ja-JP" dirty="0">
                <a:hlinkClick r:id="rId5"/>
              </a:rPr>
              <a:t>https://higgstan.com/</a:t>
            </a:r>
            <a:endParaRPr kumimoji="1" lang="en-US" altLang="ja-JP" dirty="0"/>
          </a:p>
          <a:p>
            <a:pPr marL="0" indent="0" latinLnBrk="1">
              <a:buNone/>
            </a:pPr>
            <a:r>
              <a:rPr lang="ja-JP" altLang="en-US"/>
              <a:t>・「原子の構造 」</a:t>
            </a:r>
            <a:r>
              <a:rPr lang="en" altLang="ja-JP" dirty="0"/>
              <a:t> </a:t>
            </a:r>
            <a:r>
              <a:rPr lang="en" altLang="ja-JP" dirty="0">
                <a:hlinkClick r:id="rId6"/>
              </a:rPr>
              <a:t>https://ne.phys.kyushu-u.ac.jp/seminar/MicroWorld/Part2/Part2.htm</a:t>
            </a:r>
            <a:r>
              <a:rPr lang="en-US" altLang="ja-JP" dirty="0"/>
              <a:t> </a:t>
            </a:r>
            <a:r>
              <a:rPr lang="en" altLang="ja-JP" dirty="0"/>
              <a:t>(</a:t>
            </a:r>
            <a:r>
              <a:rPr lang="ja-JP" altLang="en-US"/>
              <a:t>最終閲覧日</a:t>
            </a:r>
            <a:r>
              <a:rPr lang="en-US" altLang="ja-JP" dirty="0"/>
              <a:t> 2021.3.10</a:t>
            </a:r>
            <a:r>
              <a:rPr lang="en" altLang="ja-JP" dirty="0"/>
              <a:t>)</a:t>
            </a:r>
          </a:p>
          <a:p>
            <a:pPr marL="0" indent="0" latinLnBrk="1">
              <a:buNone/>
            </a:pPr>
            <a:r>
              <a:rPr lang="ja-JP" altLang="en-US"/>
              <a:t>・浜松ホトニクス</a:t>
            </a:r>
            <a:r>
              <a:rPr lang="en-US" altLang="ja-JP" dirty="0"/>
              <a:t> </a:t>
            </a:r>
            <a:r>
              <a:rPr lang="en-US" altLang="ja-JP" dirty="0">
                <a:hlinkClick r:id="rId7"/>
              </a:rPr>
              <a:t>https://www.hamamatsu.com/jp/ja/index.html</a:t>
            </a:r>
            <a:r>
              <a:rPr lang="en-US" altLang="ja-JP" dirty="0"/>
              <a:t> </a:t>
            </a:r>
            <a:r>
              <a:rPr lang="en" altLang="ja-JP" dirty="0"/>
              <a:t>(</a:t>
            </a:r>
            <a:r>
              <a:rPr lang="ja-JP" altLang="en-US"/>
              <a:t>最終閲覧日</a:t>
            </a:r>
            <a:r>
              <a:rPr lang="en-US" altLang="ja-JP" dirty="0"/>
              <a:t> 2021.3.21</a:t>
            </a:r>
            <a:r>
              <a:rPr lang="en" altLang="ja-JP" dirty="0"/>
              <a:t>)</a:t>
            </a:r>
          </a:p>
          <a:p>
            <a:pPr marL="0" indent="0" latinLnBrk="1">
              <a:buNone/>
            </a:pPr>
            <a:endParaRPr kumimoji="1" lang="ja-JP" altLang="en-US"/>
          </a:p>
        </p:txBody>
      </p:sp>
    </p:spTree>
    <p:extLst>
      <p:ext uri="{BB962C8B-B14F-4D97-AF65-F5344CB8AC3E}">
        <p14:creationId xmlns:p14="http://schemas.microsoft.com/office/powerpoint/2010/main" val="924216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591D58-A558-F64E-8995-D62BFE23195A}"/>
              </a:ext>
            </a:extLst>
          </p:cNvPr>
          <p:cNvSpPr>
            <a:spLocks noGrp="1"/>
          </p:cNvSpPr>
          <p:nvPr>
            <p:ph type="title"/>
          </p:nvPr>
        </p:nvSpPr>
        <p:spPr/>
        <p:txBody>
          <a:bodyPr/>
          <a:lstStyle/>
          <a:p>
            <a:r>
              <a:rPr lang="ja-JP" altLang="en-US"/>
              <a:t>この世の物質は何でできているのか</a:t>
            </a:r>
            <a:endParaRPr kumimoji="1" lang="ja-JP" altLang="en-US"/>
          </a:p>
        </p:txBody>
      </p:sp>
      <p:sp>
        <p:nvSpPr>
          <p:cNvPr id="3" name="コンテンツ プレースホルダー 2">
            <a:extLst>
              <a:ext uri="{FF2B5EF4-FFF2-40B4-BE49-F238E27FC236}">
                <a16:creationId xmlns:a16="http://schemas.microsoft.com/office/drawing/2014/main" id="{9D2066F6-41D7-1246-A2A7-D1BDE0A9DC5B}"/>
              </a:ext>
            </a:extLst>
          </p:cNvPr>
          <p:cNvSpPr>
            <a:spLocks noGrp="1"/>
          </p:cNvSpPr>
          <p:nvPr>
            <p:ph idx="1"/>
          </p:nvPr>
        </p:nvSpPr>
        <p:spPr/>
        <p:txBody>
          <a:bodyPr/>
          <a:lstStyle/>
          <a:p>
            <a:pPr marL="0" indent="0">
              <a:buNone/>
            </a:pPr>
            <a:r>
              <a:rPr kumimoji="1" lang="en-US" altLang="ja-JP" sz="4000" dirty="0"/>
              <a:t>19</a:t>
            </a:r>
            <a:r>
              <a:rPr lang="ja-JP" altLang="en-US" sz="4000"/>
              <a:t>世紀</a:t>
            </a:r>
            <a:r>
              <a:rPr kumimoji="1" lang="ja-JP" altLang="en-US" sz="4000"/>
              <a:t>末</a:t>
            </a:r>
            <a:endParaRPr kumimoji="1" lang="en-US" altLang="ja-JP" sz="4000" dirty="0"/>
          </a:p>
          <a:p>
            <a:pPr marL="0" indent="0">
              <a:buNone/>
            </a:pPr>
            <a:r>
              <a:rPr kumimoji="1" lang="ja-JP" altLang="en-US"/>
              <a:t>あらゆる物質は、元素からできており、元素は「原子」でできている</a:t>
            </a:r>
            <a:endParaRPr kumimoji="1" lang="en-US" altLang="ja-JP" dirty="0"/>
          </a:p>
          <a:p>
            <a:pPr marL="0" indent="0">
              <a:buNone/>
            </a:pPr>
            <a:r>
              <a:rPr lang="ja-JP" altLang="en-US"/>
              <a:t>では、「原子」はさらに分割可能なのか？</a:t>
            </a:r>
            <a:endParaRPr kumimoji="1" lang="en-US" altLang="ja-JP" dirty="0"/>
          </a:p>
          <a:p>
            <a:pPr marL="0" indent="0">
              <a:buNone/>
            </a:pPr>
            <a:endParaRPr kumimoji="1" lang="ja-JP" altLang="en-US"/>
          </a:p>
        </p:txBody>
      </p:sp>
    </p:spTree>
    <p:extLst>
      <p:ext uri="{BB962C8B-B14F-4D97-AF65-F5344CB8AC3E}">
        <p14:creationId xmlns:p14="http://schemas.microsoft.com/office/powerpoint/2010/main" val="1855699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225012-D908-FB4A-8D1E-32227B9F559D}"/>
              </a:ext>
            </a:extLst>
          </p:cNvPr>
          <p:cNvSpPr>
            <a:spLocks noGrp="1"/>
          </p:cNvSpPr>
          <p:nvPr>
            <p:ph type="title"/>
          </p:nvPr>
        </p:nvSpPr>
        <p:spPr>
          <a:xfrm>
            <a:off x="839788" y="322289"/>
            <a:ext cx="3932237" cy="861934"/>
          </a:xfrm>
        </p:spPr>
        <p:txBody>
          <a:bodyPr>
            <a:normAutofit/>
          </a:bodyPr>
          <a:lstStyle/>
          <a:p>
            <a:r>
              <a:rPr kumimoji="1" lang="ja-JP" altLang="en-US" sz="4400"/>
              <a:t>放電現象</a:t>
            </a:r>
          </a:p>
        </p:txBody>
      </p:sp>
      <p:pic>
        <p:nvPicPr>
          <p:cNvPr id="6" name="コンテンツ プレースホルダー 5">
            <a:extLst>
              <a:ext uri="{FF2B5EF4-FFF2-40B4-BE49-F238E27FC236}">
                <a16:creationId xmlns:a16="http://schemas.microsoft.com/office/drawing/2014/main" id="{DF59CFF2-FCD1-2844-B84C-334AB30D18CC}"/>
              </a:ext>
            </a:extLst>
          </p:cNvPr>
          <p:cNvPicPr>
            <a:picLocks noGrp="1" noChangeAspect="1"/>
          </p:cNvPicPr>
          <p:nvPr>
            <p:ph idx="1"/>
          </p:nvPr>
        </p:nvPicPr>
        <p:blipFill rotWithShape="1">
          <a:blip r:embed="rId3"/>
          <a:srcRect l="56" t="-112" r="-56" b="12017"/>
          <a:stretch/>
        </p:blipFill>
        <p:spPr>
          <a:xfrm>
            <a:off x="5708649" y="1564603"/>
            <a:ext cx="5643563" cy="3728794"/>
          </a:xfrm>
        </p:spPr>
      </p:pic>
      <p:sp>
        <p:nvSpPr>
          <p:cNvPr id="4" name="テキスト プレースホルダー 3">
            <a:extLst>
              <a:ext uri="{FF2B5EF4-FFF2-40B4-BE49-F238E27FC236}">
                <a16:creationId xmlns:a16="http://schemas.microsoft.com/office/drawing/2014/main" id="{467D7F40-F60E-994E-BFF1-4F3027008D35}"/>
              </a:ext>
            </a:extLst>
          </p:cNvPr>
          <p:cNvSpPr>
            <a:spLocks noGrp="1"/>
          </p:cNvSpPr>
          <p:nvPr>
            <p:ph type="body" sz="half" idx="2"/>
          </p:nvPr>
        </p:nvSpPr>
        <p:spPr>
          <a:xfrm>
            <a:off x="839788" y="1319134"/>
            <a:ext cx="4530498" cy="3974263"/>
          </a:xfrm>
        </p:spPr>
        <p:txBody>
          <a:bodyPr>
            <a:normAutofit fontScale="92500"/>
          </a:bodyPr>
          <a:lstStyle/>
          <a:p>
            <a:r>
              <a:rPr lang="ja-JP" altLang="en-US" sz="3200"/>
              <a:t>・陰極線</a:t>
            </a:r>
            <a:endParaRPr lang="en-US" altLang="ja-JP" sz="3200" dirty="0"/>
          </a:p>
          <a:p>
            <a:r>
              <a:rPr lang="ja-JP" altLang="en-US" sz="3200"/>
              <a:t>真空なガラス管内の一対の電極に高電圧をかけたとき、電極間に流れるもののこと</a:t>
            </a:r>
            <a:endParaRPr lang="en-US" altLang="ja-JP" sz="3200" dirty="0"/>
          </a:p>
          <a:p>
            <a:r>
              <a:rPr lang="ja-JP" altLang="en-US" sz="3200"/>
              <a:t>・</a:t>
            </a:r>
            <a:r>
              <a:rPr lang="en-US" altLang="ja-JP" sz="3200" dirty="0"/>
              <a:t>J.J.</a:t>
            </a:r>
            <a:r>
              <a:rPr lang="ja-JP" altLang="en-US" sz="3200"/>
              <a:t>トムソン</a:t>
            </a:r>
            <a:endParaRPr lang="en-US" altLang="ja-JP" sz="3200" dirty="0"/>
          </a:p>
          <a:p>
            <a:r>
              <a:rPr kumimoji="1" lang="ja-JP" altLang="en-US" sz="3200"/>
              <a:t>陰極線は、負の電荷を帯びた同一粒子（電子）の集まり</a:t>
            </a:r>
            <a:endParaRPr kumimoji="1" lang="en-US" altLang="ja-JP" sz="3200" dirty="0"/>
          </a:p>
          <a:p>
            <a:endParaRPr lang="en-US" altLang="ja-JP" sz="3200" dirty="0"/>
          </a:p>
          <a:p>
            <a:endParaRPr kumimoji="1" lang="ja-JP" altLang="en-US" sz="3200"/>
          </a:p>
        </p:txBody>
      </p:sp>
      <p:sp>
        <p:nvSpPr>
          <p:cNvPr id="7" name="テキスト ボックス 6">
            <a:extLst>
              <a:ext uri="{FF2B5EF4-FFF2-40B4-BE49-F238E27FC236}">
                <a16:creationId xmlns:a16="http://schemas.microsoft.com/office/drawing/2014/main" id="{BDD3D897-235F-E34C-9FA8-74FB19723B4D}"/>
              </a:ext>
            </a:extLst>
          </p:cNvPr>
          <p:cNvSpPr txBox="1"/>
          <p:nvPr/>
        </p:nvSpPr>
        <p:spPr>
          <a:xfrm>
            <a:off x="839788" y="5820193"/>
            <a:ext cx="11017432" cy="584775"/>
          </a:xfrm>
          <a:prstGeom prst="rect">
            <a:avLst/>
          </a:prstGeom>
          <a:noFill/>
        </p:spPr>
        <p:txBody>
          <a:bodyPr wrap="square" rtlCol="0">
            <a:spAutoFit/>
          </a:bodyPr>
          <a:lstStyle/>
          <a:p>
            <a:r>
              <a:rPr kumimoji="1" lang="ja-JP" altLang="en-US" sz="320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→原子の中には、負の電荷を帯びた電子があることがわかった</a:t>
            </a:r>
          </a:p>
        </p:txBody>
      </p:sp>
      <p:sp>
        <p:nvSpPr>
          <p:cNvPr id="9" name="テキスト ボックス 8">
            <a:extLst>
              <a:ext uri="{FF2B5EF4-FFF2-40B4-BE49-F238E27FC236}">
                <a16:creationId xmlns:a16="http://schemas.microsoft.com/office/drawing/2014/main" id="{CECBE936-700D-B343-858F-5547040E0C68}"/>
              </a:ext>
            </a:extLst>
          </p:cNvPr>
          <p:cNvSpPr txBox="1"/>
          <p:nvPr/>
        </p:nvSpPr>
        <p:spPr>
          <a:xfrm>
            <a:off x="8674876" y="5387518"/>
            <a:ext cx="2677336" cy="338554"/>
          </a:xfrm>
          <a:prstGeom prst="rect">
            <a:avLst/>
          </a:prstGeom>
          <a:noFill/>
        </p:spPr>
        <p:txBody>
          <a:bodyPr wrap="none" rtlCol="0">
            <a:spAutoFit/>
          </a:bodyPr>
          <a:lstStyle/>
          <a:p>
            <a:r>
              <a:rPr kumimoji="1" lang="en-US" altLang="ja-JP" sz="1600" dirty="0">
                <a:solidFill>
                  <a:schemeClr val="bg1"/>
                </a:solidFill>
              </a:rPr>
              <a:t>Newton </a:t>
            </a:r>
            <a:r>
              <a:rPr kumimoji="1" lang="ja-JP" altLang="en-US" sz="1600">
                <a:solidFill>
                  <a:schemeClr val="bg1"/>
                </a:solidFill>
              </a:rPr>
              <a:t>ライト</a:t>
            </a:r>
            <a:r>
              <a:rPr kumimoji="1" lang="en-US" altLang="ja-JP" sz="1600" dirty="0">
                <a:solidFill>
                  <a:schemeClr val="bg1"/>
                </a:solidFill>
              </a:rPr>
              <a:t> </a:t>
            </a:r>
            <a:r>
              <a:rPr lang="en-US" altLang="ja-JP" sz="1600" dirty="0">
                <a:solidFill>
                  <a:schemeClr val="bg1"/>
                </a:solidFill>
              </a:rPr>
              <a:t>『</a:t>
            </a:r>
            <a:r>
              <a:rPr lang="ja-JP" altLang="en-US" sz="1600">
                <a:solidFill>
                  <a:schemeClr val="bg1"/>
                </a:solidFill>
              </a:rPr>
              <a:t>素粒子</a:t>
            </a:r>
            <a:r>
              <a:rPr lang="en-US" altLang="ja-JP" sz="1600" dirty="0">
                <a:solidFill>
                  <a:schemeClr val="bg1"/>
                </a:solidFill>
              </a:rPr>
              <a:t>』</a:t>
            </a:r>
            <a:endParaRPr kumimoji="1" lang="en-US" altLang="ja-JP" sz="1600" dirty="0">
              <a:solidFill>
                <a:schemeClr val="bg1"/>
              </a:solidFill>
            </a:endParaRPr>
          </a:p>
        </p:txBody>
      </p:sp>
    </p:spTree>
    <p:extLst>
      <p:ext uri="{BB962C8B-B14F-4D97-AF65-F5344CB8AC3E}">
        <p14:creationId xmlns:p14="http://schemas.microsoft.com/office/powerpoint/2010/main" val="958334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1945A5-C621-7F45-A765-384AD14332FD}"/>
              </a:ext>
            </a:extLst>
          </p:cNvPr>
          <p:cNvSpPr>
            <a:spLocks noGrp="1"/>
          </p:cNvSpPr>
          <p:nvPr>
            <p:ph type="title"/>
          </p:nvPr>
        </p:nvSpPr>
        <p:spPr/>
        <p:txBody>
          <a:bodyPr/>
          <a:lstStyle/>
          <a:p>
            <a:r>
              <a:rPr kumimoji="1" lang="ja-JP" altLang="en-US"/>
              <a:t>ガイガーと</a:t>
            </a:r>
            <a:r>
              <a:rPr lang="ja-JP" altLang="en-US"/>
              <a:t>マースデンの実験</a:t>
            </a:r>
            <a:endParaRPr kumimoji="1" lang="ja-JP" altLang="en-US"/>
          </a:p>
        </p:txBody>
      </p:sp>
      <p:sp>
        <p:nvSpPr>
          <p:cNvPr id="3" name="コンテンツ プレースホルダー 2">
            <a:extLst>
              <a:ext uri="{FF2B5EF4-FFF2-40B4-BE49-F238E27FC236}">
                <a16:creationId xmlns:a16="http://schemas.microsoft.com/office/drawing/2014/main" id="{E3A0ED90-518F-A04E-9B9E-0927DC40B93A}"/>
              </a:ext>
            </a:extLst>
          </p:cNvPr>
          <p:cNvSpPr>
            <a:spLocks noGrp="1"/>
          </p:cNvSpPr>
          <p:nvPr>
            <p:ph idx="1"/>
          </p:nvPr>
        </p:nvSpPr>
        <p:spPr>
          <a:xfrm>
            <a:off x="838200" y="1440000"/>
            <a:ext cx="7231743" cy="4946286"/>
          </a:xfrm>
        </p:spPr>
        <p:txBody>
          <a:bodyPr/>
          <a:lstStyle/>
          <a:p>
            <a:pPr marL="0" indent="0">
              <a:buNone/>
            </a:pPr>
            <a:r>
              <a:rPr kumimoji="1" lang="ja-JP" altLang="en-US"/>
              <a:t>金箔に</a:t>
            </a:r>
            <a:r>
              <a:rPr kumimoji="1" lang="en-US" altLang="ja-JP" dirty="0"/>
              <a:t>α</a:t>
            </a:r>
            <a:r>
              <a:rPr kumimoji="1" lang="ja-JP" altLang="en-US"/>
              <a:t>線を照射</a:t>
            </a:r>
            <a:endParaRPr kumimoji="1" lang="en-US" altLang="ja-JP" dirty="0"/>
          </a:p>
          <a:p>
            <a:pPr marL="0" indent="0">
              <a:buNone/>
            </a:pPr>
            <a:r>
              <a:rPr lang="ja-JP" altLang="en-US"/>
              <a:t>・たいていの</a:t>
            </a:r>
            <a:r>
              <a:rPr lang="en-US" altLang="ja-JP" dirty="0"/>
              <a:t>α</a:t>
            </a:r>
            <a:r>
              <a:rPr lang="ja-JP" altLang="en-US"/>
              <a:t>粒子は素通り</a:t>
            </a:r>
            <a:endParaRPr lang="en-US" altLang="ja-JP" dirty="0"/>
          </a:p>
          <a:p>
            <a:pPr marL="0" indent="0">
              <a:buNone/>
            </a:pPr>
            <a:r>
              <a:rPr kumimoji="1" lang="ja-JP" altLang="en-US"/>
              <a:t>・</a:t>
            </a:r>
            <a:r>
              <a:rPr kumimoji="1" lang="en-US" altLang="ja-JP" dirty="0"/>
              <a:t>8000</a:t>
            </a:r>
            <a:r>
              <a:rPr kumimoji="1" lang="ja-JP" altLang="en-US"/>
              <a:t>個に</a:t>
            </a:r>
            <a:r>
              <a:rPr kumimoji="1" lang="en-US" altLang="ja-JP" dirty="0"/>
              <a:t>1</a:t>
            </a:r>
            <a:r>
              <a:rPr kumimoji="1" lang="ja-JP" altLang="en-US"/>
              <a:t>個の割合で後方に跳ね返る</a:t>
            </a:r>
            <a:endParaRPr kumimoji="1" lang="en-US" altLang="ja-JP" dirty="0"/>
          </a:p>
          <a:p>
            <a:pPr marL="0" indent="0">
              <a:buNone/>
            </a:pPr>
            <a:endParaRPr kumimoji="1" lang="en-US" altLang="ja-JP" dirty="0"/>
          </a:p>
          <a:p>
            <a:pPr marL="0" indent="0">
              <a:buNone/>
            </a:pPr>
            <a:r>
              <a:rPr kumimoji="1" lang="ja-JP" altLang="en-US"/>
              <a:t>→</a:t>
            </a:r>
          </a:p>
        </p:txBody>
      </p:sp>
      <p:sp>
        <p:nvSpPr>
          <p:cNvPr id="6" name="ドーナツ 5">
            <a:extLst>
              <a:ext uri="{FF2B5EF4-FFF2-40B4-BE49-F238E27FC236}">
                <a16:creationId xmlns:a16="http://schemas.microsoft.com/office/drawing/2014/main" id="{EF6B2C98-0E4E-274B-AD65-A553C075DB78}"/>
              </a:ext>
            </a:extLst>
          </p:cNvPr>
          <p:cNvSpPr/>
          <p:nvPr/>
        </p:nvSpPr>
        <p:spPr>
          <a:xfrm>
            <a:off x="7590971" y="4357914"/>
            <a:ext cx="1204686" cy="1204686"/>
          </a:xfrm>
          <a:prstGeom prst="donut">
            <a:avLst>
              <a:gd name="adj" fmla="val 2561"/>
            </a:avLst>
          </a:prstGeom>
          <a:solidFill>
            <a:schemeClr val="tx1"/>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テキスト ボックス 7">
            <a:extLst>
              <a:ext uri="{FF2B5EF4-FFF2-40B4-BE49-F238E27FC236}">
                <a16:creationId xmlns:a16="http://schemas.microsoft.com/office/drawing/2014/main" id="{8C664FEC-6F04-B94F-BE01-BF7AD2677E6D}"/>
              </a:ext>
            </a:extLst>
          </p:cNvPr>
          <p:cNvSpPr txBox="1"/>
          <p:nvPr/>
        </p:nvSpPr>
        <p:spPr>
          <a:xfrm>
            <a:off x="2191657" y="5813910"/>
            <a:ext cx="2670629" cy="830997"/>
          </a:xfrm>
          <a:prstGeom prst="rect">
            <a:avLst/>
          </a:prstGeom>
          <a:noFill/>
        </p:spPr>
        <p:txBody>
          <a:bodyPr wrap="square" rtlCol="0">
            <a:spAutoFit/>
          </a:bodyPr>
          <a:lstStyle/>
          <a:p>
            <a:pPr algn="ctr"/>
            <a:r>
              <a:rPr kumimoji="1" lang="ja-JP" altLang="en-US" sz="240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ラザフォードの</a:t>
            </a:r>
            <a:endParaRPr kumimoji="1" lang="en-US" altLang="ja-JP" sz="2400" dirty="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endParaRPr>
          </a:p>
          <a:p>
            <a:pPr algn="ctr"/>
            <a:r>
              <a:rPr kumimoji="1" lang="ja-JP" altLang="en-US" sz="240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原子模型</a:t>
            </a:r>
          </a:p>
        </p:txBody>
      </p:sp>
      <p:sp>
        <p:nvSpPr>
          <p:cNvPr id="25" name="テキスト ボックス 24">
            <a:extLst>
              <a:ext uri="{FF2B5EF4-FFF2-40B4-BE49-F238E27FC236}">
                <a16:creationId xmlns:a16="http://schemas.microsoft.com/office/drawing/2014/main" id="{D5AAB608-EB97-654D-848D-5D91762DFF57}"/>
              </a:ext>
            </a:extLst>
          </p:cNvPr>
          <p:cNvSpPr txBox="1"/>
          <p:nvPr/>
        </p:nvSpPr>
        <p:spPr>
          <a:xfrm>
            <a:off x="5396843" y="3656529"/>
            <a:ext cx="5956957" cy="3046988"/>
          </a:xfrm>
          <a:prstGeom prst="rect">
            <a:avLst/>
          </a:prstGeom>
          <a:noFill/>
        </p:spPr>
        <p:txBody>
          <a:bodyPr wrap="square" rtlCol="0">
            <a:spAutoFit/>
          </a:bodyPr>
          <a:lstStyle/>
          <a:p>
            <a:r>
              <a:rPr lang="ja-JP" altLang="en-US" sz="320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正電荷は原子内で局所的にかたまって存在していて、</a:t>
            </a:r>
            <a:r>
              <a:rPr lang="en-US" altLang="ja-JP" sz="3200" dirty="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α</a:t>
            </a:r>
            <a:r>
              <a:rPr lang="ja-JP" altLang="en-US" sz="320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線の正電荷との斥力により、</a:t>
            </a:r>
            <a:r>
              <a:rPr lang="en-US" altLang="ja-JP" sz="3200" dirty="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α</a:t>
            </a:r>
            <a:r>
              <a:rPr lang="ja-JP" altLang="en-US" sz="320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線の大角度の散乱が起きる</a:t>
            </a:r>
            <a:endParaRPr lang="en-US" altLang="ja-JP" sz="3200" dirty="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endParaRPr>
          </a:p>
          <a:p>
            <a:r>
              <a:rPr kumimoji="1" lang="ja-JP" altLang="en-US" sz="320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→原子は、</a:t>
            </a:r>
            <a:r>
              <a:rPr lang="ja-JP" altLang="en-US" sz="320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rPr>
              <a:t>正の電荷を持つ原子核と電子からなる</a:t>
            </a:r>
            <a:endParaRPr kumimoji="1" lang="en-US" altLang="ja-JP" sz="3200" dirty="0">
              <a:solidFill>
                <a:schemeClr val="bg1"/>
              </a:solidFill>
              <a:latin typeface="Gen Jyuu Gothic LP Regular" panose="020B0302020203020207" pitchFamily="34" charset="-128"/>
              <a:ea typeface="Gen Jyuu Gothic LP Regular" panose="020B0302020203020207" pitchFamily="34" charset="-128"/>
              <a:cs typeface="Gen Jyuu Gothic LP Regular" panose="020B0302020203020207" pitchFamily="34" charset="-128"/>
            </a:endParaRPr>
          </a:p>
        </p:txBody>
      </p:sp>
      <p:grpSp>
        <p:nvGrpSpPr>
          <p:cNvPr id="30" name="グループ化 29">
            <a:extLst>
              <a:ext uri="{FF2B5EF4-FFF2-40B4-BE49-F238E27FC236}">
                <a16:creationId xmlns:a16="http://schemas.microsoft.com/office/drawing/2014/main" id="{8BE0CD7B-9B82-1C46-97C2-1C2C02DEE60F}"/>
              </a:ext>
            </a:extLst>
          </p:cNvPr>
          <p:cNvGrpSpPr/>
          <p:nvPr/>
        </p:nvGrpSpPr>
        <p:grpSpPr>
          <a:xfrm>
            <a:off x="8193314" y="1034143"/>
            <a:ext cx="2394857" cy="2394857"/>
            <a:chOff x="8363857" y="1295400"/>
            <a:chExt cx="2394857" cy="2394857"/>
          </a:xfrm>
        </p:grpSpPr>
        <p:grpSp>
          <p:nvGrpSpPr>
            <p:cNvPr id="23" name="グループ化 22">
              <a:extLst>
                <a:ext uri="{FF2B5EF4-FFF2-40B4-BE49-F238E27FC236}">
                  <a16:creationId xmlns:a16="http://schemas.microsoft.com/office/drawing/2014/main" id="{DD8A0ECF-DC70-6D4D-A951-538C6483A444}"/>
                </a:ext>
              </a:extLst>
            </p:cNvPr>
            <p:cNvGrpSpPr/>
            <p:nvPr/>
          </p:nvGrpSpPr>
          <p:grpSpPr>
            <a:xfrm>
              <a:off x="8363857" y="1295400"/>
              <a:ext cx="2394857" cy="2394857"/>
              <a:chOff x="8363857" y="1295400"/>
              <a:chExt cx="2394857" cy="2394857"/>
            </a:xfrm>
          </p:grpSpPr>
          <p:sp>
            <p:nvSpPr>
              <p:cNvPr id="10" name="ドーナツ 9">
                <a:extLst>
                  <a:ext uri="{FF2B5EF4-FFF2-40B4-BE49-F238E27FC236}">
                    <a16:creationId xmlns:a16="http://schemas.microsoft.com/office/drawing/2014/main" id="{990E8302-7518-FF43-A69E-43B456EE5779}"/>
                  </a:ext>
                </a:extLst>
              </p:cNvPr>
              <p:cNvSpPr>
                <a:spLocks noChangeAspect="1"/>
              </p:cNvSpPr>
              <p:nvPr/>
            </p:nvSpPr>
            <p:spPr>
              <a:xfrm>
                <a:off x="8363857" y="1295400"/>
                <a:ext cx="2394857" cy="2394857"/>
              </a:xfrm>
              <a:prstGeom prst="donut">
                <a:avLst>
                  <a:gd name="adj" fmla="val 121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12" name="直線コネクタ 11">
                <a:extLst>
                  <a:ext uri="{FF2B5EF4-FFF2-40B4-BE49-F238E27FC236}">
                    <a16:creationId xmlns:a16="http://schemas.microsoft.com/office/drawing/2014/main" id="{7708FA8A-2BBF-504F-A073-DF9CCD185F58}"/>
                  </a:ext>
                </a:extLst>
              </p:cNvPr>
              <p:cNvCxnSpPr>
                <a:cxnSpLocks/>
              </p:cNvCxnSpPr>
              <p:nvPr/>
            </p:nvCxnSpPr>
            <p:spPr>
              <a:xfrm>
                <a:off x="9561285" y="1827937"/>
                <a:ext cx="0" cy="1329781"/>
              </a:xfrm>
              <a:prstGeom prst="line">
                <a:avLst/>
              </a:prstGeom>
              <a:ln w="50800">
                <a:solidFill>
                  <a:srgbClr val="FFE745"/>
                </a:solidFill>
              </a:ln>
            </p:spPr>
            <p:style>
              <a:lnRef idx="1">
                <a:schemeClr val="accent1"/>
              </a:lnRef>
              <a:fillRef idx="0">
                <a:schemeClr val="accent1"/>
              </a:fillRef>
              <a:effectRef idx="0">
                <a:schemeClr val="accent1"/>
              </a:effectRef>
              <a:fontRef idx="minor">
                <a:schemeClr val="tx1"/>
              </a:fontRef>
            </p:style>
          </p:cxnSp>
          <p:sp>
            <p:nvSpPr>
              <p:cNvPr id="16" name="角丸四角形 15">
                <a:extLst>
                  <a:ext uri="{FF2B5EF4-FFF2-40B4-BE49-F238E27FC236}">
                    <a16:creationId xmlns:a16="http://schemas.microsoft.com/office/drawing/2014/main" id="{5BB4591B-0F20-5F4F-86E1-B06ADDD7C9BF}"/>
                  </a:ext>
                </a:extLst>
              </p:cNvPr>
              <p:cNvSpPr/>
              <p:nvPr/>
            </p:nvSpPr>
            <p:spPr>
              <a:xfrm>
                <a:off x="8592457" y="2226127"/>
                <a:ext cx="406400" cy="533400"/>
              </a:xfrm>
              <a:prstGeom prst="roundRect">
                <a:avLst/>
              </a:prstGeom>
              <a:solidFill>
                <a:srgbClr val="BCEE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 name="直線矢印コネクタ 17">
                <a:extLst>
                  <a:ext uri="{FF2B5EF4-FFF2-40B4-BE49-F238E27FC236}">
                    <a16:creationId xmlns:a16="http://schemas.microsoft.com/office/drawing/2014/main" id="{CBCA52F2-5B59-6A4C-86ED-EE296DB23E64}"/>
                  </a:ext>
                </a:extLst>
              </p:cNvPr>
              <p:cNvCxnSpPr>
                <a:cxnSpLocks/>
              </p:cNvCxnSpPr>
              <p:nvPr/>
            </p:nvCxnSpPr>
            <p:spPr>
              <a:xfrm>
                <a:off x="9114971" y="2492827"/>
                <a:ext cx="1349829" cy="0"/>
              </a:xfrm>
              <a:prstGeom prst="straightConnector1">
                <a:avLst/>
              </a:prstGeom>
              <a:ln w="28575">
                <a:solidFill>
                  <a:srgbClr val="BCEE74"/>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テキスト ボックス 25">
              <a:extLst>
                <a:ext uri="{FF2B5EF4-FFF2-40B4-BE49-F238E27FC236}">
                  <a16:creationId xmlns:a16="http://schemas.microsoft.com/office/drawing/2014/main" id="{FCA4C421-86C8-BE4A-8E48-2EC8970FC637}"/>
                </a:ext>
              </a:extLst>
            </p:cNvPr>
            <p:cNvSpPr txBox="1"/>
            <p:nvPr/>
          </p:nvSpPr>
          <p:spPr>
            <a:xfrm>
              <a:off x="9818469" y="2060405"/>
              <a:ext cx="646331" cy="369332"/>
            </a:xfrm>
            <a:prstGeom prst="rect">
              <a:avLst/>
            </a:prstGeom>
            <a:noFill/>
          </p:spPr>
          <p:txBody>
            <a:bodyPr wrap="none" rtlCol="0">
              <a:spAutoFit/>
            </a:bodyPr>
            <a:lstStyle/>
            <a:p>
              <a:r>
                <a:rPr kumimoji="1" lang="en-US" altLang="ja-JP" dirty="0">
                  <a:solidFill>
                    <a:schemeClr val="bg1"/>
                  </a:solidFill>
                </a:rPr>
                <a:t>α</a:t>
              </a:r>
              <a:r>
                <a:rPr kumimoji="1" lang="ja-JP" altLang="en-US">
                  <a:solidFill>
                    <a:schemeClr val="bg1"/>
                  </a:solidFill>
                </a:rPr>
                <a:t>線</a:t>
              </a:r>
            </a:p>
          </p:txBody>
        </p:sp>
        <p:sp>
          <p:nvSpPr>
            <p:cNvPr id="27" name="テキスト ボックス 26">
              <a:extLst>
                <a:ext uri="{FF2B5EF4-FFF2-40B4-BE49-F238E27FC236}">
                  <a16:creationId xmlns:a16="http://schemas.microsoft.com/office/drawing/2014/main" id="{1EFB7622-2E4C-A849-AEFD-AA2223948D91}"/>
                </a:ext>
              </a:extLst>
            </p:cNvPr>
            <p:cNvSpPr txBox="1"/>
            <p:nvPr/>
          </p:nvSpPr>
          <p:spPr>
            <a:xfrm>
              <a:off x="9172138" y="1483093"/>
              <a:ext cx="646331" cy="369332"/>
            </a:xfrm>
            <a:prstGeom prst="rect">
              <a:avLst/>
            </a:prstGeom>
            <a:noFill/>
          </p:spPr>
          <p:txBody>
            <a:bodyPr wrap="none" rtlCol="0">
              <a:spAutoFit/>
            </a:bodyPr>
            <a:lstStyle/>
            <a:p>
              <a:r>
                <a:rPr kumimoji="1" lang="ja-JP" altLang="en-US">
                  <a:solidFill>
                    <a:schemeClr val="bg1"/>
                  </a:solidFill>
                </a:rPr>
                <a:t>金箔</a:t>
              </a:r>
            </a:p>
          </p:txBody>
        </p:sp>
      </p:grpSp>
      <p:grpSp>
        <p:nvGrpSpPr>
          <p:cNvPr id="29" name="グループ化 28">
            <a:extLst>
              <a:ext uri="{FF2B5EF4-FFF2-40B4-BE49-F238E27FC236}">
                <a16:creationId xmlns:a16="http://schemas.microsoft.com/office/drawing/2014/main" id="{C4D0AF00-A023-6A4D-9528-985894C7A8A9}"/>
              </a:ext>
            </a:extLst>
          </p:cNvPr>
          <p:cNvGrpSpPr/>
          <p:nvPr/>
        </p:nvGrpSpPr>
        <p:grpSpPr>
          <a:xfrm>
            <a:off x="2452914" y="3552047"/>
            <a:ext cx="2148114" cy="2148114"/>
            <a:chOff x="4307115" y="3455709"/>
            <a:chExt cx="2148114" cy="2148114"/>
          </a:xfrm>
        </p:grpSpPr>
        <p:grpSp>
          <p:nvGrpSpPr>
            <p:cNvPr id="28" name="グループ化 27">
              <a:extLst>
                <a:ext uri="{FF2B5EF4-FFF2-40B4-BE49-F238E27FC236}">
                  <a16:creationId xmlns:a16="http://schemas.microsoft.com/office/drawing/2014/main" id="{86AD21C4-444E-6447-8609-45EBAF200514}"/>
                </a:ext>
              </a:extLst>
            </p:cNvPr>
            <p:cNvGrpSpPr/>
            <p:nvPr/>
          </p:nvGrpSpPr>
          <p:grpSpPr>
            <a:xfrm>
              <a:off x="4307115" y="3455709"/>
              <a:ext cx="2148114" cy="2148114"/>
              <a:chOff x="2365829" y="3429000"/>
              <a:chExt cx="2148114" cy="2148114"/>
            </a:xfrm>
          </p:grpSpPr>
          <p:sp>
            <p:nvSpPr>
              <p:cNvPr id="4" name="円/楕円 3">
                <a:extLst>
                  <a:ext uri="{FF2B5EF4-FFF2-40B4-BE49-F238E27FC236}">
                    <a16:creationId xmlns:a16="http://schemas.microsoft.com/office/drawing/2014/main" id="{BE7DD817-832C-0A4C-86F4-6A2A7F0D320F}"/>
                  </a:ext>
                </a:extLst>
              </p:cNvPr>
              <p:cNvSpPr>
                <a:spLocks noChangeAspect="1"/>
              </p:cNvSpPr>
              <p:nvPr/>
            </p:nvSpPr>
            <p:spPr>
              <a:xfrm>
                <a:off x="2365829" y="3429000"/>
                <a:ext cx="2148114" cy="2148114"/>
              </a:xfrm>
              <a:prstGeom prst="ellipse">
                <a:avLst/>
              </a:prstGeom>
              <a:solidFill>
                <a:srgbClr val="FFE745">
                  <a:alpha val="7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C6489526-ABFC-4726-942E-CAF4B8278832}"/>
                  </a:ext>
                </a:extLst>
              </p:cNvPr>
              <p:cNvSpPr/>
              <p:nvPr/>
            </p:nvSpPr>
            <p:spPr>
              <a:xfrm rot="1620000">
                <a:off x="2425860" y="4228737"/>
                <a:ext cx="2028052" cy="548640"/>
              </a:xfrm>
              <a:prstGeom prst="ellipse">
                <a:avLst/>
              </a:prstGeom>
              <a:solidFill>
                <a:srgbClr val="000000">
                  <a:alpha val="5000"/>
                </a:srgbClr>
              </a:solidFill>
              <a:ln w="222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ko-KR" altLang="en-US">
                  <a:solidFill>
                    <a:srgbClr val="000000"/>
                  </a:solidFill>
                </a:endParaRPr>
              </a:p>
            </p:txBody>
          </p:sp>
          <p:sp>
            <p:nvSpPr>
              <p:cNvPr id="9" name="楕円 13">
                <a:extLst>
                  <a:ext uri="{FF2B5EF4-FFF2-40B4-BE49-F238E27FC236}">
                    <a16:creationId xmlns:a16="http://schemas.microsoft.com/office/drawing/2014/main" id="{12141FE4-A4B4-7341-8804-9B09377C2012}"/>
                  </a:ext>
                </a:extLst>
              </p:cNvPr>
              <p:cNvSpPr/>
              <p:nvPr/>
            </p:nvSpPr>
            <p:spPr>
              <a:xfrm rot="-900000">
                <a:off x="2396258" y="4228738"/>
                <a:ext cx="2028052" cy="548640"/>
              </a:xfrm>
              <a:prstGeom prst="ellipse">
                <a:avLst/>
              </a:prstGeom>
              <a:solidFill>
                <a:srgbClr val="000000">
                  <a:alpha val="5000"/>
                </a:srgbClr>
              </a:solidFill>
              <a:ln w="222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ko-KR" altLang="en-US">
                  <a:solidFill>
                    <a:srgbClr val="000000"/>
                  </a:solidFill>
                </a:endParaRPr>
              </a:p>
            </p:txBody>
          </p:sp>
        </p:grpSp>
        <p:sp>
          <p:nvSpPr>
            <p:cNvPr id="5" name="円/楕円 4">
              <a:extLst>
                <a:ext uri="{FF2B5EF4-FFF2-40B4-BE49-F238E27FC236}">
                  <a16:creationId xmlns:a16="http://schemas.microsoft.com/office/drawing/2014/main" id="{2C0D5F4C-97EF-C143-A159-1967057BF7A0}"/>
                </a:ext>
              </a:extLst>
            </p:cNvPr>
            <p:cNvSpPr>
              <a:spLocks noChangeAspect="1"/>
            </p:cNvSpPr>
            <p:nvPr/>
          </p:nvSpPr>
          <p:spPr>
            <a:xfrm>
              <a:off x="5206427" y="4384623"/>
              <a:ext cx="290286" cy="2902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298046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386443-CE1B-CE49-A7B9-43B97B4A87B6}"/>
              </a:ext>
            </a:extLst>
          </p:cNvPr>
          <p:cNvSpPr>
            <a:spLocks noGrp="1"/>
          </p:cNvSpPr>
          <p:nvPr>
            <p:ph type="title"/>
          </p:nvPr>
        </p:nvSpPr>
        <p:spPr/>
        <p:txBody>
          <a:bodyPr/>
          <a:lstStyle/>
          <a:p>
            <a:r>
              <a:rPr kumimoji="1" lang="ja-JP" altLang="en-US"/>
              <a:t>原子核</a:t>
            </a:r>
          </a:p>
        </p:txBody>
      </p:sp>
      <p:sp>
        <p:nvSpPr>
          <p:cNvPr id="3" name="コンテンツ プレースホルダー 2">
            <a:extLst>
              <a:ext uri="{FF2B5EF4-FFF2-40B4-BE49-F238E27FC236}">
                <a16:creationId xmlns:a16="http://schemas.microsoft.com/office/drawing/2014/main" id="{0C5BAF7D-DA61-6D4A-988E-D3CB738FEACB}"/>
              </a:ext>
            </a:extLst>
          </p:cNvPr>
          <p:cNvSpPr>
            <a:spLocks noGrp="1"/>
          </p:cNvSpPr>
          <p:nvPr>
            <p:ph sz="half" idx="1"/>
          </p:nvPr>
        </p:nvSpPr>
        <p:spPr>
          <a:xfrm>
            <a:off x="838200" y="1440000"/>
            <a:ext cx="5881914" cy="4856163"/>
          </a:xfrm>
        </p:spPr>
        <p:txBody>
          <a:bodyPr>
            <a:noAutofit/>
          </a:bodyPr>
          <a:lstStyle/>
          <a:p>
            <a:r>
              <a:rPr kumimoji="1" lang="en-US" altLang="ja-JP" sz="3200" dirty="0"/>
              <a:t>J.</a:t>
            </a:r>
            <a:r>
              <a:rPr kumimoji="1" lang="ja-JP" altLang="en-US" sz="3200"/>
              <a:t>チャドウィック</a:t>
            </a:r>
            <a:endParaRPr kumimoji="1" lang="en-US" altLang="ja-JP" sz="3200" dirty="0"/>
          </a:p>
          <a:p>
            <a:pPr marL="0" indent="0">
              <a:buNone/>
            </a:pPr>
            <a:r>
              <a:rPr lang="ja-JP" altLang="en-US" sz="3200"/>
              <a:t>ベリリウムに</a:t>
            </a:r>
            <a:r>
              <a:rPr lang="en-US" altLang="ja-JP" sz="3200" dirty="0"/>
              <a:t>α</a:t>
            </a:r>
            <a:r>
              <a:rPr lang="ja-JP" altLang="en-US" sz="3200"/>
              <a:t>線をぶつける実験で</a:t>
            </a:r>
            <a:r>
              <a:rPr kumimoji="1" lang="ja-JP" altLang="en-US" sz="3200"/>
              <a:t>電気的に中性な放射線が発生</a:t>
            </a:r>
            <a:endParaRPr kumimoji="1" lang="en-US" altLang="ja-JP" sz="3200" dirty="0"/>
          </a:p>
          <a:p>
            <a:pPr marL="0" indent="0">
              <a:buNone/>
            </a:pPr>
            <a:r>
              <a:rPr lang="ja-JP" altLang="en-US" sz="3200"/>
              <a:t>→放射線の正体は金属の“原子核の破片”</a:t>
            </a:r>
            <a:endParaRPr lang="en-US" altLang="ja-JP" sz="3200" dirty="0"/>
          </a:p>
          <a:p>
            <a:pPr marL="0" indent="0">
              <a:buNone/>
            </a:pPr>
            <a:r>
              <a:rPr kumimoji="1" lang="ja-JP" altLang="en-US" sz="3200"/>
              <a:t>→原子核は陽子と中性子からなる</a:t>
            </a:r>
            <a:endParaRPr kumimoji="1" lang="en-US" altLang="ja-JP" sz="3200" dirty="0"/>
          </a:p>
          <a:p>
            <a:pPr marL="0" indent="0">
              <a:buNone/>
            </a:pPr>
            <a:endParaRPr kumimoji="1" lang="en-US" altLang="ja-JP" sz="1600" dirty="0"/>
          </a:p>
          <a:p>
            <a:pPr marL="0" indent="0">
              <a:buNone/>
            </a:pPr>
            <a:r>
              <a:rPr lang="ja-JP" altLang="en-US" sz="3200"/>
              <a:t>⇨電子、陽子、中性子は、それ以上分割できない「素粒子」</a:t>
            </a:r>
            <a:endParaRPr kumimoji="1" lang="ja-JP" altLang="en-US" sz="3200"/>
          </a:p>
        </p:txBody>
      </p:sp>
      <p:pic>
        <p:nvPicPr>
          <p:cNvPr id="6" name="図 5" descr="卵型のお菓子&#10;&#10;中程度の精度で自動的に生成された説明">
            <a:extLst>
              <a:ext uri="{FF2B5EF4-FFF2-40B4-BE49-F238E27FC236}">
                <a16:creationId xmlns:a16="http://schemas.microsoft.com/office/drawing/2014/main" id="{2B510E3E-CA2F-EA43-9818-EC166378A396}"/>
              </a:ext>
            </a:extLst>
          </p:cNvPr>
          <p:cNvPicPr>
            <a:picLocks noChangeAspect="1"/>
          </p:cNvPicPr>
          <p:nvPr/>
        </p:nvPicPr>
        <p:blipFill>
          <a:blip r:embed="rId2"/>
          <a:stretch>
            <a:fillRect/>
          </a:stretch>
        </p:blipFill>
        <p:spPr>
          <a:xfrm>
            <a:off x="7261626" y="365125"/>
            <a:ext cx="3543349" cy="2866570"/>
          </a:xfrm>
          <a:prstGeom prst="rect">
            <a:avLst/>
          </a:prstGeom>
        </p:spPr>
      </p:pic>
      <p:pic>
        <p:nvPicPr>
          <p:cNvPr id="8" name="図 7" descr="屋内, テーブル, 座る, 小さい が含まれている画像&#10;&#10;自動的に生成された説明">
            <a:extLst>
              <a:ext uri="{FF2B5EF4-FFF2-40B4-BE49-F238E27FC236}">
                <a16:creationId xmlns:a16="http://schemas.microsoft.com/office/drawing/2014/main" id="{AEA365F1-C609-0740-A706-F2C080BAD33F}"/>
              </a:ext>
            </a:extLst>
          </p:cNvPr>
          <p:cNvPicPr>
            <a:picLocks noChangeAspect="1"/>
          </p:cNvPicPr>
          <p:nvPr/>
        </p:nvPicPr>
        <p:blipFill>
          <a:blip r:embed="rId3"/>
          <a:stretch>
            <a:fillRect/>
          </a:stretch>
        </p:blipFill>
        <p:spPr>
          <a:xfrm>
            <a:off x="7261626" y="3868081"/>
            <a:ext cx="3547005" cy="2779486"/>
          </a:xfrm>
          <a:prstGeom prst="rect">
            <a:avLst/>
          </a:prstGeom>
        </p:spPr>
      </p:pic>
      <p:sp>
        <p:nvSpPr>
          <p:cNvPr id="9" name="下矢印 8">
            <a:extLst>
              <a:ext uri="{FF2B5EF4-FFF2-40B4-BE49-F238E27FC236}">
                <a16:creationId xmlns:a16="http://schemas.microsoft.com/office/drawing/2014/main" id="{DDAB7E72-8267-544B-8FC8-13446CC9CFBF}"/>
              </a:ext>
            </a:extLst>
          </p:cNvPr>
          <p:cNvSpPr/>
          <p:nvPr/>
        </p:nvSpPr>
        <p:spPr>
          <a:xfrm>
            <a:off x="8790984" y="3288654"/>
            <a:ext cx="484632" cy="5660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D49113A7-C9F1-0342-89E3-F531E3DBC53D}"/>
              </a:ext>
            </a:extLst>
          </p:cNvPr>
          <p:cNvSpPr txBox="1"/>
          <p:nvPr/>
        </p:nvSpPr>
        <p:spPr>
          <a:xfrm>
            <a:off x="9825647" y="6372664"/>
            <a:ext cx="2366353" cy="307777"/>
          </a:xfrm>
          <a:prstGeom prst="rect">
            <a:avLst/>
          </a:prstGeom>
          <a:noFill/>
        </p:spPr>
        <p:txBody>
          <a:bodyPr wrap="none" rtlCol="0">
            <a:spAutoFit/>
          </a:bodyPr>
          <a:lstStyle/>
          <a:p>
            <a:r>
              <a:rPr kumimoji="1" lang="en-US" altLang="ja-JP" sz="1400" dirty="0">
                <a:solidFill>
                  <a:schemeClr val="bg1"/>
                </a:solidFill>
              </a:rPr>
              <a:t>Newton </a:t>
            </a:r>
            <a:r>
              <a:rPr kumimoji="1" lang="ja-JP" altLang="en-US" sz="1400">
                <a:solidFill>
                  <a:schemeClr val="bg1"/>
                </a:solidFill>
              </a:rPr>
              <a:t>ライト</a:t>
            </a:r>
            <a:r>
              <a:rPr kumimoji="1" lang="en-US" altLang="ja-JP" sz="1400" dirty="0">
                <a:solidFill>
                  <a:schemeClr val="bg1"/>
                </a:solidFill>
              </a:rPr>
              <a:t> </a:t>
            </a:r>
            <a:r>
              <a:rPr lang="en-US" altLang="ja-JP" sz="1400" dirty="0">
                <a:solidFill>
                  <a:schemeClr val="bg1"/>
                </a:solidFill>
              </a:rPr>
              <a:t>『</a:t>
            </a:r>
            <a:r>
              <a:rPr lang="ja-JP" altLang="en-US" sz="1400">
                <a:solidFill>
                  <a:schemeClr val="bg1"/>
                </a:solidFill>
              </a:rPr>
              <a:t>素粒子</a:t>
            </a:r>
            <a:r>
              <a:rPr lang="en-US" altLang="ja-JP" sz="1400" dirty="0">
                <a:solidFill>
                  <a:schemeClr val="bg1"/>
                </a:solidFill>
              </a:rPr>
              <a:t>』</a:t>
            </a:r>
            <a:endParaRPr kumimoji="1" lang="en-US" altLang="ja-JP" sz="1400" dirty="0">
              <a:solidFill>
                <a:schemeClr val="bg1"/>
              </a:solidFill>
            </a:endParaRPr>
          </a:p>
        </p:txBody>
      </p:sp>
    </p:spTree>
    <p:extLst>
      <p:ext uri="{BB962C8B-B14F-4D97-AF65-F5344CB8AC3E}">
        <p14:creationId xmlns:p14="http://schemas.microsoft.com/office/powerpoint/2010/main" val="4198189351"/>
      </p:ext>
    </p:extLst>
  </p:cSld>
  <p:clrMapOvr>
    <a:masterClrMapping/>
  </p:clrMapOvr>
</p:sld>
</file>

<file path=ppt/theme/theme1.xml><?xml version="1.0" encoding="utf-8"?>
<a:theme xmlns:a="http://schemas.openxmlformats.org/drawingml/2006/main" name="テーマ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テーマ2" id="{BB54CE05-9CD8-0E4C-AD8F-105DD1C95529}" vid="{5502FF80-F9C3-8844-B0D0-EA7E5C18B78F}"/>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テーマ2</Template>
  <TotalTime>32784</TotalTime>
  <Words>3864</Words>
  <Application>Microsoft Macintosh PowerPoint</Application>
  <PresentationFormat>ワイド画面</PresentationFormat>
  <Paragraphs>476</Paragraphs>
  <Slides>56</Slides>
  <Notes>35</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56</vt:i4>
      </vt:variant>
    </vt:vector>
  </HeadingPairs>
  <TitlesOfParts>
    <vt:vector size="64" baseType="lpstr">
      <vt:lpstr>Gen Jyuu Gothic LP Bold</vt:lpstr>
      <vt:lpstr>Gen Jyuu Gothic LP Regular</vt:lpstr>
      <vt:lpstr>源柔ゴシックLP Medium</vt:lpstr>
      <vt:lpstr>源柔ゴシックLP Normal</vt:lpstr>
      <vt:lpstr>源柔ゴシックLP Regular</vt:lpstr>
      <vt:lpstr>游ゴシック</vt:lpstr>
      <vt:lpstr>Arial</vt:lpstr>
      <vt:lpstr>テーマ2</vt:lpstr>
      <vt:lpstr>ニュートリノ： 小さな質量の大きな意味</vt:lpstr>
      <vt:lpstr>はじめに</vt:lpstr>
      <vt:lpstr>目次</vt:lpstr>
      <vt:lpstr>ニュートリノとは</vt:lpstr>
      <vt:lpstr>この世の物質は何でできているのか</vt:lpstr>
      <vt:lpstr>この世の物質は何でできているのか</vt:lpstr>
      <vt:lpstr>放電現象</vt:lpstr>
      <vt:lpstr>ガイガーとマースデンの実験</vt:lpstr>
      <vt:lpstr>原子核</vt:lpstr>
      <vt:lpstr>多すぎる「素粒子」</vt:lpstr>
      <vt:lpstr>クォークモデル</vt:lpstr>
      <vt:lpstr>β崩壊の謎</vt:lpstr>
      <vt:lpstr>エネルギー収支</vt:lpstr>
      <vt:lpstr>ニュートリノ</vt:lpstr>
      <vt:lpstr>F.ライネスとC.コーワンの実験</vt:lpstr>
      <vt:lpstr>F.ライネスとC.コーワンの実験</vt:lpstr>
      <vt:lpstr>自然界にあふれるニュートリノ</vt:lpstr>
      <vt:lpstr>４つの力</vt:lpstr>
      <vt:lpstr>弱い力</vt:lpstr>
      <vt:lpstr>なぜニュートリノ？</vt:lpstr>
      <vt:lpstr>ニュートリノまとめ</vt:lpstr>
      <vt:lpstr>3種類のニュートリノ</vt:lpstr>
      <vt:lpstr>素粒子の標準理論</vt:lpstr>
      <vt:lpstr>ニュートリノに質量はないのか？</vt:lpstr>
      <vt:lpstr>太陽ニュートリノ</vt:lpstr>
      <vt:lpstr>ホームステイク実験</vt:lpstr>
      <vt:lpstr>太陽ニュートリノ問題</vt:lpstr>
      <vt:lpstr>カミオカンデ</vt:lpstr>
      <vt:lpstr>ホームステイク実験との違い</vt:lpstr>
      <vt:lpstr>ニュートリノ検出原理</vt:lpstr>
      <vt:lpstr>カミオカンデでの結果</vt:lpstr>
      <vt:lpstr>大気ニュートリノ</vt:lpstr>
      <vt:lpstr>チェレンコフ光のリング</vt:lpstr>
      <vt:lpstr>大気ニュートリノ問題</vt:lpstr>
      <vt:lpstr>PowerPoint プレゼンテーション</vt:lpstr>
      <vt:lpstr>ニュートリノ振動</vt:lpstr>
      <vt:lpstr>ニュートリノ振動</vt:lpstr>
      <vt:lpstr>ニュートリノ振動</vt:lpstr>
      <vt:lpstr>標準理論との矛盾</vt:lpstr>
      <vt:lpstr>スーパーカミオカンデ</vt:lpstr>
      <vt:lpstr>ニュートリノ振動の発見</vt:lpstr>
      <vt:lpstr>ニュートリノ振動の発見</vt:lpstr>
      <vt:lpstr>K2K</vt:lpstr>
      <vt:lpstr>T2K</vt:lpstr>
      <vt:lpstr>OPERA実験</vt:lpstr>
      <vt:lpstr>これからのニュートリノ振動研究</vt:lpstr>
      <vt:lpstr>消えた反物質</vt:lpstr>
      <vt:lpstr>消えた反物質</vt:lpstr>
      <vt:lpstr>CP対称性</vt:lpstr>
      <vt:lpstr>CP対称性の破れ</vt:lpstr>
      <vt:lpstr>ニュートリノのCP対称性の破れ</vt:lpstr>
      <vt:lpstr>反ニュートリノ実験</vt:lpstr>
      <vt:lpstr>CP位相角</vt:lpstr>
      <vt:lpstr>ハイパーカミオカンデ</vt:lpstr>
      <vt:lpstr>参考文献</vt:lpstr>
      <vt:lpstr>参考文献</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牧野　望</dc:creator>
  <cp:lastModifiedBy>牧野　望</cp:lastModifiedBy>
  <cp:revision>423</cp:revision>
  <dcterms:created xsi:type="dcterms:W3CDTF">2021-02-22T05:37:23Z</dcterms:created>
  <dcterms:modified xsi:type="dcterms:W3CDTF">2021-04-02T10:47:18Z</dcterms:modified>
</cp:coreProperties>
</file>