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60" r:id="rId3"/>
    <p:sldId id="257" r:id="rId4"/>
    <p:sldId id="261" r:id="rId5"/>
    <p:sldId id="262" r:id="rId6"/>
    <p:sldId id="263" r:id="rId7"/>
    <p:sldId id="264" r:id="rId8"/>
    <p:sldId id="265" r:id="rId9"/>
    <p:sldId id="266" r:id="rId10"/>
    <p:sldId id="259" r:id="rId11"/>
    <p:sldId id="294" r:id="rId12"/>
    <p:sldId id="295" r:id="rId13"/>
    <p:sldId id="258" r:id="rId14"/>
    <p:sldId id="267" r:id="rId15"/>
    <p:sldId id="268" r:id="rId16"/>
    <p:sldId id="269" r:id="rId17"/>
    <p:sldId id="270" r:id="rId18"/>
    <p:sldId id="271" r:id="rId19"/>
    <p:sldId id="272" r:id="rId20"/>
    <p:sldId id="273" r:id="rId21"/>
    <p:sldId id="274" r:id="rId22"/>
    <p:sldId id="282" r:id="rId23"/>
    <p:sldId id="275" r:id="rId24"/>
    <p:sldId id="276" r:id="rId25"/>
    <p:sldId id="277" r:id="rId26"/>
    <p:sldId id="285" r:id="rId27"/>
    <p:sldId id="286" r:id="rId28"/>
    <p:sldId id="288" r:id="rId29"/>
    <p:sldId id="289" r:id="rId30"/>
    <p:sldId id="290" r:id="rId31"/>
    <p:sldId id="296" r:id="rId32"/>
    <p:sldId id="278" r:id="rId33"/>
    <p:sldId id="279" r:id="rId34"/>
    <p:sldId id="280" r:id="rId35"/>
    <p:sldId id="281" r:id="rId36"/>
    <p:sldId id="283" r:id="rId37"/>
    <p:sldId id="284" r:id="rId38"/>
    <p:sldId id="291" r:id="rId39"/>
    <p:sldId id="292" r:id="rId40"/>
    <p:sldId id="293" r:id="rId4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53" autoAdjust="0"/>
    <p:restoredTop sz="94675" autoAdjust="0"/>
  </p:normalViewPr>
  <p:slideViewPr>
    <p:cSldViewPr snapToGrid="0">
      <p:cViewPr varScale="1">
        <p:scale>
          <a:sx n="86" d="100"/>
          <a:sy n="86" d="100"/>
        </p:scale>
        <p:origin x="39" y="90"/>
      </p:cViewPr>
      <p:guideLst/>
    </p:cSldViewPr>
  </p:slideViewPr>
  <p:outlineViewPr>
    <p:cViewPr>
      <p:scale>
        <a:sx n="33" d="100"/>
        <a:sy n="33" d="100"/>
      </p:scale>
      <p:origin x="0" y="-24939"/>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C655-41F3-4974-8B81-9D61BB4D755C}" type="datetimeFigureOut">
              <a:rPr kumimoji="1" lang="ja-JP" altLang="en-US" smtClean="0"/>
              <a:t>2021/3/24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E6478-B5CE-4097-898B-D225581418B0}" type="slidenum">
              <a:rPr kumimoji="1" lang="ja-JP" altLang="en-US" smtClean="0"/>
              <a:t>‹#›</a:t>
            </a:fld>
            <a:endParaRPr kumimoji="1" lang="ja-JP" altLang="en-US"/>
          </a:p>
        </p:txBody>
      </p:sp>
    </p:spTree>
    <p:extLst>
      <p:ext uri="{BB962C8B-B14F-4D97-AF65-F5344CB8AC3E}">
        <p14:creationId xmlns:p14="http://schemas.microsoft.com/office/powerpoint/2010/main" val="65291178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F5E6478-B5CE-4097-898B-D225581418B0}" type="slidenum">
              <a:rPr kumimoji="1" lang="ja-JP" altLang="en-US" smtClean="0"/>
              <a:t>3</a:t>
            </a:fld>
            <a:endParaRPr kumimoji="1" lang="ja-JP" altLang="en-US"/>
          </a:p>
        </p:txBody>
      </p:sp>
    </p:spTree>
    <p:extLst>
      <p:ext uri="{BB962C8B-B14F-4D97-AF65-F5344CB8AC3E}">
        <p14:creationId xmlns:p14="http://schemas.microsoft.com/office/powerpoint/2010/main" val="1085867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F5E6478-B5CE-4097-898B-D225581418B0}" type="slidenum">
              <a:rPr kumimoji="1" lang="ja-JP" altLang="en-US" smtClean="0"/>
              <a:t>4</a:t>
            </a:fld>
            <a:endParaRPr kumimoji="1" lang="ja-JP" altLang="en-US"/>
          </a:p>
        </p:txBody>
      </p:sp>
    </p:spTree>
    <p:extLst>
      <p:ext uri="{BB962C8B-B14F-4D97-AF65-F5344CB8AC3E}">
        <p14:creationId xmlns:p14="http://schemas.microsoft.com/office/powerpoint/2010/main" val="355839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F5E6478-B5CE-4097-898B-D225581418B0}" type="slidenum">
              <a:rPr kumimoji="1" lang="ja-JP" altLang="en-US" smtClean="0"/>
              <a:t>12</a:t>
            </a:fld>
            <a:endParaRPr kumimoji="1" lang="ja-JP" altLang="en-US"/>
          </a:p>
        </p:txBody>
      </p:sp>
    </p:spTree>
    <p:extLst>
      <p:ext uri="{BB962C8B-B14F-4D97-AF65-F5344CB8AC3E}">
        <p14:creationId xmlns:p14="http://schemas.microsoft.com/office/powerpoint/2010/main" val="232385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F5E6478-B5CE-4097-898B-D225581418B0}" type="slidenum">
              <a:rPr kumimoji="1" lang="ja-JP" altLang="en-US" smtClean="0"/>
              <a:t>33</a:t>
            </a:fld>
            <a:endParaRPr kumimoji="1" lang="ja-JP" altLang="en-US"/>
          </a:p>
        </p:txBody>
      </p:sp>
    </p:spTree>
    <p:extLst>
      <p:ext uri="{BB962C8B-B14F-4D97-AF65-F5344CB8AC3E}">
        <p14:creationId xmlns:p14="http://schemas.microsoft.com/office/powerpoint/2010/main" val="4015127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F5E6478-B5CE-4097-898B-D225581418B0}" type="slidenum">
              <a:rPr kumimoji="1" lang="ja-JP" altLang="en-US" smtClean="0"/>
              <a:t>35</a:t>
            </a:fld>
            <a:endParaRPr kumimoji="1" lang="ja-JP" altLang="en-US"/>
          </a:p>
        </p:txBody>
      </p:sp>
    </p:spTree>
    <p:extLst>
      <p:ext uri="{BB962C8B-B14F-4D97-AF65-F5344CB8AC3E}">
        <p14:creationId xmlns:p14="http://schemas.microsoft.com/office/powerpoint/2010/main" val="1510186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29362B-DC32-4816-A566-CA681B37CE2E}"/>
              </a:ext>
            </a:extLst>
          </p:cNvPr>
          <p:cNvSpPr>
            <a:spLocks noGrp="1"/>
          </p:cNvSpPr>
          <p:nvPr>
            <p:ph type="ctrTitle"/>
          </p:nvPr>
        </p:nvSpPr>
        <p:spPr>
          <a:xfrm>
            <a:off x="1524000" y="1408131"/>
            <a:ext cx="9144000" cy="2387600"/>
          </a:xfrm>
        </p:spPr>
        <p:txBody>
          <a:bodyPr anchor="b"/>
          <a:lstStyle>
            <a:lvl1pPr algn="ctr">
              <a:defRPr sz="6000">
                <a:solidFill>
                  <a:schemeClr val="tx1">
                    <a:lumMod val="65000"/>
                    <a:lumOff val="35000"/>
                  </a:schemeClr>
                </a:solidFill>
                <a:latin typeface="ＭＳ Ｐゴシック" panose="020B0600070205080204" pitchFamily="50" charset="-128"/>
                <a:ea typeface="ＭＳ Ｐゴシック" panose="020B0600070205080204" pitchFamily="50" charset="-128"/>
              </a:defRPr>
            </a:lvl1pPr>
          </a:lstStyle>
          <a:p>
            <a:r>
              <a:rPr kumimoji="1" lang="ja-JP" altLang="en-US" dirty="0"/>
              <a:t>マスター タイトルの書式設定</a:t>
            </a:r>
          </a:p>
        </p:txBody>
      </p:sp>
      <p:sp>
        <p:nvSpPr>
          <p:cNvPr id="3" name="字幕 2">
            <a:extLst>
              <a:ext uri="{FF2B5EF4-FFF2-40B4-BE49-F238E27FC236}">
                <a16:creationId xmlns:a16="http://schemas.microsoft.com/office/drawing/2014/main" id="{12B83010-05E8-4B4F-BC22-D6BC38259B60}"/>
              </a:ext>
            </a:extLst>
          </p:cNvPr>
          <p:cNvSpPr>
            <a:spLocks noGrp="1"/>
          </p:cNvSpPr>
          <p:nvPr>
            <p:ph type="subTitle" idx="1"/>
          </p:nvPr>
        </p:nvSpPr>
        <p:spPr>
          <a:xfrm>
            <a:off x="1524000" y="4127537"/>
            <a:ext cx="9144000" cy="1655762"/>
          </a:xfrm>
        </p:spPr>
        <p:txBody>
          <a:bodyPr/>
          <a:lstStyle>
            <a:lvl1pPr marL="0" indent="0" algn="ctr">
              <a:buNone/>
              <a:defRPr sz="2400">
                <a:solidFill>
                  <a:schemeClr val="tx1">
                    <a:lumMod val="65000"/>
                    <a:lumOff val="35000"/>
                  </a:schemeClr>
                </a:solidFill>
                <a:latin typeface="ＭＳ Ｐゴシック" panose="020B0600070205080204" pitchFamily="50" charset="-128"/>
                <a:ea typeface="ＭＳ Ｐゴシック" panose="020B060007020508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dirty="0"/>
              <a:t>マスター サブタイトルの書式設定</a:t>
            </a:r>
          </a:p>
        </p:txBody>
      </p:sp>
      <p:sp>
        <p:nvSpPr>
          <p:cNvPr id="6" name="スライド番号プレースホルダー 5">
            <a:extLst>
              <a:ext uri="{FF2B5EF4-FFF2-40B4-BE49-F238E27FC236}">
                <a16:creationId xmlns:a16="http://schemas.microsoft.com/office/drawing/2014/main" id="{5F3A45F4-DCF8-4236-97B6-B1521A4AF4B3}"/>
              </a:ext>
            </a:extLst>
          </p:cNvPr>
          <p:cNvSpPr>
            <a:spLocks noGrp="1"/>
          </p:cNvSpPr>
          <p:nvPr>
            <p:ph type="sldNum" sz="quarter" idx="12"/>
          </p:nvPr>
        </p:nvSpPr>
        <p:spPr>
          <a:xfrm>
            <a:off x="9092439" y="196470"/>
            <a:ext cx="2743200" cy="365125"/>
          </a:xfrm>
        </p:spPr>
        <p:txBody>
          <a:bodyPr/>
          <a:lstStyle>
            <a:lvl1pPr>
              <a:defRPr>
                <a:solidFill>
                  <a:schemeClr val="bg1"/>
                </a:solidFill>
              </a:defRPr>
            </a:lvl1pPr>
          </a:lstStyle>
          <a:p>
            <a:fld id="{918DFBFD-36EC-42DB-AF24-366FB3C7B383}" type="slidenum">
              <a:rPr lang="ja-JP" altLang="en-US" smtClean="0"/>
              <a:pPr/>
              <a:t>‹#›</a:t>
            </a:fld>
            <a:endParaRPr lang="ja-JP" altLang="en-US" dirty="0"/>
          </a:p>
        </p:txBody>
      </p:sp>
      <p:grpSp>
        <p:nvGrpSpPr>
          <p:cNvPr id="11" name="グループ化 10">
            <a:extLst>
              <a:ext uri="{FF2B5EF4-FFF2-40B4-BE49-F238E27FC236}">
                <a16:creationId xmlns:a16="http://schemas.microsoft.com/office/drawing/2014/main" id="{B5E99737-27F2-4715-A9B8-0F12262D3AB3}"/>
              </a:ext>
            </a:extLst>
          </p:cNvPr>
          <p:cNvGrpSpPr/>
          <p:nvPr userDrawn="1"/>
        </p:nvGrpSpPr>
        <p:grpSpPr>
          <a:xfrm>
            <a:off x="0" y="0"/>
            <a:ext cx="12192000" cy="1096461"/>
            <a:chOff x="0" y="-565484"/>
            <a:chExt cx="12192000" cy="1096461"/>
          </a:xfrm>
        </p:grpSpPr>
        <p:sp>
          <p:nvSpPr>
            <p:cNvPr id="9" name="正方形/長方形 8">
              <a:extLst>
                <a:ext uri="{FF2B5EF4-FFF2-40B4-BE49-F238E27FC236}">
                  <a16:creationId xmlns:a16="http://schemas.microsoft.com/office/drawing/2014/main" id="{9A23EF2E-C467-4BAA-BD5F-BB0F15306AE8}"/>
                </a:ext>
              </a:extLst>
            </p:cNvPr>
            <p:cNvSpPr/>
            <p:nvPr userDrawn="1"/>
          </p:nvSpPr>
          <p:spPr>
            <a:xfrm>
              <a:off x="0" y="372293"/>
              <a:ext cx="12192000" cy="1586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C6FFAB05-7DAC-4752-8AB7-CA3CD61D3D72}"/>
                </a:ext>
              </a:extLst>
            </p:cNvPr>
            <p:cNvSpPr/>
            <p:nvPr userDrawn="1"/>
          </p:nvSpPr>
          <p:spPr>
            <a:xfrm>
              <a:off x="0" y="-565484"/>
              <a:ext cx="12192000" cy="96519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テキスト ボックス 3">
            <a:extLst>
              <a:ext uri="{FF2B5EF4-FFF2-40B4-BE49-F238E27FC236}">
                <a16:creationId xmlns:a16="http://schemas.microsoft.com/office/drawing/2014/main" id="{AA6B93A4-240A-4F40-A610-11097F9B9F60}"/>
              </a:ext>
            </a:extLst>
          </p:cNvPr>
          <p:cNvSpPr txBox="1"/>
          <p:nvPr userDrawn="1"/>
        </p:nvSpPr>
        <p:spPr>
          <a:xfrm>
            <a:off x="356361" y="89134"/>
            <a:ext cx="11772215" cy="738664"/>
          </a:xfrm>
          <a:prstGeom prst="rect">
            <a:avLst/>
          </a:prstGeom>
          <a:noFill/>
        </p:spPr>
        <p:txBody>
          <a:bodyPr wrap="square" rtlCol="0">
            <a:spAutoFit/>
          </a:bodyPr>
          <a:lstStyle/>
          <a:p>
            <a:r>
              <a:rPr kumimoji="1" lang="ja-JP" altLang="en-US" sz="4200" dirty="0">
                <a:solidFill>
                  <a:schemeClr val="bg1"/>
                </a:solidFill>
                <a:latin typeface="ＭＳ Ｐゴシック" panose="020B0600070205080204" pitchFamily="50" charset="-128"/>
                <a:ea typeface="ＭＳ Ｐゴシック" panose="020B0600070205080204" pitchFamily="50" charset="-128"/>
              </a:rPr>
              <a:t>オンライン</a:t>
            </a:r>
            <a:r>
              <a:rPr kumimoji="1" lang="en-US" altLang="ja-JP" sz="4200" dirty="0">
                <a:solidFill>
                  <a:schemeClr val="bg1"/>
                </a:solidFill>
                <a:latin typeface="ＭＳ Ｐゴシック" panose="020B0600070205080204" pitchFamily="50" charset="-128"/>
                <a:ea typeface="ＭＳ Ｐゴシック" panose="020B0600070205080204" pitchFamily="50" charset="-128"/>
              </a:rPr>
              <a:t>SOU</a:t>
            </a:r>
            <a:r>
              <a:rPr kumimoji="1" lang="ja-JP" altLang="en-US" sz="4200" dirty="0">
                <a:solidFill>
                  <a:schemeClr val="bg1"/>
                </a:solidFill>
                <a:latin typeface="ＭＳ Ｐゴシック" panose="020B0600070205080204" pitchFamily="50" charset="-128"/>
                <a:ea typeface="ＭＳ Ｐゴシック" panose="020B0600070205080204" pitchFamily="50" charset="-128"/>
              </a:rPr>
              <a:t>　（うちゅうのがっこう） </a:t>
            </a:r>
            <a:r>
              <a:rPr kumimoji="1" lang="en-US" altLang="ja-JP" sz="4200" dirty="0">
                <a:solidFill>
                  <a:schemeClr val="bg1"/>
                </a:solidFill>
                <a:latin typeface="ＭＳ Ｐゴシック" panose="020B0600070205080204" pitchFamily="50" charset="-128"/>
                <a:ea typeface="ＭＳ Ｐゴシック" panose="020B0600070205080204" pitchFamily="50" charset="-128"/>
              </a:rPr>
              <a:t>2021.3.25(</a:t>
            </a:r>
            <a:r>
              <a:rPr kumimoji="1" lang="ja-JP" altLang="en-US" sz="4200" dirty="0">
                <a:solidFill>
                  <a:schemeClr val="bg1"/>
                </a:solidFill>
                <a:latin typeface="ＭＳ Ｐゴシック" panose="020B0600070205080204" pitchFamily="50" charset="-128"/>
                <a:ea typeface="ＭＳ Ｐゴシック" panose="020B0600070205080204" pitchFamily="50" charset="-128"/>
              </a:rPr>
              <a:t>木</a:t>
            </a:r>
            <a:r>
              <a:rPr kumimoji="1" lang="en-US" altLang="ja-JP" sz="4200" dirty="0">
                <a:solidFill>
                  <a:schemeClr val="bg1"/>
                </a:solidFill>
                <a:latin typeface="ＭＳ Ｐゴシック" panose="020B0600070205080204" pitchFamily="50" charset="-128"/>
                <a:ea typeface="ＭＳ Ｐゴシック" panose="020B0600070205080204" pitchFamily="50" charset="-128"/>
              </a:rPr>
              <a:t>)</a:t>
            </a:r>
            <a:endParaRPr kumimoji="1" lang="ja-JP" altLang="en-US" sz="4200" dirty="0">
              <a:solidFill>
                <a:schemeClr val="bg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625555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EC477D-1F21-4184-8B03-CDA1561B0AFB}"/>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61DE471-89EB-4328-98C6-7D602FE70880}"/>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2FE32E2-A3A2-4D89-A78B-4C683D8E9613}"/>
              </a:ext>
            </a:extLst>
          </p:cNvPr>
          <p:cNvSpPr>
            <a:spLocks noGrp="1"/>
          </p:cNvSpPr>
          <p:nvPr>
            <p:ph type="dt" sz="half" idx="10"/>
          </p:nvPr>
        </p:nvSpPr>
        <p:spPr/>
        <p:txBody>
          <a:bodyPr/>
          <a:lstStyle/>
          <a:p>
            <a:fld id="{178EB5BC-01CC-4D8E-AD59-CEC5D9FBC02B}" type="datetimeFigureOut">
              <a:rPr kumimoji="1" lang="ja-JP" altLang="en-US" smtClean="0"/>
              <a:t>2021/3/24</a:t>
            </a:fld>
            <a:endParaRPr kumimoji="1" lang="ja-JP" altLang="en-US"/>
          </a:p>
        </p:txBody>
      </p:sp>
      <p:sp>
        <p:nvSpPr>
          <p:cNvPr id="5" name="フッター プレースホルダー 4">
            <a:extLst>
              <a:ext uri="{FF2B5EF4-FFF2-40B4-BE49-F238E27FC236}">
                <a16:creationId xmlns:a16="http://schemas.microsoft.com/office/drawing/2014/main" id="{C68F718A-869A-4D98-A98B-2D908496E54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13C7649-0760-47CB-89C7-26F4B13D200A}"/>
              </a:ext>
            </a:extLst>
          </p:cNvPr>
          <p:cNvSpPr>
            <a:spLocks noGrp="1"/>
          </p:cNvSpPr>
          <p:nvPr>
            <p:ph type="sldNum" sz="quarter" idx="12"/>
          </p:nvPr>
        </p:nvSpPr>
        <p:spPr/>
        <p:txBody>
          <a:bodyPr/>
          <a:lstStyle/>
          <a:p>
            <a:fld id="{918DFBFD-36EC-42DB-AF24-366FB3C7B383}" type="slidenum">
              <a:rPr kumimoji="1" lang="ja-JP" altLang="en-US" smtClean="0"/>
              <a:t>‹#›</a:t>
            </a:fld>
            <a:endParaRPr kumimoji="1" lang="ja-JP" altLang="en-US"/>
          </a:p>
        </p:txBody>
      </p:sp>
    </p:spTree>
    <p:extLst>
      <p:ext uri="{BB962C8B-B14F-4D97-AF65-F5344CB8AC3E}">
        <p14:creationId xmlns:p14="http://schemas.microsoft.com/office/powerpoint/2010/main" val="3793603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09624AD-D978-4CA0-8F8E-80B36751CB90}"/>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B2F2E1B-E900-494A-865A-748C56BA4918}"/>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00F114F-949D-4123-9170-D75D28CFEB6D}"/>
              </a:ext>
            </a:extLst>
          </p:cNvPr>
          <p:cNvSpPr>
            <a:spLocks noGrp="1"/>
          </p:cNvSpPr>
          <p:nvPr>
            <p:ph type="dt" sz="half" idx="10"/>
          </p:nvPr>
        </p:nvSpPr>
        <p:spPr/>
        <p:txBody>
          <a:bodyPr/>
          <a:lstStyle/>
          <a:p>
            <a:fld id="{178EB5BC-01CC-4D8E-AD59-CEC5D9FBC02B}" type="datetimeFigureOut">
              <a:rPr kumimoji="1" lang="ja-JP" altLang="en-US" smtClean="0"/>
              <a:t>2021/3/24</a:t>
            </a:fld>
            <a:endParaRPr kumimoji="1" lang="ja-JP" altLang="en-US"/>
          </a:p>
        </p:txBody>
      </p:sp>
      <p:sp>
        <p:nvSpPr>
          <p:cNvPr id="5" name="フッター プレースホルダー 4">
            <a:extLst>
              <a:ext uri="{FF2B5EF4-FFF2-40B4-BE49-F238E27FC236}">
                <a16:creationId xmlns:a16="http://schemas.microsoft.com/office/drawing/2014/main" id="{81AA2DE6-C587-4F14-9B06-1DDBBE0439C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34C7650-9E67-4E21-837B-5205E035F21F}"/>
              </a:ext>
            </a:extLst>
          </p:cNvPr>
          <p:cNvSpPr>
            <a:spLocks noGrp="1"/>
          </p:cNvSpPr>
          <p:nvPr>
            <p:ph type="sldNum" sz="quarter" idx="12"/>
          </p:nvPr>
        </p:nvSpPr>
        <p:spPr/>
        <p:txBody>
          <a:bodyPr/>
          <a:lstStyle/>
          <a:p>
            <a:fld id="{918DFBFD-36EC-42DB-AF24-366FB3C7B383}" type="slidenum">
              <a:rPr kumimoji="1" lang="ja-JP" altLang="en-US" smtClean="0"/>
              <a:t>‹#›</a:t>
            </a:fld>
            <a:endParaRPr kumimoji="1" lang="ja-JP" altLang="en-US"/>
          </a:p>
        </p:txBody>
      </p:sp>
    </p:spTree>
    <p:extLst>
      <p:ext uri="{BB962C8B-B14F-4D97-AF65-F5344CB8AC3E}">
        <p14:creationId xmlns:p14="http://schemas.microsoft.com/office/powerpoint/2010/main" val="105116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DC68298-8229-4B9C-8338-B968C9C5BE8E}"/>
              </a:ext>
            </a:extLst>
          </p:cNvPr>
          <p:cNvSpPr>
            <a:spLocks noGrp="1"/>
          </p:cNvSpPr>
          <p:nvPr>
            <p:ph idx="1"/>
          </p:nvPr>
        </p:nvSpPr>
        <p:spPr>
          <a:xfrm>
            <a:off x="838200" y="1588517"/>
            <a:ext cx="10515600" cy="4351338"/>
          </a:xfrm>
        </p:spPr>
        <p:txBody>
          <a:bodyPr/>
          <a:lstStyle>
            <a:lvl1pPr>
              <a:defRPr>
                <a:solidFill>
                  <a:schemeClr val="tx1">
                    <a:lumMod val="65000"/>
                    <a:lumOff val="35000"/>
                  </a:schemeClr>
                </a:solidFill>
                <a:latin typeface="ＭＳ Ｐゴシック" panose="020B0600070205080204" pitchFamily="50" charset="-128"/>
                <a:ea typeface="ＭＳ Ｐゴシック" panose="020B0600070205080204" pitchFamily="50" charset="-128"/>
              </a:defRPr>
            </a:lvl1pPr>
            <a:lvl2pPr>
              <a:defRPr>
                <a:solidFill>
                  <a:schemeClr val="tx1">
                    <a:lumMod val="65000"/>
                    <a:lumOff val="35000"/>
                  </a:schemeClr>
                </a:solidFill>
                <a:latin typeface="ＭＳ Ｐゴシック" panose="020B0600070205080204" pitchFamily="50" charset="-128"/>
                <a:ea typeface="ＭＳ Ｐゴシック" panose="020B0600070205080204" pitchFamily="50" charset="-128"/>
              </a:defRPr>
            </a:lvl2pPr>
            <a:lvl3pPr>
              <a:defRPr>
                <a:solidFill>
                  <a:schemeClr val="tx1">
                    <a:lumMod val="65000"/>
                    <a:lumOff val="35000"/>
                  </a:schemeClr>
                </a:solidFill>
                <a:latin typeface="ＭＳ Ｐゴシック" panose="020B0600070205080204" pitchFamily="50" charset="-128"/>
                <a:ea typeface="ＭＳ Ｐゴシック" panose="020B0600070205080204" pitchFamily="50" charset="-128"/>
              </a:defRPr>
            </a:lvl3pPr>
            <a:lvl4pPr>
              <a:defRPr>
                <a:solidFill>
                  <a:schemeClr val="tx1">
                    <a:lumMod val="65000"/>
                    <a:lumOff val="35000"/>
                  </a:schemeClr>
                </a:solidFill>
                <a:latin typeface="ＭＳ Ｐゴシック" panose="020B0600070205080204" pitchFamily="50" charset="-128"/>
                <a:ea typeface="ＭＳ Ｐゴシック" panose="020B0600070205080204" pitchFamily="50" charset="-128"/>
              </a:defRPr>
            </a:lvl4pPr>
            <a:lvl5pPr>
              <a:defRPr>
                <a:solidFill>
                  <a:schemeClr val="tx1">
                    <a:lumMod val="65000"/>
                    <a:lumOff val="35000"/>
                  </a:schemeClr>
                </a:solidFill>
                <a:latin typeface="ＭＳ Ｐゴシック" panose="020B0600070205080204" pitchFamily="50" charset="-128"/>
                <a:ea typeface="ＭＳ Ｐゴシック" panose="020B060007020508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2C60153F-5FBE-456C-9FE7-33A87B10A7DF}"/>
              </a:ext>
            </a:extLst>
          </p:cNvPr>
          <p:cNvSpPr>
            <a:spLocks noGrp="1"/>
          </p:cNvSpPr>
          <p:nvPr>
            <p:ph type="dt" sz="half" idx="10"/>
          </p:nvPr>
        </p:nvSpPr>
        <p:spPr/>
        <p:txBody>
          <a:bodyPr/>
          <a:lstStyle/>
          <a:p>
            <a:fld id="{178EB5BC-01CC-4D8E-AD59-CEC5D9FBC02B}" type="datetimeFigureOut">
              <a:rPr kumimoji="1" lang="ja-JP" altLang="en-US" smtClean="0"/>
              <a:t>2021/3/24</a:t>
            </a:fld>
            <a:endParaRPr kumimoji="1" lang="ja-JP" altLang="en-US"/>
          </a:p>
        </p:txBody>
      </p:sp>
      <p:sp>
        <p:nvSpPr>
          <p:cNvPr id="5" name="フッター プレースホルダー 4">
            <a:extLst>
              <a:ext uri="{FF2B5EF4-FFF2-40B4-BE49-F238E27FC236}">
                <a16:creationId xmlns:a16="http://schemas.microsoft.com/office/drawing/2014/main" id="{A6277139-918A-4C91-9B96-DCD2FA9D542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48AF4A2-EB53-4FC1-A964-16A56F46364C}"/>
              </a:ext>
            </a:extLst>
          </p:cNvPr>
          <p:cNvSpPr>
            <a:spLocks noGrp="1"/>
          </p:cNvSpPr>
          <p:nvPr>
            <p:ph type="sldNum" sz="quarter" idx="12"/>
          </p:nvPr>
        </p:nvSpPr>
        <p:spPr/>
        <p:txBody>
          <a:bodyPr/>
          <a:lstStyle/>
          <a:p>
            <a:fld id="{918DFBFD-36EC-42DB-AF24-366FB3C7B383}" type="slidenum">
              <a:rPr kumimoji="1" lang="ja-JP" altLang="en-US" smtClean="0"/>
              <a:t>‹#›</a:t>
            </a:fld>
            <a:endParaRPr kumimoji="1" lang="ja-JP" altLang="en-US"/>
          </a:p>
        </p:txBody>
      </p:sp>
      <p:grpSp>
        <p:nvGrpSpPr>
          <p:cNvPr id="7" name="グループ化 6">
            <a:extLst>
              <a:ext uri="{FF2B5EF4-FFF2-40B4-BE49-F238E27FC236}">
                <a16:creationId xmlns:a16="http://schemas.microsoft.com/office/drawing/2014/main" id="{3B9A2B73-3B14-4E3C-9713-4406441B3494}"/>
              </a:ext>
            </a:extLst>
          </p:cNvPr>
          <p:cNvGrpSpPr/>
          <p:nvPr userDrawn="1"/>
        </p:nvGrpSpPr>
        <p:grpSpPr>
          <a:xfrm>
            <a:off x="0" y="0"/>
            <a:ext cx="12192000" cy="1325563"/>
            <a:chOff x="0" y="-565484"/>
            <a:chExt cx="12192000" cy="1096461"/>
          </a:xfrm>
        </p:grpSpPr>
        <p:sp>
          <p:nvSpPr>
            <p:cNvPr id="8" name="正方形/長方形 7">
              <a:extLst>
                <a:ext uri="{FF2B5EF4-FFF2-40B4-BE49-F238E27FC236}">
                  <a16:creationId xmlns:a16="http://schemas.microsoft.com/office/drawing/2014/main" id="{EE9E9669-D906-4021-A060-3A10DDBF3616}"/>
                </a:ext>
              </a:extLst>
            </p:cNvPr>
            <p:cNvSpPr/>
            <p:nvPr userDrawn="1"/>
          </p:nvSpPr>
          <p:spPr>
            <a:xfrm>
              <a:off x="0" y="372293"/>
              <a:ext cx="12192000" cy="1586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ECBFEC03-AEE9-4673-AA2B-39334E9F4ACE}"/>
                </a:ext>
              </a:extLst>
            </p:cNvPr>
            <p:cNvSpPr/>
            <p:nvPr userDrawn="1"/>
          </p:nvSpPr>
          <p:spPr>
            <a:xfrm>
              <a:off x="0" y="-565484"/>
              <a:ext cx="12192000" cy="96519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a:extLst>
              <a:ext uri="{FF2B5EF4-FFF2-40B4-BE49-F238E27FC236}">
                <a16:creationId xmlns:a16="http://schemas.microsoft.com/office/drawing/2014/main" id="{F7D3B081-F7BB-44F8-B269-652B6B5A6172}"/>
              </a:ext>
            </a:extLst>
          </p:cNvPr>
          <p:cNvSpPr>
            <a:spLocks noGrp="1"/>
          </p:cNvSpPr>
          <p:nvPr>
            <p:ph type="title"/>
          </p:nvPr>
        </p:nvSpPr>
        <p:spPr>
          <a:xfrm>
            <a:off x="920332" y="18255"/>
            <a:ext cx="10515600" cy="1325563"/>
          </a:xfrm>
        </p:spPr>
        <p:txBody>
          <a:bodyPr>
            <a:normAutofit/>
          </a:bodyPr>
          <a:lstStyle>
            <a:lvl1pPr>
              <a:defRPr sz="5400">
                <a:solidFill>
                  <a:schemeClr val="bg1"/>
                </a:solidFill>
                <a:latin typeface="ＭＳ Ｐゴシック" panose="020B0600070205080204" pitchFamily="50" charset="-128"/>
                <a:ea typeface="ＭＳ Ｐゴシック" panose="020B0600070205080204" pitchFamily="50" charset="-128"/>
              </a:defRPr>
            </a:lvl1pPr>
          </a:lstStyle>
          <a:p>
            <a:r>
              <a:rPr kumimoji="1" lang="ja-JP" altLang="en-US" dirty="0"/>
              <a:t>マスター タイトルの書式設定</a:t>
            </a:r>
          </a:p>
        </p:txBody>
      </p:sp>
      <p:sp>
        <p:nvSpPr>
          <p:cNvPr id="12" name="正方形/長方形 11">
            <a:extLst>
              <a:ext uri="{FF2B5EF4-FFF2-40B4-BE49-F238E27FC236}">
                <a16:creationId xmlns:a16="http://schemas.microsoft.com/office/drawing/2014/main" id="{D98B7595-BEE5-4498-97B0-7E84B7185A58}"/>
              </a:ext>
            </a:extLst>
          </p:cNvPr>
          <p:cNvSpPr/>
          <p:nvPr userDrawn="1"/>
        </p:nvSpPr>
        <p:spPr>
          <a:xfrm>
            <a:off x="0" y="6263914"/>
            <a:ext cx="12192000" cy="5940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ー 5">
            <a:extLst>
              <a:ext uri="{FF2B5EF4-FFF2-40B4-BE49-F238E27FC236}">
                <a16:creationId xmlns:a16="http://schemas.microsoft.com/office/drawing/2014/main" id="{381D23DD-A6E4-4491-8234-65D89B93050A}"/>
              </a:ext>
            </a:extLst>
          </p:cNvPr>
          <p:cNvSpPr txBox="1">
            <a:spLocks/>
          </p:cNvSpPr>
          <p:nvPr userDrawn="1"/>
        </p:nvSpPr>
        <p:spPr>
          <a:xfrm>
            <a:off x="9173659" y="334428"/>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18DFBFD-36EC-42DB-AF24-366FB3C7B383}" type="slidenum">
              <a:rPr lang="ja-JP" altLang="en-US" sz="3600" smtClean="0">
                <a:solidFill>
                  <a:schemeClr val="bg1"/>
                </a:solidFill>
                <a:latin typeface="ＭＳ Ｐゴシック" panose="020B0600070205080204" pitchFamily="50" charset="-128"/>
                <a:ea typeface="ＭＳ Ｐゴシック" panose="020B0600070205080204" pitchFamily="50" charset="-128"/>
              </a:rPr>
              <a:pPr/>
              <a:t>‹#›</a:t>
            </a:fld>
            <a:endParaRPr lang="ja-JP" altLang="en-US" sz="2000" dirty="0">
              <a:solidFill>
                <a:schemeClr val="bg1"/>
              </a:solidFill>
              <a:latin typeface="ＭＳ Ｐゴシック" panose="020B0600070205080204" pitchFamily="50" charset="-128"/>
              <a:ea typeface="ＭＳ Ｐゴシック" panose="020B0600070205080204" pitchFamily="50" charset="-128"/>
            </a:endParaRPr>
          </a:p>
        </p:txBody>
      </p:sp>
      <p:sp>
        <p:nvSpPr>
          <p:cNvPr id="11" name="フリーフォーム: 図形 10">
            <a:extLst>
              <a:ext uri="{FF2B5EF4-FFF2-40B4-BE49-F238E27FC236}">
                <a16:creationId xmlns:a16="http://schemas.microsoft.com/office/drawing/2014/main" id="{28195344-F6A2-485F-99A5-25D8CD19840D}"/>
              </a:ext>
            </a:extLst>
          </p:cNvPr>
          <p:cNvSpPr/>
          <p:nvPr userDrawn="1"/>
        </p:nvSpPr>
        <p:spPr>
          <a:xfrm>
            <a:off x="0" y="6356350"/>
            <a:ext cx="12192000" cy="365126"/>
          </a:xfrm>
          <a:custGeom>
            <a:avLst/>
            <a:gdLst>
              <a:gd name="connsiteX0" fmla="*/ 0 w 12325082"/>
              <a:gd name="connsiteY0" fmla="*/ 251510 h 277268"/>
              <a:gd name="connsiteX1" fmla="*/ 740536 w 12325082"/>
              <a:gd name="connsiteY1" fmla="*/ 238631 h 277268"/>
              <a:gd name="connsiteX2" fmla="*/ 1532586 w 12325082"/>
              <a:gd name="connsiteY2" fmla="*/ 13251 h 277268"/>
              <a:gd name="connsiteX3" fmla="*/ 2511381 w 12325082"/>
              <a:gd name="connsiteY3" fmla="*/ 238631 h 277268"/>
              <a:gd name="connsiteX4" fmla="*/ 3490175 w 12325082"/>
              <a:gd name="connsiteY4" fmla="*/ 13251 h 277268"/>
              <a:gd name="connsiteX5" fmla="*/ 4404575 w 12325082"/>
              <a:gd name="connsiteY5" fmla="*/ 225753 h 277268"/>
              <a:gd name="connsiteX6" fmla="*/ 5280338 w 12325082"/>
              <a:gd name="connsiteY6" fmla="*/ 13251 h 277268"/>
              <a:gd name="connsiteX7" fmla="*/ 6194738 w 12325082"/>
              <a:gd name="connsiteY7" fmla="*/ 174237 h 277268"/>
              <a:gd name="connsiteX8" fmla="*/ 6954592 w 12325082"/>
              <a:gd name="connsiteY8" fmla="*/ 372 h 277268"/>
              <a:gd name="connsiteX9" fmla="*/ 7881871 w 12325082"/>
              <a:gd name="connsiteY9" fmla="*/ 232192 h 277268"/>
              <a:gd name="connsiteX10" fmla="*/ 8590209 w 12325082"/>
              <a:gd name="connsiteY10" fmla="*/ 32569 h 277268"/>
              <a:gd name="connsiteX11" fmla="*/ 9401578 w 12325082"/>
              <a:gd name="connsiteY11" fmla="*/ 180676 h 277268"/>
              <a:gd name="connsiteX12" fmla="*/ 10212947 w 12325082"/>
              <a:gd name="connsiteY12" fmla="*/ 64767 h 277268"/>
              <a:gd name="connsiteX13" fmla="*/ 11262575 w 12325082"/>
              <a:gd name="connsiteY13" fmla="*/ 277268 h 277268"/>
              <a:gd name="connsiteX14" fmla="*/ 11262575 w 12325082"/>
              <a:gd name="connsiteY14" fmla="*/ 277268 h 277268"/>
              <a:gd name="connsiteX15" fmla="*/ 11964474 w 12325082"/>
              <a:gd name="connsiteY15" fmla="*/ 26130 h 277268"/>
              <a:gd name="connsiteX16" fmla="*/ 12325082 w 12325082"/>
              <a:gd name="connsiteY16" fmla="*/ 212874 h 277268"/>
              <a:gd name="connsiteX0" fmla="*/ 0 w 12325082"/>
              <a:gd name="connsiteY0" fmla="*/ 251510 h 277268"/>
              <a:gd name="connsiteX1" fmla="*/ 740536 w 12325082"/>
              <a:gd name="connsiteY1" fmla="*/ 238631 h 277268"/>
              <a:gd name="connsiteX2" fmla="*/ 1532586 w 12325082"/>
              <a:gd name="connsiteY2" fmla="*/ 13251 h 277268"/>
              <a:gd name="connsiteX3" fmla="*/ 2511381 w 12325082"/>
              <a:gd name="connsiteY3" fmla="*/ 238631 h 277268"/>
              <a:gd name="connsiteX4" fmla="*/ 3490175 w 12325082"/>
              <a:gd name="connsiteY4" fmla="*/ 13251 h 277268"/>
              <a:gd name="connsiteX5" fmla="*/ 4404575 w 12325082"/>
              <a:gd name="connsiteY5" fmla="*/ 225753 h 277268"/>
              <a:gd name="connsiteX6" fmla="*/ 5280338 w 12325082"/>
              <a:gd name="connsiteY6" fmla="*/ 13251 h 277268"/>
              <a:gd name="connsiteX7" fmla="*/ 6194738 w 12325082"/>
              <a:gd name="connsiteY7" fmla="*/ 174237 h 277268"/>
              <a:gd name="connsiteX8" fmla="*/ 6954592 w 12325082"/>
              <a:gd name="connsiteY8" fmla="*/ 372 h 277268"/>
              <a:gd name="connsiteX9" fmla="*/ 7881871 w 12325082"/>
              <a:gd name="connsiteY9" fmla="*/ 232192 h 277268"/>
              <a:gd name="connsiteX10" fmla="*/ 8590209 w 12325082"/>
              <a:gd name="connsiteY10" fmla="*/ 32569 h 277268"/>
              <a:gd name="connsiteX11" fmla="*/ 9401578 w 12325082"/>
              <a:gd name="connsiteY11" fmla="*/ 180676 h 277268"/>
              <a:gd name="connsiteX12" fmla="*/ 10212947 w 12325082"/>
              <a:gd name="connsiteY12" fmla="*/ 64767 h 277268"/>
              <a:gd name="connsiteX13" fmla="*/ 11262575 w 12325082"/>
              <a:gd name="connsiteY13" fmla="*/ 277268 h 277268"/>
              <a:gd name="connsiteX14" fmla="*/ 11262575 w 12325082"/>
              <a:gd name="connsiteY14" fmla="*/ 277268 h 277268"/>
              <a:gd name="connsiteX15" fmla="*/ 11964474 w 12325082"/>
              <a:gd name="connsiteY15" fmla="*/ 26130 h 277268"/>
              <a:gd name="connsiteX16" fmla="*/ 12325082 w 12325082"/>
              <a:gd name="connsiteY16" fmla="*/ 212874 h 277268"/>
              <a:gd name="connsiteX0" fmla="*/ 0 w 12325082"/>
              <a:gd name="connsiteY0" fmla="*/ 251510 h 277268"/>
              <a:gd name="connsiteX1" fmla="*/ 740536 w 12325082"/>
              <a:gd name="connsiteY1" fmla="*/ 238631 h 277268"/>
              <a:gd name="connsiteX2" fmla="*/ 1532586 w 12325082"/>
              <a:gd name="connsiteY2" fmla="*/ 13251 h 277268"/>
              <a:gd name="connsiteX3" fmla="*/ 2511381 w 12325082"/>
              <a:gd name="connsiteY3" fmla="*/ 238631 h 277268"/>
              <a:gd name="connsiteX4" fmla="*/ 3490175 w 12325082"/>
              <a:gd name="connsiteY4" fmla="*/ 13251 h 277268"/>
              <a:gd name="connsiteX5" fmla="*/ 4404575 w 12325082"/>
              <a:gd name="connsiteY5" fmla="*/ 225753 h 277268"/>
              <a:gd name="connsiteX6" fmla="*/ 5280338 w 12325082"/>
              <a:gd name="connsiteY6" fmla="*/ 13251 h 277268"/>
              <a:gd name="connsiteX7" fmla="*/ 6194738 w 12325082"/>
              <a:gd name="connsiteY7" fmla="*/ 174237 h 277268"/>
              <a:gd name="connsiteX8" fmla="*/ 6954592 w 12325082"/>
              <a:gd name="connsiteY8" fmla="*/ 372 h 277268"/>
              <a:gd name="connsiteX9" fmla="*/ 7881871 w 12325082"/>
              <a:gd name="connsiteY9" fmla="*/ 232192 h 277268"/>
              <a:gd name="connsiteX10" fmla="*/ 8590209 w 12325082"/>
              <a:gd name="connsiteY10" fmla="*/ 32569 h 277268"/>
              <a:gd name="connsiteX11" fmla="*/ 9401578 w 12325082"/>
              <a:gd name="connsiteY11" fmla="*/ 180676 h 277268"/>
              <a:gd name="connsiteX12" fmla="*/ 10212947 w 12325082"/>
              <a:gd name="connsiteY12" fmla="*/ 64767 h 277268"/>
              <a:gd name="connsiteX13" fmla="*/ 11262575 w 12325082"/>
              <a:gd name="connsiteY13" fmla="*/ 277268 h 277268"/>
              <a:gd name="connsiteX14" fmla="*/ 11262575 w 12325082"/>
              <a:gd name="connsiteY14" fmla="*/ 277268 h 277268"/>
              <a:gd name="connsiteX15" fmla="*/ 11964474 w 12325082"/>
              <a:gd name="connsiteY15" fmla="*/ 26130 h 277268"/>
              <a:gd name="connsiteX16" fmla="*/ 12325082 w 12325082"/>
              <a:gd name="connsiteY16" fmla="*/ 212874 h 277268"/>
              <a:gd name="connsiteX0" fmla="*/ 0 w 12325082"/>
              <a:gd name="connsiteY0" fmla="*/ 251510 h 277268"/>
              <a:gd name="connsiteX1" fmla="*/ 740536 w 12325082"/>
              <a:gd name="connsiteY1" fmla="*/ 238631 h 277268"/>
              <a:gd name="connsiteX2" fmla="*/ 1532586 w 12325082"/>
              <a:gd name="connsiteY2" fmla="*/ 13251 h 277268"/>
              <a:gd name="connsiteX3" fmla="*/ 2511381 w 12325082"/>
              <a:gd name="connsiteY3" fmla="*/ 238631 h 277268"/>
              <a:gd name="connsiteX4" fmla="*/ 3490175 w 12325082"/>
              <a:gd name="connsiteY4" fmla="*/ 13251 h 277268"/>
              <a:gd name="connsiteX5" fmla="*/ 4404575 w 12325082"/>
              <a:gd name="connsiteY5" fmla="*/ 225753 h 277268"/>
              <a:gd name="connsiteX6" fmla="*/ 5280338 w 12325082"/>
              <a:gd name="connsiteY6" fmla="*/ 13251 h 277268"/>
              <a:gd name="connsiteX7" fmla="*/ 6194738 w 12325082"/>
              <a:gd name="connsiteY7" fmla="*/ 174237 h 277268"/>
              <a:gd name="connsiteX8" fmla="*/ 6954592 w 12325082"/>
              <a:gd name="connsiteY8" fmla="*/ 372 h 277268"/>
              <a:gd name="connsiteX9" fmla="*/ 7881871 w 12325082"/>
              <a:gd name="connsiteY9" fmla="*/ 232192 h 277268"/>
              <a:gd name="connsiteX10" fmla="*/ 8590209 w 12325082"/>
              <a:gd name="connsiteY10" fmla="*/ 32569 h 277268"/>
              <a:gd name="connsiteX11" fmla="*/ 9401578 w 12325082"/>
              <a:gd name="connsiteY11" fmla="*/ 180676 h 277268"/>
              <a:gd name="connsiteX12" fmla="*/ 10212947 w 12325082"/>
              <a:gd name="connsiteY12" fmla="*/ 64767 h 277268"/>
              <a:gd name="connsiteX13" fmla="*/ 11262575 w 12325082"/>
              <a:gd name="connsiteY13" fmla="*/ 277268 h 277268"/>
              <a:gd name="connsiteX14" fmla="*/ 11262575 w 12325082"/>
              <a:gd name="connsiteY14" fmla="*/ 277268 h 277268"/>
              <a:gd name="connsiteX15" fmla="*/ 11964474 w 12325082"/>
              <a:gd name="connsiteY15" fmla="*/ 26130 h 277268"/>
              <a:gd name="connsiteX16" fmla="*/ 12325082 w 12325082"/>
              <a:gd name="connsiteY16" fmla="*/ 212874 h 277268"/>
              <a:gd name="connsiteX0" fmla="*/ 0 w 12325082"/>
              <a:gd name="connsiteY0" fmla="*/ 251510 h 277268"/>
              <a:gd name="connsiteX1" fmla="*/ 740536 w 12325082"/>
              <a:gd name="connsiteY1" fmla="*/ 238631 h 277268"/>
              <a:gd name="connsiteX2" fmla="*/ 1532586 w 12325082"/>
              <a:gd name="connsiteY2" fmla="*/ 13251 h 277268"/>
              <a:gd name="connsiteX3" fmla="*/ 2511381 w 12325082"/>
              <a:gd name="connsiteY3" fmla="*/ 238631 h 277268"/>
              <a:gd name="connsiteX4" fmla="*/ 3490175 w 12325082"/>
              <a:gd name="connsiteY4" fmla="*/ 13251 h 277268"/>
              <a:gd name="connsiteX5" fmla="*/ 4404575 w 12325082"/>
              <a:gd name="connsiteY5" fmla="*/ 225753 h 277268"/>
              <a:gd name="connsiteX6" fmla="*/ 5280338 w 12325082"/>
              <a:gd name="connsiteY6" fmla="*/ 13251 h 277268"/>
              <a:gd name="connsiteX7" fmla="*/ 6194738 w 12325082"/>
              <a:gd name="connsiteY7" fmla="*/ 174237 h 277268"/>
              <a:gd name="connsiteX8" fmla="*/ 6954592 w 12325082"/>
              <a:gd name="connsiteY8" fmla="*/ 372 h 277268"/>
              <a:gd name="connsiteX9" fmla="*/ 7881871 w 12325082"/>
              <a:gd name="connsiteY9" fmla="*/ 232192 h 277268"/>
              <a:gd name="connsiteX10" fmla="*/ 8590209 w 12325082"/>
              <a:gd name="connsiteY10" fmla="*/ 32569 h 277268"/>
              <a:gd name="connsiteX11" fmla="*/ 9401578 w 12325082"/>
              <a:gd name="connsiteY11" fmla="*/ 180676 h 277268"/>
              <a:gd name="connsiteX12" fmla="*/ 10212947 w 12325082"/>
              <a:gd name="connsiteY12" fmla="*/ 64767 h 277268"/>
              <a:gd name="connsiteX13" fmla="*/ 11262575 w 12325082"/>
              <a:gd name="connsiteY13" fmla="*/ 277268 h 277268"/>
              <a:gd name="connsiteX14" fmla="*/ 11262575 w 12325082"/>
              <a:gd name="connsiteY14" fmla="*/ 277268 h 277268"/>
              <a:gd name="connsiteX15" fmla="*/ 11964474 w 12325082"/>
              <a:gd name="connsiteY15" fmla="*/ 26130 h 277268"/>
              <a:gd name="connsiteX16" fmla="*/ 12325082 w 12325082"/>
              <a:gd name="connsiteY16" fmla="*/ 212874 h 277268"/>
              <a:gd name="connsiteX0" fmla="*/ 0 w 12325082"/>
              <a:gd name="connsiteY0" fmla="*/ 251510 h 277268"/>
              <a:gd name="connsiteX1" fmla="*/ 740536 w 12325082"/>
              <a:gd name="connsiteY1" fmla="*/ 238631 h 277268"/>
              <a:gd name="connsiteX2" fmla="*/ 1532586 w 12325082"/>
              <a:gd name="connsiteY2" fmla="*/ 13251 h 277268"/>
              <a:gd name="connsiteX3" fmla="*/ 2511381 w 12325082"/>
              <a:gd name="connsiteY3" fmla="*/ 238631 h 277268"/>
              <a:gd name="connsiteX4" fmla="*/ 3490175 w 12325082"/>
              <a:gd name="connsiteY4" fmla="*/ 13251 h 277268"/>
              <a:gd name="connsiteX5" fmla="*/ 4404575 w 12325082"/>
              <a:gd name="connsiteY5" fmla="*/ 225753 h 277268"/>
              <a:gd name="connsiteX6" fmla="*/ 5280338 w 12325082"/>
              <a:gd name="connsiteY6" fmla="*/ 13251 h 277268"/>
              <a:gd name="connsiteX7" fmla="*/ 6194738 w 12325082"/>
              <a:gd name="connsiteY7" fmla="*/ 174237 h 277268"/>
              <a:gd name="connsiteX8" fmla="*/ 6954592 w 12325082"/>
              <a:gd name="connsiteY8" fmla="*/ 372 h 277268"/>
              <a:gd name="connsiteX9" fmla="*/ 7881871 w 12325082"/>
              <a:gd name="connsiteY9" fmla="*/ 232192 h 277268"/>
              <a:gd name="connsiteX10" fmla="*/ 8590209 w 12325082"/>
              <a:gd name="connsiteY10" fmla="*/ 32569 h 277268"/>
              <a:gd name="connsiteX11" fmla="*/ 9401578 w 12325082"/>
              <a:gd name="connsiteY11" fmla="*/ 180676 h 277268"/>
              <a:gd name="connsiteX12" fmla="*/ 10212947 w 12325082"/>
              <a:gd name="connsiteY12" fmla="*/ 64767 h 277268"/>
              <a:gd name="connsiteX13" fmla="*/ 11262575 w 12325082"/>
              <a:gd name="connsiteY13" fmla="*/ 277268 h 277268"/>
              <a:gd name="connsiteX14" fmla="*/ 11262575 w 12325082"/>
              <a:gd name="connsiteY14" fmla="*/ 277268 h 277268"/>
              <a:gd name="connsiteX15" fmla="*/ 11964474 w 12325082"/>
              <a:gd name="connsiteY15" fmla="*/ 26130 h 277268"/>
              <a:gd name="connsiteX16" fmla="*/ 12325082 w 12325082"/>
              <a:gd name="connsiteY16" fmla="*/ 212874 h 277268"/>
              <a:gd name="connsiteX0" fmla="*/ 0 w 12325082"/>
              <a:gd name="connsiteY0" fmla="*/ 251510 h 277268"/>
              <a:gd name="connsiteX1" fmla="*/ 740536 w 12325082"/>
              <a:gd name="connsiteY1" fmla="*/ 238631 h 277268"/>
              <a:gd name="connsiteX2" fmla="*/ 1532586 w 12325082"/>
              <a:gd name="connsiteY2" fmla="*/ 13251 h 277268"/>
              <a:gd name="connsiteX3" fmla="*/ 2511381 w 12325082"/>
              <a:gd name="connsiteY3" fmla="*/ 238631 h 277268"/>
              <a:gd name="connsiteX4" fmla="*/ 3490175 w 12325082"/>
              <a:gd name="connsiteY4" fmla="*/ 13251 h 277268"/>
              <a:gd name="connsiteX5" fmla="*/ 4404575 w 12325082"/>
              <a:gd name="connsiteY5" fmla="*/ 225753 h 277268"/>
              <a:gd name="connsiteX6" fmla="*/ 5280338 w 12325082"/>
              <a:gd name="connsiteY6" fmla="*/ 13251 h 277268"/>
              <a:gd name="connsiteX7" fmla="*/ 6194738 w 12325082"/>
              <a:gd name="connsiteY7" fmla="*/ 174237 h 277268"/>
              <a:gd name="connsiteX8" fmla="*/ 6954592 w 12325082"/>
              <a:gd name="connsiteY8" fmla="*/ 372 h 277268"/>
              <a:gd name="connsiteX9" fmla="*/ 7881871 w 12325082"/>
              <a:gd name="connsiteY9" fmla="*/ 232192 h 277268"/>
              <a:gd name="connsiteX10" fmla="*/ 8590209 w 12325082"/>
              <a:gd name="connsiteY10" fmla="*/ 32569 h 277268"/>
              <a:gd name="connsiteX11" fmla="*/ 9401578 w 12325082"/>
              <a:gd name="connsiteY11" fmla="*/ 180676 h 277268"/>
              <a:gd name="connsiteX12" fmla="*/ 10212947 w 12325082"/>
              <a:gd name="connsiteY12" fmla="*/ 64767 h 277268"/>
              <a:gd name="connsiteX13" fmla="*/ 11262575 w 12325082"/>
              <a:gd name="connsiteY13" fmla="*/ 277268 h 277268"/>
              <a:gd name="connsiteX14" fmla="*/ 11262575 w 12325082"/>
              <a:gd name="connsiteY14" fmla="*/ 277268 h 277268"/>
              <a:gd name="connsiteX15" fmla="*/ 11964474 w 12325082"/>
              <a:gd name="connsiteY15" fmla="*/ 26130 h 277268"/>
              <a:gd name="connsiteX16" fmla="*/ 12325082 w 12325082"/>
              <a:gd name="connsiteY16" fmla="*/ 212874 h 277268"/>
              <a:gd name="connsiteX0" fmla="*/ 0 w 12325082"/>
              <a:gd name="connsiteY0" fmla="*/ 251510 h 303026"/>
              <a:gd name="connsiteX1" fmla="*/ 740536 w 12325082"/>
              <a:gd name="connsiteY1" fmla="*/ 238631 h 303026"/>
              <a:gd name="connsiteX2" fmla="*/ 1532586 w 12325082"/>
              <a:gd name="connsiteY2" fmla="*/ 13251 h 303026"/>
              <a:gd name="connsiteX3" fmla="*/ 2511381 w 12325082"/>
              <a:gd name="connsiteY3" fmla="*/ 238631 h 303026"/>
              <a:gd name="connsiteX4" fmla="*/ 3490175 w 12325082"/>
              <a:gd name="connsiteY4" fmla="*/ 13251 h 303026"/>
              <a:gd name="connsiteX5" fmla="*/ 4404575 w 12325082"/>
              <a:gd name="connsiteY5" fmla="*/ 225753 h 303026"/>
              <a:gd name="connsiteX6" fmla="*/ 5280338 w 12325082"/>
              <a:gd name="connsiteY6" fmla="*/ 13251 h 303026"/>
              <a:gd name="connsiteX7" fmla="*/ 6194738 w 12325082"/>
              <a:gd name="connsiteY7" fmla="*/ 174237 h 303026"/>
              <a:gd name="connsiteX8" fmla="*/ 6954592 w 12325082"/>
              <a:gd name="connsiteY8" fmla="*/ 372 h 303026"/>
              <a:gd name="connsiteX9" fmla="*/ 7881871 w 12325082"/>
              <a:gd name="connsiteY9" fmla="*/ 232192 h 303026"/>
              <a:gd name="connsiteX10" fmla="*/ 8590209 w 12325082"/>
              <a:gd name="connsiteY10" fmla="*/ 32569 h 303026"/>
              <a:gd name="connsiteX11" fmla="*/ 9401578 w 12325082"/>
              <a:gd name="connsiteY11" fmla="*/ 180676 h 303026"/>
              <a:gd name="connsiteX12" fmla="*/ 10212947 w 12325082"/>
              <a:gd name="connsiteY12" fmla="*/ 64767 h 303026"/>
              <a:gd name="connsiteX13" fmla="*/ 11262575 w 12325082"/>
              <a:gd name="connsiteY13" fmla="*/ 277268 h 303026"/>
              <a:gd name="connsiteX14" fmla="*/ 11571668 w 12325082"/>
              <a:gd name="connsiteY14" fmla="*/ 303026 h 303026"/>
              <a:gd name="connsiteX15" fmla="*/ 11964474 w 12325082"/>
              <a:gd name="connsiteY15" fmla="*/ 26130 h 303026"/>
              <a:gd name="connsiteX16" fmla="*/ 12325082 w 12325082"/>
              <a:gd name="connsiteY16" fmla="*/ 212874 h 303026"/>
              <a:gd name="connsiteX0" fmla="*/ 0 w 12325082"/>
              <a:gd name="connsiteY0" fmla="*/ 251510 h 303161"/>
              <a:gd name="connsiteX1" fmla="*/ 740536 w 12325082"/>
              <a:gd name="connsiteY1" fmla="*/ 238631 h 303161"/>
              <a:gd name="connsiteX2" fmla="*/ 1532586 w 12325082"/>
              <a:gd name="connsiteY2" fmla="*/ 13251 h 303161"/>
              <a:gd name="connsiteX3" fmla="*/ 2511381 w 12325082"/>
              <a:gd name="connsiteY3" fmla="*/ 238631 h 303161"/>
              <a:gd name="connsiteX4" fmla="*/ 3490175 w 12325082"/>
              <a:gd name="connsiteY4" fmla="*/ 13251 h 303161"/>
              <a:gd name="connsiteX5" fmla="*/ 4404575 w 12325082"/>
              <a:gd name="connsiteY5" fmla="*/ 225753 h 303161"/>
              <a:gd name="connsiteX6" fmla="*/ 5280338 w 12325082"/>
              <a:gd name="connsiteY6" fmla="*/ 13251 h 303161"/>
              <a:gd name="connsiteX7" fmla="*/ 6194738 w 12325082"/>
              <a:gd name="connsiteY7" fmla="*/ 174237 h 303161"/>
              <a:gd name="connsiteX8" fmla="*/ 6954592 w 12325082"/>
              <a:gd name="connsiteY8" fmla="*/ 372 h 303161"/>
              <a:gd name="connsiteX9" fmla="*/ 7881871 w 12325082"/>
              <a:gd name="connsiteY9" fmla="*/ 232192 h 303161"/>
              <a:gd name="connsiteX10" fmla="*/ 8590209 w 12325082"/>
              <a:gd name="connsiteY10" fmla="*/ 32569 h 303161"/>
              <a:gd name="connsiteX11" fmla="*/ 9401578 w 12325082"/>
              <a:gd name="connsiteY11" fmla="*/ 180676 h 303161"/>
              <a:gd name="connsiteX12" fmla="*/ 10212947 w 12325082"/>
              <a:gd name="connsiteY12" fmla="*/ 64767 h 303161"/>
              <a:gd name="connsiteX13" fmla="*/ 11571668 w 12325082"/>
              <a:gd name="connsiteY13" fmla="*/ 303026 h 303161"/>
              <a:gd name="connsiteX14" fmla="*/ 11964474 w 12325082"/>
              <a:gd name="connsiteY14" fmla="*/ 26130 h 303161"/>
              <a:gd name="connsiteX15" fmla="*/ 12325082 w 12325082"/>
              <a:gd name="connsiteY15" fmla="*/ 212874 h 303161"/>
              <a:gd name="connsiteX0" fmla="*/ 0 w 12325082"/>
              <a:gd name="connsiteY0" fmla="*/ 251510 h 290289"/>
              <a:gd name="connsiteX1" fmla="*/ 740536 w 12325082"/>
              <a:gd name="connsiteY1" fmla="*/ 238631 h 290289"/>
              <a:gd name="connsiteX2" fmla="*/ 1532586 w 12325082"/>
              <a:gd name="connsiteY2" fmla="*/ 13251 h 290289"/>
              <a:gd name="connsiteX3" fmla="*/ 2511381 w 12325082"/>
              <a:gd name="connsiteY3" fmla="*/ 238631 h 290289"/>
              <a:gd name="connsiteX4" fmla="*/ 3490175 w 12325082"/>
              <a:gd name="connsiteY4" fmla="*/ 13251 h 290289"/>
              <a:gd name="connsiteX5" fmla="*/ 4404575 w 12325082"/>
              <a:gd name="connsiteY5" fmla="*/ 225753 h 290289"/>
              <a:gd name="connsiteX6" fmla="*/ 5280338 w 12325082"/>
              <a:gd name="connsiteY6" fmla="*/ 13251 h 290289"/>
              <a:gd name="connsiteX7" fmla="*/ 6194738 w 12325082"/>
              <a:gd name="connsiteY7" fmla="*/ 174237 h 290289"/>
              <a:gd name="connsiteX8" fmla="*/ 6954592 w 12325082"/>
              <a:gd name="connsiteY8" fmla="*/ 372 h 290289"/>
              <a:gd name="connsiteX9" fmla="*/ 7881871 w 12325082"/>
              <a:gd name="connsiteY9" fmla="*/ 232192 h 290289"/>
              <a:gd name="connsiteX10" fmla="*/ 8590209 w 12325082"/>
              <a:gd name="connsiteY10" fmla="*/ 32569 h 290289"/>
              <a:gd name="connsiteX11" fmla="*/ 9401578 w 12325082"/>
              <a:gd name="connsiteY11" fmla="*/ 180676 h 290289"/>
              <a:gd name="connsiteX12" fmla="*/ 10212947 w 12325082"/>
              <a:gd name="connsiteY12" fmla="*/ 64767 h 290289"/>
              <a:gd name="connsiteX13" fmla="*/ 11198181 w 12325082"/>
              <a:gd name="connsiteY13" fmla="*/ 290147 h 290289"/>
              <a:gd name="connsiteX14" fmla="*/ 11964474 w 12325082"/>
              <a:gd name="connsiteY14" fmla="*/ 26130 h 290289"/>
              <a:gd name="connsiteX15" fmla="*/ 12325082 w 12325082"/>
              <a:gd name="connsiteY15" fmla="*/ 212874 h 290289"/>
              <a:gd name="connsiteX0" fmla="*/ 0 w 12325082"/>
              <a:gd name="connsiteY0" fmla="*/ 251510 h 290289"/>
              <a:gd name="connsiteX1" fmla="*/ 740536 w 12325082"/>
              <a:gd name="connsiteY1" fmla="*/ 238631 h 290289"/>
              <a:gd name="connsiteX2" fmla="*/ 1532586 w 12325082"/>
              <a:gd name="connsiteY2" fmla="*/ 13251 h 290289"/>
              <a:gd name="connsiteX3" fmla="*/ 2511381 w 12325082"/>
              <a:gd name="connsiteY3" fmla="*/ 238631 h 290289"/>
              <a:gd name="connsiteX4" fmla="*/ 3490175 w 12325082"/>
              <a:gd name="connsiteY4" fmla="*/ 13251 h 290289"/>
              <a:gd name="connsiteX5" fmla="*/ 4404575 w 12325082"/>
              <a:gd name="connsiteY5" fmla="*/ 225753 h 290289"/>
              <a:gd name="connsiteX6" fmla="*/ 5280338 w 12325082"/>
              <a:gd name="connsiteY6" fmla="*/ 13251 h 290289"/>
              <a:gd name="connsiteX7" fmla="*/ 6194738 w 12325082"/>
              <a:gd name="connsiteY7" fmla="*/ 174237 h 290289"/>
              <a:gd name="connsiteX8" fmla="*/ 6954592 w 12325082"/>
              <a:gd name="connsiteY8" fmla="*/ 372 h 290289"/>
              <a:gd name="connsiteX9" fmla="*/ 7881871 w 12325082"/>
              <a:gd name="connsiteY9" fmla="*/ 232192 h 290289"/>
              <a:gd name="connsiteX10" fmla="*/ 8590209 w 12325082"/>
              <a:gd name="connsiteY10" fmla="*/ 32569 h 290289"/>
              <a:gd name="connsiteX11" fmla="*/ 9401578 w 12325082"/>
              <a:gd name="connsiteY11" fmla="*/ 180676 h 290289"/>
              <a:gd name="connsiteX12" fmla="*/ 10212947 w 12325082"/>
              <a:gd name="connsiteY12" fmla="*/ 64767 h 290289"/>
              <a:gd name="connsiteX13" fmla="*/ 11198181 w 12325082"/>
              <a:gd name="connsiteY13" fmla="*/ 290147 h 290289"/>
              <a:gd name="connsiteX14" fmla="*/ 11964474 w 12325082"/>
              <a:gd name="connsiteY14" fmla="*/ 26130 h 290289"/>
              <a:gd name="connsiteX15" fmla="*/ 12325082 w 12325082"/>
              <a:gd name="connsiteY15" fmla="*/ 212874 h 290289"/>
              <a:gd name="connsiteX0" fmla="*/ 0 w 12383037"/>
              <a:gd name="connsiteY0" fmla="*/ 58327 h 290289"/>
              <a:gd name="connsiteX1" fmla="*/ 798491 w 12383037"/>
              <a:gd name="connsiteY1" fmla="*/ 238631 h 290289"/>
              <a:gd name="connsiteX2" fmla="*/ 1590541 w 12383037"/>
              <a:gd name="connsiteY2" fmla="*/ 13251 h 290289"/>
              <a:gd name="connsiteX3" fmla="*/ 2569336 w 12383037"/>
              <a:gd name="connsiteY3" fmla="*/ 238631 h 290289"/>
              <a:gd name="connsiteX4" fmla="*/ 3548130 w 12383037"/>
              <a:gd name="connsiteY4" fmla="*/ 13251 h 290289"/>
              <a:gd name="connsiteX5" fmla="*/ 4462530 w 12383037"/>
              <a:gd name="connsiteY5" fmla="*/ 225753 h 290289"/>
              <a:gd name="connsiteX6" fmla="*/ 5338293 w 12383037"/>
              <a:gd name="connsiteY6" fmla="*/ 13251 h 290289"/>
              <a:gd name="connsiteX7" fmla="*/ 6252693 w 12383037"/>
              <a:gd name="connsiteY7" fmla="*/ 174237 h 290289"/>
              <a:gd name="connsiteX8" fmla="*/ 7012547 w 12383037"/>
              <a:gd name="connsiteY8" fmla="*/ 372 h 290289"/>
              <a:gd name="connsiteX9" fmla="*/ 7939826 w 12383037"/>
              <a:gd name="connsiteY9" fmla="*/ 232192 h 290289"/>
              <a:gd name="connsiteX10" fmla="*/ 8648164 w 12383037"/>
              <a:gd name="connsiteY10" fmla="*/ 32569 h 290289"/>
              <a:gd name="connsiteX11" fmla="*/ 9459533 w 12383037"/>
              <a:gd name="connsiteY11" fmla="*/ 180676 h 290289"/>
              <a:gd name="connsiteX12" fmla="*/ 10270902 w 12383037"/>
              <a:gd name="connsiteY12" fmla="*/ 64767 h 290289"/>
              <a:gd name="connsiteX13" fmla="*/ 11256136 w 12383037"/>
              <a:gd name="connsiteY13" fmla="*/ 290147 h 290289"/>
              <a:gd name="connsiteX14" fmla="*/ 12022429 w 12383037"/>
              <a:gd name="connsiteY14" fmla="*/ 26130 h 290289"/>
              <a:gd name="connsiteX15" fmla="*/ 12383037 w 12383037"/>
              <a:gd name="connsiteY15" fmla="*/ 212874 h 290289"/>
              <a:gd name="connsiteX0" fmla="*/ 0 w 12383037"/>
              <a:gd name="connsiteY0" fmla="*/ 58327 h 431814"/>
              <a:gd name="connsiteX1" fmla="*/ 798491 w 12383037"/>
              <a:gd name="connsiteY1" fmla="*/ 238631 h 431814"/>
              <a:gd name="connsiteX2" fmla="*/ 1590541 w 12383037"/>
              <a:gd name="connsiteY2" fmla="*/ 13251 h 431814"/>
              <a:gd name="connsiteX3" fmla="*/ 2562897 w 12383037"/>
              <a:gd name="connsiteY3" fmla="*/ 431814 h 431814"/>
              <a:gd name="connsiteX4" fmla="*/ 3548130 w 12383037"/>
              <a:gd name="connsiteY4" fmla="*/ 13251 h 431814"/>
              <a:gd name="connsiteX5" fmla="*/ 4462530 w 12383037"/>
              <a:gd name="connsiteY5" fmla="*/ 225753 h 431814"/>
              <a:gd name="connsiteX6" fmla="*/ 5338293 w 12383037"/>
              <a:gd name="connsiteY6" fmla="*/ 13251 h 431814"/>
              <a:gd name="connsiteX7" fmla="*/ 6252693 w 12383037"/>
              <a:gd name="connsiteY7" fmla="*/ 174237 h 431814"/>
              <a:gd name="connsiteX8" fmla="*/ 7012547 w 12383037"/>
              <a:gd name="connsiteY8" fmla="*/ 372 h 431814"/>
              <a:gd name="connsiteX9" fmla="*/ 7939826 w 12383037"/>
              <a:gd name="connsiteY9" fmla="*/ 232192 h 431814"/>
              <a:gd name="connsiteX10" fmla="*/ 8648164 w 12383037"/>
              <a:gd name="connsiteY10" fmla="*/ 32569 h 431814"/>
              <a:gd name="connsiteX11" fmla="*/ 9459533 w 12383037"/>
              <a:gd name="connsiteY11" fmla="*/ 180676 h 431814"/>
              <a:gd name="connsiteX12" fmla="*/ 10270902 w 12383037"/>
              <a:gd name="connsiteY12" fmla="*/ 64767 h 431814"/>
              <a:gd name="connsiteX13" fmla="*/ 11256136 w 12383037"/>
              <a:gd name="connsiteY13" fmla="*/ 290147 h 431814"/>
              <a:gd name="connsiteX14" fmla="*/ 12022429 w 12383037"/>
              <a:gd name="connsiteY14" fmla="*/ 26130 h 431814"/>
              <a:gd name="connsiteX15" fmla="*/ 12383037 w 12383037"/>
              <a:gd name="connsiteY15" fmla="*/ 212874 h 431814"/>
              <a:gd name="connsiteX0" fmla="*/ 0 w 12383037"/>
              <a:gd name="connsiteY0" fmla="*/ 58327 h 438365"/>
              <a:gd name="connsiteX1" fmla="*/ 798491 w 12383037"/>
              <a:gd name="connsiteY1" fmla="*/ 438254 h 438365"/>
              <a:gd name="connsiteX2" fmla="*/ 1590541 w 12383037"/>
              <a:gd name="connsiteY2" fmla="*/ 13251 h 438365"/>
              <a:gd name="connsiteX3" fmla="*/ 2562897 w 12383037"/>
              <a:gd name="connsiteY3" fmla="*/ 431814 h 438365"/>
              <a:gd name="connsiteX4" fmla="*/ 3548130 w 12383037"/>
              <a:gd name="connsiteY4" fmla="*/ 13251 h 438365"/>
              <a:gd name="connsiteX5" fmla="*/ 4462530 w 12383037"/>
              <a:gd name="connsiteY5" fmla="*/ 225753 h 438365"/>
              <a:gd name="connsiteX6" fmla="*/ 5338293 w 12383037"/>
              <a:gd name="connsiteY6" fmla="*/ 13251 h 438365"/>
              <a:gd name="connsiteX7" fmla="*/ 6252693 w 12383037"/>
              <a:gd name="connsiteY7" fmla="*/ 174237 h 438365"/>
              <a:gd name="connsiteX8" fmla="*/ 7012547 w 12383037"/>
              <a:gd name="connsiteY8" fmla="*/ 372 h 438365"/>
              <a:gd name="connsiteX9" fmla="*/ 7939826 w 12383037"/>
              <a:gd name="connsiteY9" fmla="*/ 232192 h 438365"/>
              <a:gd name="connsiteX10" fmla="*/ 8648164 w 12383037"/>
              <a:gd name="connsiteY10" fmla="*/ 32569 h 438365"/>
              <a:gd name="connsiteX11" fmla="*/ 9459533 w 12383037"/>
              <a:gd name="connsiteY11" fmla="*/ 180676 h 438365"/>
              <a:gd name="connsiteX12" fmla="*/ 10270902 w 12383037"/>
              <a:gd name="connsiteY12" fmla="*/ 64767 h 438365"/>
              <a:gd name="connsiteX13" fmla="*/ 11256136 w 12383037"/>
              <a:gd name="connsiteY13" fmla="*/ 290147 h 438365"/>
              <a:gd name="connsiteX14" fmla="*/ 12022429 w 12383037"/>
              <a:gd name="connsiteY14" fmla="*/ 26130 h 438365"/>
              <a:gd name="connsiteX15" fmla="*/ 12383037 w 12383037"/>
              <a:gd name="connsiteY15" fmla="*/ 212874 h 438365"/>
              <a:gd name="connsiteX0" fmla="*/ 0 w 12383037"/>
              <a:gd name="connsiteY0" fmla="*/ 58327 h 438365"/>
              <a:gd name="connsiteX1" fmla="*/ 798491 w 12383037"/>
              <a:gd name="connsiteY1" fmla="*/ 438254 h 438365"/>
              <a:gd name="connsiteX2" fmla="*/ 1590541 w 12383037"/>
              <a:gd name="connsiteY2" fmla="*/ 13251 h 438365"/>
              <a:gd name="connsiteX3" fmla="*/ 2395472 w 12383037"/>
              <a:gd name="connsiteY3" fmla="*/ 438253 h 438365"/>
              <a:gd name="connsiteX4" fmla="*/ 3548130 w 12383037"/>
              <a:gd name="connsiteY4" fmla="*/ 13251 h 438365"/>
              <a:gd name="connsiteX5" fmla="*/ 4462530 w 12383037"/>
              <a:gd name="connsiteY5" fmla="*/ 225753 h 438365"/>
              <a:gd name="connsiteX6" fmla="*/ 5338293 w 12383037"/>
              <a:gd name="connsiteY6" fmla="*/ 13251 h 438365"/>
              <a:gd name="connsiteX7" fmla="*/ 6252693 w 12383037"/>
              <a:gd name="connsiteY7" fmla="*/ 174237 h 438365"/>
              <a:gd name="connsiteX8" fmla="*/ 7012547 w 12383037"/>
              <a:gd name="connsiteY8" fmla="*/ 372 h 438365"/>
              <a:gd name="connsiteX9" fmla="*/ 7939826 w 12383037"/>
              <a:gd name="connsiteY9" fmla="*/ 232192 h 438365"/>
              <a:gd name="connsiteX10" fmla="*/ 8648164 w 12383037"/>
              <a:gd name="connsiteY10" fmla="*/ 32569 h 438365"/>
              <a:gd name="connsiteX11" fmla="*/ 9459533 w 12383037"/>
              <a:gd name="connsiteY11" fmla="*/ 180676 h 438365"/>
              <a:gd name="connsiteX12" fmla="*/ 10270902 w 12383037"/>
              <a:gd name="connsiteY12" fmla="*/ 64767 h 438365"/>
              <a:gd name="connsiteX13" fmla="*/ 11256136 w 12383037"/>
              <a:gd name="connsiteY13" fmla="*/ 290147 h 438365"/>
              <a:gd name="connsiteX14" fmla="*/ 12022429 w 12383037"/>
              <a:gd name="connsiteY14" fmla="*/ 26130 h 438365"/>
              <a:gd name="connsiteX15" fmla="*/ 12383037 w 12383037"/>
              <a:gd name="connsiteY15" fmla="*/ 212874 h 438365"/>
              <a:gd name="connsiteX0" fmla="*/ 0 w 12383037"/>
              <a:gd name="connsiteY0" fmla="*/ 67662 h 447700"/>
              <a:gd name="connsiteX1" fmla="*/ 798491 w 12383037"/>
              <a:gd name="connsiteY1" fmla="*/ 447589 h 447700"/>
              <a:gd name="connsiteX2" fmla="*/ 1590541 w 12383037"/>
              <a:gd name="connsiteY2" fmla="*/ 22586 h 447700"/>
              <a:gd name="connsiteX3" fmla="*/ 2395472 w 12383037"/>
              <a:gd name="connsiteY3" fmla="*/ 447588 h 447700"/>
              <a:gd name="connsiteX4" fmla="*/ 3213280 w 12383037"/>
              <a:gd name="connsiteY4" fmla="*/ 3268 h 447700"/>
              <a:gd name="connsiteX5" fmla="*/ 4462530 w 12383037"/>
              <a:gd name="connsiteY5" fmla="*/ 235088 h 447700"/>
              <a:gd name="connsiteX6" fmla="*/ 5338293 w 12383037"/>
              <a:gd name="connsiteY6" fmla="*/ 22586 h 447700"/>
              <a:gd name="connsiteX7" fmla="*/ 6252693 w 12383037"/>
              <a:gd name="connsiteY7" fmla="*/ 183572 h 447700"/>
              <a:gd name="connsiteX8" fmla="*/ 7012547 w 12383037"/>
              <a:gd name="connsiteY8" fmla="*/ 9707 h 447700"/>
              <a:gd name="connsiteX9" fmla="*/ 7939826 w 12383037"/>
              <a:gd name="connsiteY9" fmla="*/ 241527 h 447700"/>
              <a:gd name="connsiteX10" fmla="*/ 8648164 w 12383037"/>
              <a:gd name="connsiteY10" fmla="*/ 41904 h 447700"/>
              <a:gd name="connsiteX11" fmla="*/ 9459533 w 12383037"/>
              <a:gd name="connsiteY11" fmla="*/ 190011 h 447700"/>
              <a:gd name="connsiteX12" fmla="*/ 10270902 w 12383037"/>
              <a:gd name="connsiteY12" fmla="*/ 74102 h 447700"/>
              <a:gd name="connsiteX13" fmla="*/ 11256136 w 12383037"/>
              <a:gd name="connsiteY13" fmla="*/ 299482 h 447700"/>
              <a:gd name="connsiteX14" fmla="*/ 12022429 w 12383037"/>
              <a:gd name="connsiteY14" fmla="*/ 35465 h 447700"/>
              <a:gd name="connsiteX15" fmla="*/ 12383037 w 12383037"/>
              <a:gd name="connsiteY15" fmla="*/ 222209 h 447700"/>
              <a:gd name="connsiteX0" fmla="*/ 0 w 12383037"/>
              <a:gd name="connsiteY0" fmla="*/ 64396 h 444434"/>
              <a:gd name="connsiteX1" fmla="*/ 798491 w 12383037"/>
              <a:gd name="connsiteY1" fmla="*/ 444323 h 444434"/>
              <a:gd name="connsiteX2" fmla="*/ 1590541 w 12383037"/>
              <a:gd name="connsiteY2" fmla="*/ 19320 h 444434"/>
              <a:gd name="connsiteX3" fmla="*/ 2395472 w 12383037"/>
              <a:gd name="connsiteY3" fmla="*/ 444322 h 444434"/>
              <a:gd name="connsiteX4" fmla="*/ 3213280 w 12383037"/>
              <a:gd name="connsiteY4" fmla="*/ 2 h 444434"/>
              <a:gd name="connsiteX5" fmla="*/ 4050406 w 12383037"/>
              <a:gd name="connsiteY5" fmla="*/ 437884 h 444434"/>
              <a:gd name="connsiteX6" fmla="*/ 5338293 w 12383037"/>
              <a:gd name="connsiteY6" fmla="*/ 19320 h 444434"/>
              <a:gd name="connsiteX7" fmla="*/ 6252693 w 12383037"/>
              <a:gd name="connsiteY7" fmla="*/ 180306 h 444434"/>
              <a:gd name="connsiteX8" fmla="*/ 7012547 w 12383037"/>
              <a:gd name="connsiteY8" fmla="*/ 6441 h 444434"/>
              <a:gd name="connsiteX9" fmla="*/ 7939826 w 12383037"/>
              <a:gd name="connsiteY9" fmla="*/ 238261 h 444434"/>
              <a:gd name="connsiteX10" fmla="*/ 8648164 w 12383037"/>
              <a:gd name="connsiteY10" fmla="*/ 38638 h 444434"/>
              <a:gd name="connsiteX11" fmla="*/ 9459533 w 12383037"/>
              <a:gd name="connsiteY11" fmla="*/ 186745 h 444434"/>
              <a:gd name="connsiteX12" fmla="*/ 10270902 w 12383037"/>
              <a:gd name="connsiteY12" fmla="*/ 70836 h 444434"/>
              <a:gd name="connsiteX13" fmla="*/ 11256136 w 12383037"/>
              <a:gd name="connsiteY13" fmla="*/ 296216 h 444434"/>
              <a:gd name="connsiteX14" fmla="*/ 12022429 w 12383037"/>
              <a:gd name="connsiteY14" fmla="*/ 32199 h 444434"/>
              <a:gd name="connsiteX15" fmla="*/ 12383037 w 12383037"/>
              <a:gd name="connsiteY15" fmla="*/ 218943 h 444434"/>
              <a:gd name="connsiteX0" fmla="*/ 0 w 12383037"/>
              <a:gd name="connsiteY0" fmla="*/ 64396 h 444434"/>
              <a:gd name="connsiteX1" fmla="*/ 798491 w 12383037"/>
              <a:gd name="connsiteY1" fmla="*/ 444323 h 444434"/>
              <a:gd name="connsiteX2" fmla="*/ 1590541 w 12383037"/>
              <a:gd name="connsiteY2" fmla="*/ 19320 h 444434"/>
              <a:gd name="connsiteX3" fmla="*/ 2395472 w 12383037"/>
              <a:gd name="connsiteY3" fmla="*/ 444322 h 444434"/>
              <a:gd name="connsiteX4" fmla="*/ 3213280 w 12383037"/>
              <a:gd name="connsiteY4" fmla="*/ 2 h 444434"/>
              <a:gd name="connsiteX5" fmla="*/ 4050406 w 12383037"/>
              <a:gd name="connsiteY5" fmla="*/ 437884 h 444434"/>
              <a:gd name="connsiteX6" fmla="*/ 4893972 w 12383037"/>
              <a:gd name="connsiteY6" fmla="*/ 12880 h 444434"/>
              <a:gd name="connsiteX7" fmla="*/ 6252693 w 12383037"/>
              <a:gd name="connsiteY7" fmla="*/ 180306 h 444434"/>
              <a:gd name="connsiteX8" fmla="*/ 7012547 w 12383037"/>
              <a:gd name="connsiteY8" fmla="*/ 6441 h 444434"/>
              <a:gd name="connsiteX9" fmla="*/ 7939826 w 12383037"/>
              <a:gd name="connsiteY9" fmla="*/ 238261 h 444434"/>
              <a:gd name="connsiteX10" fmla="*/ 8648164 w 12383037"/>
              <a:gd name="connsiteY10" fmla="*/ 38638 h 444434"/>
              <a:gd name="connsiteX11" fmla="*/ 9459533 w 12383037"/>
              <a:gd name="connsiteY11" fmla="*/ 186745 h 444434"/>
              <a:gd name="connsiteX12" fmla="*/ 10270902 w 12383037"/>
              <a:gd name="connsiteY12" fmla="*/ 70836 h 444434"/>
              <a:gd name="connsiteX13" fmla="*/ 11256136 w 12383037"/>
              <a:gd name="connsiteY13" fmla="*/ 296216 h 444434"/>
              <a:gd name="connsiteX14" fmla="*/ 12022429 w 12383037"/>
              <a:gd name="connsiteY14" fmla="*/ 32199 h 444434"/>
              <a:gd name="connsiteX15" fmla="*/ 12383037 w 12383037"/>
              <a:gd name="connsiteY15" fmla="*/ 218943 h 444434"/>
              <a:gd name="connsiteX0" fmla="*/ 0 w 12383037"/>
              <a:gd name="connsiteY0" fmla="*/ 64396 h 444434"/>
              <a:gd name="connsiteX1" fmla="*/ 798491 w 12383037"/>
              <a:gd name="connsiteY1" fmla="*/ 444323 h 444434"/>
              <a:gd name="connsiteX2" fmla="*/ 1590541 w 12383037"/>
              <a:gd name="connsiteY2" fmla="*/ 19320 h 444434"/>
              <a:gd name="connsiteX3" fmla="*/ 2395472 w 12383037"/>
              <a:gd name="connsiteY3" fmla="*/ 444322 h 444434"/>
              <a:gd name="connsiteX4" fmla="*/ 3213280 w 12383037"/>
              <a:gd name="connsiteY4" fmla="*/ 2 h 444434"/>
              <a:gd name="connsiteX5" fmla="*/ 4050406 w 12383037"/>
              <a:gd name="connsiteY5" fmla="*/ 437884 h 444434"/>
              <a:gd name="connsiteX6" fmla="*/ 4893972 w 12383037"/>
              <a:gd name="connsiteY6" fmla="*/ 12880 h 444434"/>
              <a:gd name="connsiteX7" fmla="*/ 5776174 w 12383037"/>
              <a:gd name="connsiteY7" fmla="*/ 425005 h 444434"/>
              <a:gd name="connsiteX8" fmla="*/ 7012547 w 12383037"/>
              <a:gd name="connsiteY8" fmla="*/ 6441 h 444434"/>
              <a:gd name="connsiteX9" fmla="*/ 7939826 w 12383037"/>
              <a:gd name="connsiteY9" fmla="*/ 238261 h 444434"/>
              <a:gd name="connsiteX10" fmla="*/ 8648164 w 12383037"/>
              <a:gd name="connsiteY10" fmla="*/ 38638 h 444434"/>
              <a:gd name="connsiteX11" fmla="*/ 9459533 w 12383037"/>
              <a:gd name="connsiteY11" fmla="*/ 186745 h 444434"/>
              <a:gd name="connsiteX12" fmla="*/ 10270902 w 12383037"/>
              <a:gd name="connsiteY12" fmla="*/ 70836 h 444434"/>
              <a:gd name="connsiteX13" fmla="*/ 11256136 w 12383037"/>
              <a:gd name="connsiteY13" fmla="*/ 296216 h 444434"/>
              <a:gd name="connsiteX14" fmla="*/ 12022429 w 12383037"/>
              <a:gd name="connsiteY14" fmla="*/ 32199 h 444434"/>
              <a:gd name="connsiteX15" fmla="*/ 12383037 w 12383037"/>
              <a:gd name="connsiteY15" fmla="*/ 218943 h 444434"/>
              <a:gd name="connsiteX0" fmla="*/ 0 w 12383037"/>
              <a:gd name="connsiteY0" fmla="*/ 73345 h 453383"/>
              <a:gd name="connsiteX1" fmla="*/ 798491 w 12383037"/>
              <a:gd name="connsiteY1" fmla="*/ 453272 h 453383"/>
              <a:gd name="connsiteX2" fmla="*/ 1590541 w 12383037"/>
              <a:gd name="connsiteY2" fmla="*/ 28269 h 453383"/>
              <a:gd name="connsiteX3" fmla="*/ 2395472 w 12383037"/>
              <a:gd name="connsiteY3" fmla="*/ 453271 h 453383"/>
              <a:gd name="connsiteX4" fmla="*/ 3213280 w 12383037"/>
              <a:gd name="connsiteY4" fmla="*/ 8951 h 453383"/>
              <a:gd name="connsiteX5" fmla="*/ 4050406 w 12383037"/>
              <a:gd name="connsiteY5" fmla="*/ 446833 h 453383"/>
              <a:gd name="connsiteX6" fmla="*/ 4893972 w 12383037"/>
              <a:gd name="connsiteY6" fmla="*/ 21829 h 453383"/>
              <a:gd name="connsiteX7" fmla="*/ 5776174 w 12383037"/>
              <a:gd name="connsiteY7" fmla="*/ 433954 h 453383"/>
              <a:gd name="connsiteX8" fmla="*/ 6593983 w 12383037"/>
              <a:gd name="connsiteY8" fmla="*/ 2511 h 453383"/>
              <a:gd name="connsiteX9" fmla="*/ 7939826 w 12383037"/>
              <a:gd name="connsiteY9" fmla="*/ 247210 h 453383"/>
              <a:gd name="connsiteX10" fmla="*/ 8648164 w 12383037"/>
              <a:gd name="connsiteY10" fmla="*/ 47587 h 453383"/>
              <a:gd name="connsiteX11" fmla="*/ 9459533 w 12383037"/>
              <a:gd name="connsiteY11" fmla="*/ 195694 h 453383"/>
              <a:gd name="connsiteX12" fmla="*/ 10270902 w 12383037"/>
              <a:gd name="connsiteY12" fmla="*/ 79785 h 453383"/>
              <a:gd name="connsiteX13" fmla="*/ 11256136 w 12383037"/>
              <a:gd name="connsiteY13" fmla="*/ 305165 h 453383"/>
              <a:gd name="connsiteX14" fmla="*/ 12022429 w 12383037"/>
              <a:gd name="connsiteY14" fmla="*/ 41148 h 453383"/>
              <a:gd name="connsiteX15" fmla="*/ 12383037 w 12383037"/>
              <a:gd name="connsiteY15" fmla="*/ 227892 h 453383"/>
              <a:gd name="connsiteX0" fmla="*/ 0 w 12383037"/>
              <a:gd name="connsiteY0" fmla="*/ 70853 h 450891"/>
              <a:gd name="connsiteX1" fmla="*/ 798491 w 12383037"/>
              <a:gd name="connsiteY1" fmla="*/ 450780 h 450891"/>
              <a:gd name="connsiteX2" fmla="*/ 1590541 w 12383037"/>
              <a:gd name="connsiteY2" fmla="*/ 25777 h 450891"/>
              <a:gd name="connsiteX3" fmla="*/ 2395472 w 12383037"/>
              <a:gd name="connsiteY3" fmla="*/ 450779 h 450891"/>
              <a:gd name="connsiteX4" fmla="*/ 3213280 w 12383037"/>
              <a:gd name="connsiteY4" fmla="*/ 6459 h 450891"/>
              <a:gd name="connsiteX5" fmla="*/ 4050406 w 12383037"/>
              <a:gd name="connsiteY5" fmla="*/ 444341 h 450891"/>
              <a:gd name="connsiteX6" fmla="*/ 4893972 w 12383037"/>
              <a:gd name="connsiteY6" fmla="*/ 19337 h 450891"/>
              <a:gd name="connsiteX7" fmla="*/ 5776174 w 12383037"/>
              <a:gd name="connsiteY7" fmla="*/ 431462 h 450891"/>
              <a:gd name="connsiteX8" fmla="*/ 6593983 w 12383037"/>
              <a:gd name="connsiteY8" fmla="*/ 19 h 450891"/>
              <a:gd name="connsiteX9" fmla="*/ 7443989 w 12383037"/>
              <a:gd name="connsiteY9" fmla="*/ 412143 h 450891"/>
              <a:gd name="connsiteX10" fmla="*/ 8648164 w 12383037"/>
              <a:gd name="connsiteY10" fmla="*/ 45095 h 450891"/>
              <a:gd name="connsiteX11" fmla="*/ 9459533 w 12383037"/>
              <a:gd name="connsiteY11" fmla="*/ 193202 h 450891"/>
              <a:gd name="connsiteX12" fmla="*/ 10270902 w 12383037"/>
              <a:gd name="connsiteY12" fmla="*/ 77293 h 450891"/>
              <a:gd name="connsiteX13" fmla="*/ 11256136 w 12383037"/>
              <a:gd name="connsiteY13" fmla="*/ 302673 h 450891"/>
              <a:gd name="connsiteX14" fmla="*/ 12022429 w 12383037"/>
              <a:gd name="connsiteY14" fmla="*/ 38656 h 450891"/>
              <a:gd name="connsiteX15" fmla="*/ 12383037 w 12383037"/>
              <a:gd name="connsiteY15" fmla="*/ 225400 h 450891"/>
              <a:gd name="connsiteX0" fmla="*/ 0 w 12383037"/>
              <a:gd name="connsiteY0" fmla="*/ 87669 h 467707"/>
              <a:gd name="connsiteX1" fmla="*/ 798491 w 12383037"/>
              <a:gd name="connsiteY1" fmla="*/ 467596 h 467707"/>
              <a:gd name="connsiteX2" fmla="*/ 1590541 w 12383037"/>
              <a:gd name="connsiteY2" fmla="*/ 42593 h 467707"/>
              <a:gd name="connsiteX3" fmla="*/ 2395472 w 12383037"/>
              <a:gd name="connsiteY3" fmla="*/ 467595 h 467707"/>
              <a:gd name="connsiteX4" fmla="*/ 3213280 w 12383037"/>
              <a:gd name="connsiteY4" fmla="*/ 23275 h 467707"/>
              <a:gd name="connsiteX5" fmla="*/ 4050406 w 12383037"/>
              <a:gd name="connsiteY5" fmla="*/ 461157 h 467707"/>
              <a:gd name="connsiteX6" fmla="*/ 4893972 w 12383037"/>
              <a:gd name="connsiteY6" fmla="*/ 36153 h 467707"/>
              <a:gd name="connsiteX7" fmla="*/ 5776174 w 12383037"/>
              <a:gd name="connsiteY7" fmla="*/ 448278 h 467707"/>
              <a:gd name="connsiteX8" fmla="*/ 6593983 w 12383037"/>
              <a:gd name="connsiteY8" fmla="*/ 16835 h 467707"/>
              <a:gd name="connsiteX9" fmla="*/ 7443989 w 12383037"/>
              <a:gd name="connsiteY9" fmla="*/ 428959 h 467707"/>
              <a:gd name="connsiteX10" fmla="*/ 8313313 w 12383037"/>
              <a:gd name="connsiteY10" fmla="*/ 3956 h 467707"/>
              <a:gd name="connsiteX11" fmla="*/ 9459533 w 12383037"/>
              <a:gd name="connsiteY11" fmla="*/ 210018 h 467707"/>
              <a:gd name="connsiteX12" fmla="*/ 10270902 w 12383037"/>
              <a:gd name="connsiteY12" fmla="*/ 94109 h 467707"/>
              <a:gd name="connsiteX13" fmla="*/ 11256136 w 12383037"/>
              <a:gd name="connsiteY13" fmla="*/ 319489 h 467707"/>
              <a:gd name="connsiteX14" fmla="*/ 12022429 w 12383037"/>
              <a:gd name="connsiteY14" fmla="*/ 55472 h 467707"/>
              <a:gd name="connsiteX15" fmla="*/ 12383037 w 12383037"/>
              <a:gd name="connsiteY15" fmla="*/ 242216 h 467707"/>
              <a:gd name="connsiteX0" fmla="*/ 0 w 12383037"/>
              <a:gd name="connsiteY0" fmla="*/ 83716 h 463754"/>
              <a:gd name="connsiteX1" fmla="*/ 798491 w 12383037"/>
              <a:gd name="connsiteY1" fmla="*/ 463643 h 463754"/>
              <a:gd name="connsiteX2" fmla="*/ 1590541 w 12383037"/>
              <a:gd name="connsiteY2" fmla="*/ 38640 h 463754"/>
              <a:gd name="connsiteX3" fmla="*/ 2395472 w 12383037"/>
              <a:gd name="connsiteY3" fmla="*/ 463642 h 463754"/>
              <a:gd name="connsiteX4" fmla="*/ 3213280 w 12383037"/>
              <a:gd name="connsiteY4" fmla="*/ 19322 h 463754"/>
              <a:gd name="connsiteX5" fmla="*/ 4050406 w 12383037"/>
              <a:gd name="connsiteY5" fmla="*/ 457204 h 463754"/>
              <a:gd name="connsiteX6" fmla="*/ 4893972 w 12383037"/>
              <a:gd name="connsiteY6" fmla="*/ 32200 h 463754"/>
              <a:gd name="connsiteX7" fmla="*/ 5776174 w 12383037"/>
              <a:gd name="connsiteY7" fmla="*/ 444325 h 463754"/>
              <a:gd name="connsiteX8" fmla="*/ 6593983 w 12383037"/>
              <a:gd name="connsiteY8" fmla="*/ 12882 h 463754"/>
              <a:gd name="connsiteX9" fmla="*/ 7443989 w 12383037"/>
              <a:gd name="connsiteY9" fmla="*/ 425006 h 463754"/>
              <a:gd name="connsiteX10" fmla="*/ 8313313 w 12383037"/>
              <a:gd name="connsiteY10" fmla="*/ 3 h 463754"/>
              <a:gd name="connsiteX11" fmla="*/ 9279229 w 12383037"/>
              <a:gd name="connsiteY11" fmla="*/ 418567 h 463754"/>
              <a:gd name="connsiteX12" fmla="*/ 10270902 w 12383037"/>
              <a:gd name="connsiteY12" fmla="*/ 90156 h 463754"/>
              <a:gd name="connsiteX13" fmla="*/ 11256136 w 12383037"/>
              <a:gd name="connsiteY13" fmla="*/ 315536 h 463754"/>
              <a:gd name="connsiteX14" fmla="*/ 12022429 w 12383037"/>
              <a:gd name="connsiteY14" fmla="*/ 51519 h 463754"/>
              <a:gd name="connsiteX15" fmla="*/ 12383037 w 12383037"/>
              <a:gd name="connsiteY15" fmla="*/ 238263 h 463754"/>
              <a:gd name="connsiteX0" fmla="*/ 0 w 12383037"/>
              <a:gd name="connsiteY0" fmla="*/ 90770 h 470808"/>
              <a:gd name="connsiteX1" fmla="*/ 798491 w 12383037"/>
              <a:gd name="connsiteY1" fmla="*/ 470697 h 470808"/>
              <a:gd name="connsiteX2" fmla="*/ 1590541 w 12383037"/>
              <a:gd name="connsiteY2" fmla="*/ 45694 h 470808"/>
              <a:gd name="connsiteX3" fmla="*/ 2395472 w 12383037"/>
              <a:gd name="connsiteY3" fmla="*/ 470696 h 470808"/>
              <a:gd name="connsiteX4" fmla="*/ 3213280 w 12383037"/>
              <a:gd name="connsiteY4" fmla="*/ 26376 h 470808"/>
              <a:gd name="connsiteX5" fmla="*/ 4050406 w 12383037"/>
              <a:gd name="connsiteY5" fmla="*/ 464258 h 470808"/>
              <a:gd name="connsiteX6" fmla="*/ 4893972 w 12383037"/>
              <a:gd name="connsiteY6" fmla="*/ 39254 h 470808"/>
              <a:gd name="connsiteX7" fmla="*/ 5776174 w 12383037"/>
              <a:gd name="connsiteY7" fmla="*/ 451379 h 470808"/>
              <a:gd name="connsiteX8" fmla="*/ 6593983 w 12383037"/>
              <a:gd name="connsiteY8" fmla="*/ 19936 h 470808"/>
              <a:gd name="connsiteX9" fmla="*/ 7443989 w 12383037"/>
              <a:gd name="connsiteY9" fmla="*/ 432060 h 470808"/>
              <a:gd name="connsiteX10" fmla="*/ 8313313 w 12383037"/>
              <a:gd name="connsiteY10" fmla="*/ 7057 h 470808"/>
              <a:gd name="connsiteX11" fmla="*/ 9279229 w 12383037"/>
              <a:gd name="connsiteY11" fmla="*/ 425621 h 470808"/>
              <a:gd name="connsiteX12" fmla="*/ 10167871 w 12383037"/>
              <a:gd name="connsiteY12" fmla="*/ 619 h 470808"/>
              <a:gd name="connsiteX13" fmla="*/ 11256136 w 12383037"/>
              <a:gd name="connsiteY13" fmla="*/ 322590 h 470808"/>
              <a:gd name="connsiteX14" fmla="*/ 12022429 w 12383037"/>
              <a:gd name="connsiteY14" fmla="*/ 58573 h 470808"/>
              <a:gd name="connsiteX15" fmla="*/ 12383037 w 12383037"/>
              <a:gd name="connsiteY15" fmla="*/ 245317 h 470808"/>
              <a:gd name="connsiteX0" fmla="*/ 0 w 12383037"/>
              <a:gd name="connsiteY0" fmla="*/ 90154 h 470192"/>
              <a:gd name="connsiteX1" fmla="*/ 798491 w 12383037"/>
              <a:gd name="connsiteY1" fmla="*/ 470081 h 470192"/>
              <a:gd name="connsiteX2" fmla="*/ 1590541 w 12383037"/>
              <a:gd name="connsiteY2" fmla="*/ 45078 h 470192"/>
              <a:gd name="connsiteX3" fmla="*/ 2395472 w 12383037"/>
              <a:gd name="connsiteY3" fmla="*/ 470080 h 470192"/>
              <a:gd name="connsiteX4" fmla="*/ 3213280 w 12383037"/>
              <a:gd name="connsiteY4" fmla="*/ 25760 h 470192"/>
              <a:gd name="connsiteX5" fmla="*/ 4050406 w 12383037"/>
              <a:gd name="connsiteY5" fmla="*/ 463642 h 470192"/>
              <a:gd name="connsiteX6" fmla="*/ 4893972 w 12383037"/>
              <a:gd name="connsiteY6" fmla="*/ 38638 h 470192"/>
              <a:gd name="connsiteX7" fmla="*/ 5776174 w 12383037"/>
              <a:gd name="connsiteY7" fmla="*/ 450763 h 470192"/>
              <a:gd name="connsiteX8" fmla="*/ 6593983 w 12383037"/>
              <a:gd name="connsiteY8" fmla="*/ 19320 h 470192"/>
              <a:gd name="connsiteX9" fmla="*/ 7443989 w 12383037"/>
              <a:gd name="connsiteY9" fmla="*/ 431444 h 470192"/>
              <a:gd name="connsiteX10" fmla="*/ 8313313 w 12383037"/>
              <a:gd name="connsiteY10" fmla="*/ 6441 h 470192"/>
              <a:gd name="connsiteX11" fmla="*/ 9279229 w 12383037"/>
              <a:gd name="connsiteY11" fmla="*/ 425005 h 470192"/>
              <a:gd name="connsiteX12" fmla="*/ 10167871 w 12383037"/>
              <a:gd name="connsiteY12" fmla="*/ 3 h 470192"/>
              <a:gd name="connsiteX13" fmla="*/ 11165984 w 12383037"/>
              <a:gd name="connsiteY13" fmla="*/ 431444 h 470192"/>
              <a:gd name="connsiteX14" fmla="*/ 12022429 w 12383037"/>
              <a:gd name="connsiteY14" fmla="*/ 57957 h 470192"/>
              <a:gd name="connsiteX15" fmla="*/ 12383037 w 12383037"/>
              <a:gd name="connsiteY15" fmla="*/ 244701 h 470192"/>
              <a:gd name="connsiteX0" fmla="*/ 0 w 12383037"/>
              <a:gd name="connsiteY0" fmla="*/ 90154 h 470192"/>
              <a:gd name="connsiteX1" fmla="*/ 798491 w 12383037"/>
              <a:gd name="connsiteY1" fmla="*/ 470081 h 470192"/>
              <a:gd name="connsiteX2" fmla="*/ 1590541 w 12383037"/>
              <a:gd name="connsiteY2" fmla="*/ 45078 h 470192"/>
              <a:gd name="connsiteX3" fmla="*/ 2395472 w 12383037"/>
              <a:gd name="connsiteY3" fmla="*/ 470080 h 470192"/>
              <a:gd name="connsiteX4" fmla="*/ 3213280 w 12383037"/>
              <a:gd name="connsiteY4" fmla="*/ 25760 h 470192"/>
              <a:gd name="connsiteX5" fmla="*/ 4050406 w 12383037"/>
              <a:gd name="connsiteY5" fmla="*/ 463642 h 470192"/>
              <a:gd name="connsiteX6" fmla="*/ 4893972 w 12383037"/>
              <a:gd name="connsiteY6" fmla="*/ 38638 h 470192"/>
              <a:gd name="connsiteX7" fmla="*/ 5776174 w 12383037"/>
              <a:gd name="connsiteY7" fmla="*/ 450763 h 470192"/>
              <a:gd name="connsiteX8" fmla="*/ 6593983 w 12383037"/>
              <a:gd name="connsiteY8" fmla="*/ 19320 h 470192"/>
              <a:gd name="connsiteX9" fmla="*/ 7443989 w 12383037"/>
              <a:gd name="connsiteY9" fmla="*/ 431444 h 470192"/>
              <a:gd name="connsiteX10" fmla="*/ 8313313 w 12383037"/>
              <a:gd name="connsiteY10" fmla="*/ 6441 h 470192"/>
              <a:gd name="connsiteX11" fmla="*/ 9279229 w 12383037"/>
              <a:gd name="connsiteY11" fmla="*/ 425005 h 470192"/>
              <a:gd name="connsiteX12" fmla="*/ 10167871 w 12383037"/>
              <a:gd name="connsiteY12" fmla="*/ 3 h 470192"/>
              <a:gd name="connsiteX13" fmla="*/ 11165984 w 12383037"/>
              <a:gd name="connsiteY13" fmla="*/ 431444 h 470192"/>
              <a:gd name="connsiteX14" fmla="*/ 11938716 w 12383037"/>
              <a:gd name="connsiteY14" fmla="*/ 6441 h 470192"/>
              <a:gd name="connsiteX15" fmla="*/ 12383037 w 12383037"/>
              <a:gd name="connsiteY15" fmla="*/ 244701 h 470192"/>
              <a:gd name="connsiteX0" fmla="*/ 0 w 12865995"/>
              <a:gd name="connsiteY0" fmla="*/ 90154 h 553794"/>
              <a:gd name="connsiteX1" fmla="*/ 798491 w 12865995"/>
              <a:gd name="connsiteY1" fmla="*/ 470081 h 553794"/>
              <a:gd name="connsiteX2" fmla="*/ 1590541 w 12865995"/>
              <a:gd name="connsiteY2" fmla="*/ 45078 h 553794"/>
              <a:gd name="connsiteX3" fmla="*/ 2395472 w 12865995"/>
              <a:gd name="connsiteY3" fmla="*/ 470080 h 553794"/>
              <a:gd name="connsiteX4" fmla="*/ 3213280 w 12865995"/>
              <a:gd name="connsiteY4" fmla="*/ 25760 h 553794"/>
              <a:gd name="connsiteX5" fmla="*/ 4050406 w 12865995"/>
              <a:gd name="connsiteY5" fmla="*/ 463642 h 553794"/>
              <a:gd name="connsiteX6" fmla="*/ 4893972 w 12865995"/>
              <a:gd name="connsiteY6" fmla="*/ 38638 h 553794"/>
              <a:gd name="connsiteX7" fmla="*/ 5776174 w 12865995"/>
              <a:gd name="connsiteY7" fmla="*/ 450763 h 553794"/>
              <a:gd name="connsiteX8" fmla="*/ 6593983 w 12865995"/>
              <a:gd name="connsiteY8" fmla="*/ 19320 h 553794"/>
              <a:gd name="connsiteX9" fmla="*/ 7443989 w 12865995"/>
              <a:gd name="connsiteY9" fmla="*/ 431444 h 553794"/>
              <a:gd name="connsiteX10" fmla="*/ 8313313 w 12865995"/>
              <a:gd name="connsiteY10" fmla="*/ 6441 h 553794"/>
              <a:gd name="connsiteX11" fmla="*/ 9279229 w 12865995"/>
              <a:gd name="connsiteY11" fmla="*/ 425005 h 553794"/>
              <a:gd name="connsiteX12" fmla="*/ 10167871 w 12865995"/>
              <a:gd name="connsiteY12" fmla="*/ 3 h 553794"/>
              <a:gd name="connsiteX13" fmla="*/ 11165984 w 12865995"/>
              <a:gd name="connsiteY13" fmla="*/ 431444 h 553794"/>
              <a:gd name="connsiteX14" fmla="*/ 11938716 w 12865995"/>
              <a:gd name="connsiteY14" fmla="*/ 6441 h 553794"/>
              <a:gd name="connsiteX15" fmla="*/ 12865995 w 12865995"/>
              <a:gd name="connsiteY15" fmla="*/ 553794 h 553794"/>
              <a:gd name="connsiteX0" fmla="*/ 0 w 11938716"/>
              <a:gd name="connsiteY0" fmla="*/ 90154 h 470192"/>
              <a:gd name="connsiteX1" fmla="*/ 798491 w 11938716"/>
              <a:gd name="connsiteY1" fmla="*/ 470081 h 470192"/>
              <a:gd name="connsiteX2" fmla="*/ 1590541 w 11938716"/>
              <a:gd name="connsiteY2" fmla="*/ 45078 h 470192"/>
              <a:gd name="connsiteX3" fmla="*/ 2395472 w 11938716"/>
              <a:gd name="connsiteY3" fmla="*/ 470080 h 470192"/>
              <a:gd name="connsiteX4" fmla="*/ 3213280 w 11938716"/>
              <a:gd name="connsiteY4" fmla="*/ 25760 h 470192"/>
              <a:gd name="connsiteX5" fmla="*/ 4050406 w 11938716"/>
              <a:gd name="connsiteY5" fmla="*/ 463642 h 470192"/>
              <a:gd name="connsiteX6" fmla="*/ 4893972 w 11938716"/>
              <a:gd name="connsiteY6" fmla="*/ 38638 h 470192"/>
              <a:gd name="connsiteX7" fmla="*/ 5776174 w 11938716"/>
              <a:gd name="connsiteY7" fmla="*/ 450763 h 470192"/>
              <a:gd name="connsiteX8" fmla="*/ 6593983 w 11938716"/>
              <a:gd name="connsiteY8" fmla="*/ 19320 h 470192"/>
              <a:gd name="connsiteX9" fmla="*/ 7443989 w 11938716"/>
              <a:gd name="connsiteY9" fmla="*/ 431444 h 470192"/>
              <a:gd name="connsiteX10" fmla="*/ 8313313 w 11938716"/>
              <a:gd name="connsiteY10" fmla="*/ 6441 h 470192"/>
              <a:gd name="connsiteX11" fmla="*/ 9279229 w 11938716"/>
              <a:gd name="connsiteY11" fmla="*/ 425005 h 470192"/>
              <a:gd name="connsiteX12" fmla="*/ 10167871 w 11938716"/>
              <a:gd name="connsiteY12" fmla="*/ 3 h 470192"/>
              <a:gd name="connsiteX13" fmla="*/ 11165984 w 11938716"/>
              <a:gd name="connsiteY13" fmla="*/ 431444 h 470192"/>
              <a:gd name="connsiteX14" fmla="*/ 11938716 w 11938716"/>
              <a:gd name="connsiteY14" fmla="*/ 6441 h 470192"/>
              <a:gd name="connsiteX0" fmla="*/ 0 w 12196294"/>
              <a:gd name="connsiteY0" fmla="*/ 90154 h 470192"/>
              <a:gd name="connsiteX1" fmla="*/ 798491 w 12196294"/>
              <a:gd name="connsiteY1" fmla="*/ 470081 h 470192"/>
              <a:gd name="connsiteX2" fmla="*/ 1590541 w 12196294"/>
              <a:gd name="connsiteY2" fmla="*/ 45078 h 470192"/>
              <a:gd name="connsiteX3" fmla="*/ 2395472 w 12196294"/>
              <a:gd name="connsiteY3" fmla="*/ 470080 h 470192"/>
              <a:gd name="connsiteX4" fmla="*/ 3213280 w 12196294"/>
              <a:gd name="connsiteY4" fmla="*/ 25760 h 470192"/>
              <a:gd name="connsiteX5" fmla="*/ 4050406 w 12196294"/>
              <a:gd name="connsiteY5" fmla="*/ 463642 h 470192"/>
              <a:gd name="connsiteX6" fmla="*/ 4893972 w 12196294"/>
              <a:gd name="connsiteY6" fmla="*/ 38638 h 470192"/>
              <a:gd name="connsiteX7" fmla="*/ 5776174 w 12196294"/>
              <a:gd name="connsiteY7" fmla="*/ 450763 h 470192"/>
              <a:gd name="connsiteX8" fmla="*/ 6593983 w 12196294"/>
              <a:gd name="connsiteY8" fmla="*/ 19320 h 470192"/>
              <a:gd name="connsiteX9" fmla="*/ 7443989 w 12196294"/>
              <a:gd name="connsiteY9" fmla="*/ 431444 h 470192"/>
              <a:gd name="connsiteX10" fmla="*/ 8313313 w 12196294"/>
              <a:gd name="connsiteY10" fmla="*/ 6441 h 470192"/>
              <a:gd name="connsiteX11" fmla="*/ 9279229 w 12196294"/>
              <a:gd name="connsiteY11" fmla="*/ 425005 h 470192"/>
              <a:gd name="connsiteX12" fmla="*/ 10167871 w 12196294"/>
              <a:gd name="connsiteY12" fmla="*/ 3 h 470192"/>
              <a:gd name="connsiteX13" fmla="*/ 11165984 w 12196294"/>
              <a:gd name="connsiteY13" fmla="*/ 431444 h 470192"/>
              <a:gd name="connsiteX14" fmla="*/ 12196294 w 12196294"/>
              <a:gd name="connsiteY14" fmla="*/ 1 h 470192"/>
              <a:gd name="connsiteX0" fmla="*/ 0 w 12196294"/>
              <a:gd name="connsiteY0" fmla="*/ 90154 h 470192"/>
              <a:gd name="connsiteX1" fmla="*/ 798491 w 12196294"/>
              <a:gd name="connsiteY1" fmla="*/ 470081 h 470192"/>
              <a:gd name="connsiteX2" fmla="*/ 1590541 w 12196294"/>
              <a:gd name="connsiteY2" fmla="*/ 45078 h 470192"/>
              <a:gd name="connsiteX3" fmla="*/ 2395472 w 12196294"/>
              <a:gd name="connsiteY3" fmla="*/ 470080 h 470192"/>
              <a:gd name="connsiteX4" fmla="*/ 3213280 w 12196294"/>
              <a:gd name="connsiteY4" fmla="*/ 25760 h 470192"/>
              <a:gd name="connsiteX5" fmla="*/ 4050406 w 12196294"/>
              <a:gd name="connsiteY5" fmla="*/ 463642 h 470192"/>
              <a:gd name="connsiteX6" fmla="*/ 4893972 w 12196294"/>
              <a:gd name="connsiteY6" fmla="*/ 38638 h 470192"/>
              <a:gd name="connsiteX7" fmla="*/ 5776174 w 12196294"/>
              <a:gd name="connsiteY7" fmla="*/ 450763 h 470192"/>
              <a:gd name="connsiteX8" fmla="*/ 6593983 w 12196294"/>
              <a:gd name="connsiteY8" fmla="*/ 19320 h 470192"/>
              <a:gd name="connsiteX9" fmla="*/ 7443989 w 12196294"/>
              <a:gd name="connsiteY9" fmla="*/ 431444 h 470192"/>
              <a:gd name="connsiteX10" fmla="*/ 8313313 w 12196294"/>
              <a:gd name="connsiteY10" fmla="*/ 6441 h 470192"/>
              <a:gd name="connsiteX11" fmla="*/ 9279229 w 12196294"/>
              <a:gd name="connsiteY11" fmla="*/ 425005 h 470192"/>
              <a:gd name="connsiteX12" fmla="*/ 10167871 w 12196294"/>
              <a:gd name="connsiteY12" fmla="*/ 3 h 470192"/>
              <a:gd name="connsiteX13" fmla="*/ 11165984 w 12196294"/>
              <a:gd name="connsiteY13" fmla="*/ 431444 h 470192"/>
              <a:gd name="connsiteX14" fmla="*/ 12196294 w 12196294"/>
              <a:gd name="connsiteY14" fmla="*/ 1 h 470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6294" h="470192">
                <a:moveTo>
                  <a:pt x="0" y="90154"/>
                </a:moveTo>
                <a:cubicBezTo>
                  <a:pt x="242552" y="103569"/>
                  <a:pt x="533401" y="477594"/>
                  <a:pt x="798491" y="470081"/>
                </a:cubicBezTo>
                <a:cubicBezTo>
                  <a:pt x="1063581" y="462568"/>
                  <a:pt x="1324378" y="45078"/>
                  <a:pt x="1590541" y="45078"/>
                </a:cubicBezTo>
                <a:cubicBezTo>
                  <a:pt x="1856704" y="45078"/>
                  <a:pt x="2125016" y="473300"/>
                  <a:pt x="2395472" y="470080"/>
                </a:cubicBezTo>
                <a:cubicBezTo>
                  <a:pt x="2665928" y="466860"/>
                  <a:pt x="2937458" y="26833"/>
                  <a:pt x="3213280" y="25760"/>
                </a:cubicBezTo>
                <a:cubicBezTo>
                  <a:pt x="3489102" y="24687"/>
                  <a:pt x="3770291" y="461496"/>
                  <a:pt x="4050406" y="463642"/>
                </a:cubicBezTo>
                <a:cubicBezTo>
                  <a:pt x="4330521" y="465788"/>
                  <a:pt x="4606344" y="40785"/>
                  <a:pt x="4893972" y="38638"/>
                </a:cubicBezTo>
                <a:cubicBezTo>
                  <a:pt x="5181600" y="36492"/>
                  <a:pt x="5492839" y="453983"/>
                  <a:pt x="5776174" y="450763"/>
                </a:cubicBezTo>
                <a:cubicBezTo>
                  <a:pt x="6059509" y="447543"/>
                  <a:pt x="6316014" y="22540"/>
                  <a:pt x="6593983" y="19320"/>
                </a:cubicBezTo>
                <a:cubicBezTo>
                  <a:pt x="6871952" y="16100"/>
                  <a:pt x="7157434" y="433591"/>
                  <a:pt x="7443989" y="431444"/>
                </a:cubicBezTo>
                <a:cubicBezTo>
                  <a:pt x="7730544" y="429298"/>
                  <a:pt x="8007440" y="7514"/>
                  <a:pt x="8313313" y="6441"/>
                </a:cubicBezTo>
                <a:cubicBezTo>
                  <a:pt x="8619186" y="5368"/>
                  <a:pt x="8970136" y="426078"/>
                  <a:pt x="9279229" y="425005"/>
                </a:cubicBezTo>
                <a:cubicBezTo>
                  <a:pt x="9588322" y="423932"/>
                  <a:pt x="9853412" y="-1070"/>
                  <a:pt x="10167871" y="3"/>
                </a:cubicBezTo>
                <a:cubicBezTo>
                  <a:pt x="10482330" y="1076"/>
                  <a:pt x="10874063" y="437883"/>
                  <a:pt x="11165984" y="431444"/>
                </a:cubicBezTo>
                <a:cubicBezTo>
                  <a:pt x="11495468" y="389588"/>
                  <a:pt x="11761632" y="49369"/>
                  <a:pt x="12196294" y="1"/>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16640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5F7035-02E5-4D66-AD4C-6A40C6F00B38}"/>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77BFD60-5E5B-4125-8CCF-4853E53D5C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CF99C61-E56F-493D-86EA-40BBB2C6EAC9}"/>
              </a:ext>
            </a:extLst>
          </p:cNvPr>
          <p:cNvSpPr>
            <a:spLocks noGrp="1"/>
          </p:cNvSpPr>
          <p:nvPr>
            <p:ph type="dt" sz="half" idx="10"/>
          </p:nvPr>
        </p:nvSpPr>
        <p:spPr/>
        <p:txBody>
          <a:bodyPr/>
          <a:lstStyle/>
          <a:p>
            <a:fld id="{178EB5BC-01CC-4D8E-AD59-CEC5D9FBC02B}" type="datetimeFigureOut">
              <a:rPr kumimoji="1" lang="ja-JP" altLang="en-US" smtClean="0"/>
              <a:t>2021/3/24</a:t>
            </a:fld>
            <a:endParaRPr kumimoji="1" lang="ja-JP" altLang="en-US"/>
          </a:p>
        </p:txBody>
      </p:sp>
      <p:sp>
        <p:nvSpPr>
          <p:cNvPr id="5" name="フッター プレースホルダー 4">
            <a:extLst>
              <a:ext uri="{FF2B5EF4-FFF2-40B4-BE49-F238E27FC236}">
                <a16:creationId xmlns:a16="http://schemas.microsoft.com/office/drawing/2014/main" id="{9510E332-250F-4FBD-AD78-B6CC2B301CE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51D3588-3536-4FA8-9BE5-9D80B2964F32}"/>
              </a:ext>
            </a:extLst>
          </p:cNvPr>
          <p:cNvSpPr>
            <a:spLocks noGrp="1"/>
          </p:cNvSpPr>
          <p:nvPr>
            <p:ph type="sldNum" sz="quarter" idx="12"/>
          </p:nvPr>
        </p:nvSpPr>
        <p:spPr/>
        <p:txBody>
          <a:bodyPr/>
          <a:lstStyle/>
          <a:p>
            <a:fld id="{918DFBFD-36EC-42DB-AF24-366FB3C7B383}" type="slidenum">
              <a:rPr kumimoji="1" lang="ja-JP" altLang="en-US" smtClean="0"/>
              <a:t>‹#›</a:t>
            </a:fld>
            <a:endParaRPr kumimoji="1" lang="ja-JP" altLang="en-US"/>
          </a:p>
        </p:txBody>
      </p:sp>
    </p:spTree>
    <p:extLst>
      <p:ext uri="{BB962C8B-B14F-4D97-AF65-F5344CB8AC3E}">
        <p14:creationId xmlns:p14="http://schemas.microsoft.com/office/powerpoint/2010/main" val="3486044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64A9BF-2EC7-44AE-9A71-7E55F3D68C3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BF22AE4-75FA-4797-8E7A-046024CECA46}"/>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F12F392-C7C4-4D83-B33F-A72B229B539E}"/>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995DAEF-9662-4F54-8766-A7793BF54E3A}"/>
              </a:ext>
            </a:extLst>
          </p:cNvPr>
          <p:cNvSpPr>
            <a:spLocks noGrp="1"/>
          </p:cNvSpPr>
          <p:nvPr>
            <p:ph type="dt" sz="half" idx="10"/>
          </p:nvPr>
        </p:nvSpPr>
        <p:spPr/>
        <p:txBody>
          <a:bodyPr/>
          <a:lstStyle/>
          <a:p>
            <a:fld id="{178EB5BC-01CC-4D8E-AD59-CEC5D9FBC02B}" type="datetimeFigureOut">
              <a:rPr kumimoji="1" lang="ja-JP" altLang="en-US" smtClean="0"/>
              <a:t>2021/3/24</a:t>
            </a:fld>
            <a:endParaRPr kumimoji="1" lang="ja-JP" altLang="en-US"/>
          </a:p>
        </p:txBody>
      </p:sp>
      <p:sp>
        <p:nvSpPr>
          <p:cNvPr id="6" name="フッター プレースホルダー 5">
            <a:extLst>
              <a:ext uri="{FF2B5EF4-FFF2-40B4-BE49-F238E27FC236}">
                <a16:creationId xmlns:a16="http://schemas.microsoft.com/office/drawing/2014/main" id="{63BBE0A0-9AA2-444E-A275-431114D92A6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2417A0F-FA55-47EC-B85A-C192070FC3EB}"/>
              </a:ext>
            </a:extLst>
          </p:cNvPr>
          <p:cNvSpPr>
            <a:spLocks noGrp="1"/>
          </p:cNvSpPr>
          <p:nvPr>
            <p:ph type="sldNum" sz="quarter" idx="12"/>
          </p:nvPr>
        </p:nvSpPr>
        <p:spPr/>
        <p:txBody>
          <a:bodyPr/>
          <a:lstStyle/>
          <a:p>
            <a:fld id="{918DFBFD-36EC-42DB-AF24-366FB3C7B383}" type="slidenum">
              <a:rPr kumimoji="1" lang="ja-JP" altLang="en-US" smtClean="0"/>
              <a:t>‹#›</a:t>
            </a:fld>
            <a:endParaRPr kumimoji="1" lang="ja-JP" altLang="en-US"/>
          </a:p>
        </p:txBody>
      </p:sp>
    </p:spTree>
    <p:extLst>
      <p:ext uri="{BB962C8B-B14F-4D97-AF65-F5344CB8AC3E}">
        <p14:creationId xmlns:p14="http://schemas.microsoft.com/office/powerpoint/2010/main" val="3494183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027793-92E2-4882-B6D8-FD426566D7B7}"/>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DC4A42A-696F-4DCE-8871-00A75535AC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46D3A1F-5976-417E-A75E-CDBBB319116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68EB849-FB6F-4E83-80CC-F36AA3D141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F360527-DBCC-4CCE-B1CC-B39963FFC76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EF55A96-8107-4F5F-B587-336EBE4390D3}"/>
              </a:ext>
            </a:extLst>
          </p:cNvPr>
          <p:cNvSpPr>
            <a:spLocks noGrp="1"/>
          </p:cNvSpPr>
          <p:nvPr>
            <p:ph type="dt" sz="half" idx="10"/>
          </p:nvPr>
        </p:nvSpPr>
        <p:spPr/>
        <p:txBody>
          <a:bodyPr/>
          <a:lstStyle/>
          <a:p>
            <a:fld id="{178EB5BC-01CC-4D8E-AD59-CEC5D9FBC02B}" type="datetimeFigureOut">
              <a:rPr kumimoji="1" lang="ja-JP" altLang="en-US" smtClean="0"/>
              <a:t>2021/3/24</a:t>
            </a:fld>
            <a:endParaRPr kumimoji="1" lang="ja-JP" altLang="en-US"/>
          </a:p>
        </p:txBody>
      </p:sp>
      <p:sp>
        <p:nvSpPr>
          <p:cNvPr id="8" name="フッター プレースホルダー 7">
            <a:extLst>
              <a:ext uri="{FF2B5EF4-FFF2-40B4-BE49-F238E27FC236}">
                <a16:creationId xmlns:a16="http://schemas.microsoft.com/office/drawing/2014/main" id="{4BEF21E7-C347-498C-9FDE-A7F232A4936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9B4AF40-930F-49BB-A131-73F526407784}"/>
              </a:ext>
            </a:extLst>
          </p:cNvPr>
          <p:cNvSpPr>
            <a:spLocks noGrp="1"/>
          </p:cNvSpPr>
          <p:nvPr>
            <p:ph type="sldNum" sz="quarter" idx="12"/>
          </p:nvPr>
        </p:nvSpPr>
        <p:spPr/>
        <p:txBody>
          <a:bodyPr/>
          <a:lstStyle/>
          <a:p>
            <a:fld id="{918DFBFD-36EC-42DB-AF24-366FB3C7B383}" type="slidenum">
              <a:rPr kumimoji="1" lang="ja-JP" altLang="en-US" smtClean="0"/>
              <a:t>‹#›</a:t>
            </a:fld>
            <a:endParaRPr kumimoji="1" lang="ja-JP" altLang="en-US"/>
          </a:p>
        </p:txBody>
      </p:sp>
    </p:spTree>
    <p:extLst>
      <p:ext uri="{BB962C8B-B14F-4D97-AF65-F5344CB8AC3E}">
        <p14:creationId xmlns:p14="http://schemas.microsoft.com/office/powerpoint/2010/main" val="816654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CC78AF-3AAC-405A-AC6A-8842A5C48DB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15305AE-D2EE-4CC7-BB90-238E02EE59B4}"/>
              </a:ext>
            </a:extLst>
          </p:cNvPr>
          <p:cNvSpPr>
            <a:spLocks noGrp="1"/>
          </p:cNvSpPr>
          <p:nvPr>
            <p:ph type="dt" sz="half" idx="10"/>
          </p:nvPr>
        </p:nvSpPr>
        <p:spPr/>
        <p:txBody>
          <a:bodyPr/>
          <a:lstStyle/>
          <a:p>
            <a:fld id="{178EB5BC-01CC-4D8E-AD59-CEC5D9FBC02B}" type="datetimeFigureOut">
              <a:rPr kumimoji="1" lang="ja-JP" altLang="en-US" smtClean="0"/>
              <a:t>2021/3/24</a:t>
            </a:fld>
            <a:endParaRPr kumimoji="1" lang="ja-JP" altLang="en-US"/>
          </a:p>
        </p:txBody>
      </p:sp>
      <p:sp>
        <p:nvSpPr>
          <p:cNvPr id="4" name="フッター プレースホルダー 3">
            <a:extLst>
              <a:ext uri="{FF2B5EF4-FFF2-40B4-BE49-F238E27FC236}">
                <a16:creationId xmlns:a16="http://schemas.microsoft.com/office/drawing/2014/main" id="{74D57D1A-7F2A-4F0C-A351-477E066E046B}"/>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3ABB2AF2-4A81-44AE-9E22-31043C0A3A31}"/>
              </a:ext>
            </a:extLst>
          </p:cNvPr>
          <p:cNvSpPr>
            <a:spLocks noGrp="1"/>
          </p:cNvSpPr>
          <p:nvPr>
            <p:ph type="sldNum" sz="quarter" idx="12"/>
          </p:nvPr>
        </p:nvSpPr>
        <p:spPr/>
        <p:txBody>
          <a:bodyPr/>
          <a:lstStyle/>
          <a:p>
            <a:fld id="{918DFBFD-36EC-42DB-AF24-366FB3C7B383}" type="slidenum">
              <a:rPr kumimoji="1" lang="ja-JP" altLang="en-US" smtClean="0"/>
              <a:t>‹#›</a:t>
            </a:fld>
            <a:endParaRPr kumimoji="1" lang="ja-JP" altLang="en-US"/>
          </a:p>
        </p:txBody>
      </p:sp>
    </p:spTree>
    <p:extLst>
      <p:ext uri="{BB962C8B-B14F-4D97-AF65-F5344CB8AC3E}">
        <p14:creationId xmlns:p14="http://schemas.microsoft.com/office/powerpoint/2010/main" val="3769336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DCC255B-4D48-4AEC-BF63-225DD1F083AB}"/>
              </a:ext>
            </a:extLst>
          </p:cNvPr>
          <p:cNvSpPr>
            <a:spLocks noGrp="1"/>
          </p:cNvSpPr>
          <p:nvPr>
            <p:ph type="dt" sz="half" idx="10"/>
          </p:nvPr>
        </p:nvSpPr>
        <p:spPr/>
        <p:txBody>
          <a:bodyPr/>
          <a:lstStyle/>
          <a:p>
            <a:fld id="{178EB5BC-01CC-4D8E-AD59-CEC5D9FBC02B}" type="datetimeFigureOut">
              <a:rPr kumimoji="1" lang="ja-JP" altLang="en-US" smtClean="0"/>
              <a:t>2021/3/24</a:t>
            </a:fld>
            <a:endParaRPr kumimoji="1" lang="ja-JP" altLang="en-US"/>
          </a:p>
        </p:txBody>
      </p:sp>
      <p:sp>
        <p:nvSpPr>
          <p:cNvPr id="3" name="フッター プレースホルダー 2">
            <a:extLst>
              <a:ext uri="{FF2B5EF4-FFF2-40B4-BE49-F238E27FC236}">
                <a16:creationId xmlns:a16="http://schemas.microsoft.com/office/drawing/2014/main" id="{6B83985A-7FDB-4B03-9E7A-2434CAD4A577}"/>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DD05DE7-445B-4BB5-A0E2-CDDFD97A8141}"/>
              </a:ext>
            </a:extLst>
          </p:cNvPr>
          <p:cNvSpPr>
            <a:spLocks noGrp="1"/>
          </p:cNvSpPr>
          <p:nvPr>
            <p:ph type="sldNum" sz="quarter" idx="12"/>
          </p:nvPr>
        </p:nvSpPr>
        <p:spPr/>
        <p:txBody>
          <a:bodyPr/>
          <a:lstStyle/>
          <a:p>
            <a:fld id="{918DFBFD-36EC-42DB-AF24-366FB3C7B383}" type="slidenum">
              <a:rPr kumimoji="1" lang="ja-JP" altLang="en-US" smtClean="0"/>
              <a:t>‹#›</a:t>
            </a:fld>
            <a:endParaRPr kumimoji="1" lang="ja-JP" altLang="en-US"/>
          </a:p>
        </p:txBody>
      </p:sp>
    </p:spTree>
    <p:extLst>
      <p:ext uri="{BB962C8B-B14F-4D97-AF65-F5344CB8AC3E}">
        <p14:creationId xmlns:p14="http://schemas.microsoft.com/office/powerpoint/2010/main" val="3937888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C6880D-5138-4A3E-B3B8-8D57DB2CDD8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6AEE5A0-B5AF-4E59-9CA2-F36DA73CDA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A0AF705-1E82-4C2F-B64F-C1D6856400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84ED2CB-D374-4BC1-AD2B-7F3EBD0CFBC4}"/>
              </a:ext>
            </a:extLst>
          </p:cNvPr>
          <p:cNvSpPr>
            <a:spLocks noGrp="1"/>
          </p:cNvSpPr>
          <p:nvPr>
            <p:ph type="dt" sz="half" idx="10"/>
          </p:nvPr>
        </p:nvSpPr>
        <p:spPr/>
        <p:txBody>
          <a:bodyPr/>
          <a:lstStyle/>
          <a:p>
            <a:fld id="{178EB5BC-01CC-4D8E-AD59-CEC5D9FBC02B}" type="datetimeFigureOut">
              <a:rPr kumimoji="1" lang="ja-JP" altLang="en-US" smtClean="0"/>
              <a:t>2021/3/24</a:t>
            </a:fld>
            <a:endParaRPr kumimoji="1" lang="ja-JP" altLang="en-US"/>
          </a:p>
        </p:txBody>
      </p:sp>
      <p:sp>
        <p:nvSpPr>
          <p:cNvPr id="6" name="フッター プレースホルダー 5">
            <a:extLst>
              <a:ext uri="{FF2B5EF4-FFF2-40B4-BE49-F238E27FC236}">
                <a16:creationId xmlns:a16="http://schemas.microsoft.com/office/drawing/2014/main" id="{CEE81B60-2588-435F-B008-607215EBE34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780559D-88D4-4614-B8D0-8C229851620D}"/>
              </a:ext>
            </a:extLst>
          </p:cNvPr>
          <p:cNvSpPr>
            <a:spLocks noGrp="1"/>
          </p:cNvSpPr>
          <p:nvPr>
            <p:ph type="sldNum" sz="quarter" idx="12"/>
          </p:nvPr>
        </p:nvSpPr>
        <p:spPr/>
        <p:txBody>
          <a:bodyPr/>
          <a:lstStyle/>
          <a:p>
            <a:fld id="{918DFBFD-36EC-42DB-AF24-366FB3C7B383}" type="slidenum">
              <a:rPr kumimoji="1" lang="ja-JP" altLang="en-US" smtClean="0"/>
              <a:t>‹#›</a:t>
            </a:fld>
            <a:endParaRPr kumimoji="1" lang="ja-JP" altLang="en-US"/>
          </a:p>
        </p:txBody>
      </p:sp>
    </p:spTree>
    <p:extLst>
      <p:ext uri="{BB962C8B-B14F-4D97-AF65-F5344CB8AC3E}">
        <p14:creationId xmlns:p14="http://schemas.microsoft.com/office/powerpoint/2010/main" val="380136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95DD89-CEC5-4AD7-9BA9-5E2294F2F37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82DEF370-17D2-4CE2-BEB3-C0870665F0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422DF134-95DB-4149-94A3-DCC9578570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816A445-DC83-4462-A59F-0A4542072398}"/>
              </a:ext>
            </a:extLst>
          </p:cNvPr>
          <p:cNvSpPr>
            <a:spLocks noGrp="1"/>
          </p:cNvSpPr>
          <p:nvPr>
            <p:ph type="dt" sz="half" idx="10"/>
          </p:nvPr>
        </p:nvSpPr>
        <p:spPr/>
        <p:txBody>
          <a:bodyPr/>
          <a:lstStyle/>
          <a:p>
            <a:fld id="{178EB5BC-01CC-4D8E-AD59-CEC5D9FBC02B}" type="datetimeFigureOut">
              <a:rPr kumimoji="1" lang="ja-JP" altLang="en-US" smtClean="0"/>
              <a:t>2021/3/24</a:t>
            </a:fld>
            <a:endParaRPr kumimoji="1" lang="ja-JP" altLang="en-US"/>
          </a:p>
        </p:txBody>
      </p:sp>
      <p:sp>
        <p:nvSpPr>
          <p:cNvPr id="6" name="フッター プレースホルダー 5">
            <a:extLst>
              <a:ext uri="{FF2B5EF4-FFF2-40B4-BE49-F238E27FC236}">
                <a16:creationId xmlns:a16="http://schemas.microsoft.com/office/drawing/2014/main" id="{222F9DB9-0EC5-4775-83E4-EFA07E19751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06F07EC-567F-4111-9B58-E8F29F056E3D}"/>
              </a:ext>
            </a:extLst>
          </p:cNvPr>
          <p:cNvSpPr>
            <a:spLocks noGrp="1"/>
          </p:cNvSpPr>
          <p:nvPr>
            <p:ph type="sldNum" sz="quarter" idx="12"/>
          </p:nvPr>
        </p:nvSpPr>
        <p:spPr/>
        <p:txBody>
          <a:bodyPr/>
          <a:lstStyle/>
          <a:p>
            <a:fld id="{918DFBFD-36EC-42DB-AF24-366FB3C7B383}" type="slidenum">
              <a:rPr kumimoji="1" lang="ja-JP" altLang="en-US" smtClean="0"/>
              <a:t>‹#›</a:t>
            </a:fld>
            <a:endParaRPr kumimoji="1" lang="ja-JP" altLang="en-US"/>
          </a:p>
        </p:txBody>
      </p:sp>
    </p:spTree>
    <p:extLst>
      <p:ext uri="{BB962C8B-B14F-4D97-AF65-F5344CB8AC3E}">
        <p14:creationId xmlns:p14="http://schemas.microsoft.com/office/powerpoint/2010/main" val="2788959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82161B7-CAE8-49FA-A9DE-C59E041323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C79C2CF-75B1-4190-8E2A-2996810C08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22DF991-7588-41DA-BA2D-0BFA6EAD56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8EB5BC-01CC-4D8E-AD59-CEC5D9FBC02B}" type="datetimeFigureOut">
              <a:rPr kumimoji="1" lang="ja-JP" altLang="en-US" smtClean="0"/>
              <a:t>2021/3/24</a:t>
            </a:fld>
            <a:endParaRPr kumimoji="1" lang="ja-JP" altLang="en-US"/>
          </a:p>
        </p:txBody>
      </p:sp>
      <p:sp>
        <p:nvSpPr>
          <p:cNvPr id="5" name="フッター プレースホルダー 4">
            <a:extLst>
              <a:ext uri="{FF2B5EF4-FFF2-40B4-BE49-F238E27FC236}">
                <a16:creationId xmlns:a16="http://schemas.microsoft.com/office/drawing/2014/main" id="{0F3CEAE6-E848-4D29-A0BF-4CF24BFF9F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436D6ED-BD94-4A6D-944F-032C559673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8DFBFD-36EC-42DB-AF24-366FB3C7B383}" type="slidenum">
              <a:rPr kumimoji="1" lang="ja-JP" altLang="en-US" smtClean="0"/>
              <a:t>‹#›</a:t>
            </a:fld>
            <a:endParaRPr kumimoji="1" lang="ja-JP" altLang="en-US"/>
          </a:p>
        </p:txBody>
      </p:sp>
    </p:spTree>
    <p:extLst>
      <p:ext uri="{BB962C8B-B14F-4D97-AF65-F5344CB8AC3E}">
        <p14:creationId xmlns:p14="http://schemas.microsoft.com/office/powerpoint/2010/main" val="2322990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2.sci.hokudai.ac.jp/faculty/researcher/yukihiro-takahashi-s"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space-one.co.jp/doc/pressrelease190326.pdf" TargetMode="External"/><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hyperlink" Target="http://nabuse-starwatch.blog.jp/archives/1979047.html"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eco.mtk.nao.ac.jp/koyomi/" TargetMode="External"/><Relationship Id="rId2" Type="http://schemas.openxmlformats.org/officeDocument/2006/relationships/hyperlink" Target="https://astro-dic.jp/" TargetMode="External"/><Relationship Id="rId1" Type="http://schemas.openxmlformats.org/officeDocument/2006/relationships/slideLayout" Target="../slideLayouts/slideLayout2.xml"/><Relationship Id="rId4" Type="http://schemas.openxmlformats.org/officeDocument/2006/relationships/hyperlink" Target="https://maps.gsi.go.jp/"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hyperlink" Target="https://ja.wikipedia.org/wiki/%E3%82%A2%E3%83%AA%E3%82%A2%E3%83%B31" TargetMode="External"/><Relationship Id="rId4" Type="http://schemas.openxmlformats.org/officeDocument/2006/relationships/hyperlink" Target="https://ja.wikipedia.org/wiki/%E7%A7%8B%E5%B1%B1%E8%B1%8A%E5%AF%9B"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pinterest.jp/pin/432064157973972767/" TargetMode="Externa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hyperlink" Target="https://twitter.com/SpaceX/status/1131748249763639296/photo/1" TargetMode="Externa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hyperlink" Target="https://www.mars-one.com/" TargetMode="External"/><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hyperlink" Target="https://www.virgingalactic.com/" TargetMode="Externa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hyperlink" Target="http://www.istellartech.com/history"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space-one.co.jp/doc/pressrelease190326.pdf" TargetMode="External"/><Relationship Id="rId2" Type="http://schemas.openxmlformats.org/officeDocument/2006/relationships/image" Target="../media/image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9AF631-2F21-4583-9AB4-449697054EB2}"/>
              </a:ext>
            </a:extLst>
          </p:cNvPr>
          <p:cNvSpPr>
            <a:spLocks noGrp="1"/>
          </p:cNvSpPr>
          <p:nvPr>
            <p:ph type="ctrTitle"/>
          </p:nvPr>
        </p:nvSpPr>
        <p:spPr>
          <a:xfrm>
            <a:off x="158332" y="1408400"/>
            <a:ext cx="7910147" cy="2836282"/>
          </a:xfrm>
        </p:spPr>
        <p:txBody>
          <a:bodyPr>
            <a:normAutofit fontScale="90000"/>
          </a:bodyPr>
          <a:lstStyle/>
          <a:p>
            <a:r>
              <a:rPr lang="ja-JP" altLang="en-US" dirty="0"/>
              <a:t>宇宙に一番近い県</a:t>
            </a:r>
            <a:br>
              <a:rPr lang="en-US" altLang="ja-JP" dirty="0"/>
            </a:br>
            <a:r>
              <a:rPr lang="en-US" altLang="ja-JP" dirty="0"/>
              <a:t>—</a:t>
            </a:r>
            <a:r>
              <a:rPr lang="ja-JP" altLang="en-US" dirty="0"/>
              <a:t>和歌山県</a:t>
            </a:r>
            <a:r>
              <a:rPr lang="en-US" altLang="ja-JP" dirty="0"/>
              <a:t>—</a:t>
            </a:r>
            <a:br>
              <a:rPr lang="en-US" altLang="ja-JP" dirty="0"/>
            </a:br>
            <a:br>
              <a:rPr lang="en-US" altLang="ja-JP" dirty="0"/>
            </a:br>
            <a:r>
              <a:rPr lang="ja-JP" altLang="en-US" sz="3200" dirty="0"/>
              <a:t>民間ロケット発射場と南天の星々について</a:t>
            </a:r>
            <a:endParaRPr kumimoji="1" lang="ja-JP" altLang="en-US" dirty="0"/>
          </a:p>
        </p:txBody>
      </p:sp>
      <p:sp>
        <p:nvSpPr>
          <p:cNvPr id="3" name="字幕 2">
            <a:extLst>
              <a:ext uri="{FF2B5EF4-FFF2-40B4-BE49-F238E27FC236}">
                <a16:creationId xmlns:a16="http://schemas.microsoft.com/office/drawing/2014/main" id="{8F4F13B0-69A8-4547-968E-F065A1A69636}"/>
              </a:ext>
            </a:extLst>
          </p:cNvPr>
          <p:cNvSpPr>
            <a:spLocks noGrp="1"/>
          </p:cNvSpPr>
          <p:nvPr>
            <p:ph type="subTitle" idx="1"/>
          </p:nvPr>
        </p:nvSpPr>
        <p:spPr>
          <a:xfrm>
            <a:off x="0" y="4896104"/>
            <a:ext cx="9144000" cy="1106992"/>
          </a:xfrm>
        </p:spPr>
        <p:txBody>
          <a:bodyPr>
            <a:normAutofit fontScale="92500" lnSpcReduction="20000"/>
          </a:bodyPr>
          <a:lstStyle/>
          <a:p>
            <a:r>
              <a:rPr kumimoji="1" lang="ja-JP" altLang="en-US" dirty="0"/>
              <a:t>北海道大学</a:t>
            </a:r>
            <a:r>
              <a:rPr lang="ja-JP" altLang="en-US" dirty="0"/>
              <a:t>農学部　森林科学科</a:t>
            </a:r>
            <a:r>
              <a:rPr kumimoji="1" lang="ja-JP" altLang="en-US" dirty="0"/>
              <a:t>　</a:t>
            </a:r>
            <a:r>
              <a:rPr kumimoji="1" lang="en-US" altLang="ja-JP" dirty="0"/>
              <a:t>B2</a:t>
            </a:r>
          </a:p>
          <a:p>
            <a:r>
              <a:rPr kumimoji="1" lang="ja-JP" altLang="en-US" dirty="0"/>
              <a:t>北大天文同好会</a:t>
            </a:r>
            <a:r>
              <a:rPr kumimoji="1" lang="en-US" altLang="ja-JP" dirty="0"/>
              <a:t>/</a:t>
            </a:r>
            <a:r>
              <a:rPr kumimoji="1" lang="ja-JP" altLang="en-US" dirty="0"/>
              <a:t>北大地球科学サークル</a:t>
            </a:r>
            <a:r>
              <a:rPr kumimoji="1" lang="en-US" altLang="ja-JP" dirty="0"/>
              <a:t>GROUND/</a:t>
            </a:r>
            <a:r>
              <a:rPr kumimoji="1" lang="ja-JP" altLang="en-US" dirty="0"/>
              <a:t>北大お天気愛好会</a:t>
            </a:r>
            <a:r>
              <a:rPr lang="ja-JP" altLang="en-US" dirty="0"/>
              <a:t>所属</a:t>
            </a:r>
            <a:endParaRPr kumimoji="1" lang="en-US" altLang="ja-JP" dirty="0"/>
          </a:p>
          <a:p>
            <a:r>
              <a:rPr kumimoji="1" lang="ja-JP" altLang="en-US" dirty="0"/>
              <a:t>中山智博</a:t>
            </a:r>
            <a:endParaRPr kumimoji="1" lang="en-US" altLang="ja-JP" dirty="0"/>
          </a:p>
        </p:txBody>
      </p:sp>
      <p:pic>
        <p:nvPicPr>
          <p:cNvPr id="5" name="図 4" descr="テキスト&#10;&#10;中程度の精度で自動的に生成された説明">
            <a:extLst>
              <a:ext uri="{FF2B5EF4-FFF2-40B4-BE49-F238E27FC236}">
                <a16:creationId xmlns:a16="http://schemas.microsoft.com/office/drawing/2014/main" id="{94174F40-9F19-44D6-81F3-FBECBECB5E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0714" y="1432649"/>
            <a:ext cx="2671042" cy="674373"/>
          </a:xfrm>
          <a:prstGeom prst="rect">
            <a:avLst/>
          </a:prstGeom>
        </p:spPr>
      </p:pic>
      <p:pic>
        <p:nvPicPr>
          <p:cNvPr id="7" name="図 6" descr="マップ&#10;&#10;自動的に生成された説明">
            <a:extLst>
              <a:ext uri="{FF2B5EF4-FFF2-40B4-BE49-F238E27FC236}">
                <a16:creationId xmlns:a16="http://schemas.microsoft.com/office/drawing/2014/main" id="{B3424E59-8C75-4E5C-A813-54A2E0F3D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7942" y="2384034"/>
            <a:ext cx="2955726" cy="3336033"/>
          </a:xfrm>
          <a:prstGeom prst="rect">
            <a:avLst/>
          </a:prstGeom>
        </p:spPr>
      </p:pic>
    </p:spTree>
    <p:extLst>
      <p:ext uri="{BB962C8B-B14F-4D97-AF65-F5344CB8AC3E}">
        <p14:creationId xmlns:p14="http://schemas.microsoft.com/office/powerpoint/2010/main" val="2963350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FB6652B5-1552-41D9-9AE8-43B537B7CC98}"/>
              </a:ext>
            </a:extLst>
          </p:cNvPr>
          <p:cNvSpPr>
            <a:spLocks noGrp="1"/>
          </p:cNvSpPr>
          <p:nvPr>
            <p:ph idx="1"/>
          </p:nvPr>
        </p:nvSpPr>
        <p:spPr>
          <a:xfrm>
            <a:off x="250050" y="1507376"/>
            <a:ext cx="8406270" cy="4533206"/>
          </a:xfrm>
        </p:spPr>
        <p:txBody>
          <a:bodyPr/>
          <a:lstStyle/>
          <a:p>
            <a:pPr marL="0" indent="0">
              <a:buNone/>
            </a:pPr>
            <a:r>
              <a:rPr kumimoji="1" lang="ja-JP" altLang="en-US" dirty="0"/>
              <a:t>現在、日本には</a:t>
            </a:r>
            <a:r>
              <a:rPr kumimoji="1" lang="en-US" altLang="ja-JP" dirty="0"/>
              <a:t>2</a:t>
            </a:r>
            <a:r>
              <a:rPr kumimoji="1" lang="ja-JP" altLang="en-US" dirty="0"/>
              <a:t>か所のロケット発射場がある</a:t>
            </a:r>
            <a:endParaRPr kumimoji="1" lang="en-US" altLang="ja-JP" dirty="0"/>
          </a:p>
          <a:p>
            <a:pPr marL="0" indent="0">
              <a:buNone/>
            </a:pPr>
            <a:r>
              <a:rPr lang="ja-JP" altLang="en-US" dirty="0"/>
              <a:t>・種子島宇宙センター　（</a:t>
            </a:r>
            <a:r>
              <a:rPr lang="en-US" altLang="ja-JP" dirty="0"/>
              <a:t>JAXA)</a:t>
            </a:r>
          </a:p>
          <a:p>
            <a:pPr marL="0" indent="0">
              <a:buNone/>
            </a:pPr>
            <a:r>
              <a:rPr kumimoji="1" lang="ja-JP" altLang="en-US" dirty="0"/>
              <a:t>・内之浦宇宙空間観測所　（</a:t>
            </a:r>
            <a:r>
              <a:rPr kumimoji="1" lang="en-US" altLang="ja-JP" dirty="0"/>
              <a:t>JAXA)</a:t>
            </a:r>
          </a:p>
          <a:p>
            <a:pPr marL="0" indent="0">
              <a:buNone/>
            </a:pPr>
            <a:endParaRPr lang="en-US" altLang="ja-JP" dirty="0"/>
          </a:p>
          <a:p>
            <a:pPr marL="0" indent="0">
              <a:buNone/>
            </a:pPr>
            <a:r>
              <a:rPr kumimoji="1" lang="ja-JP" altLang="en-US" dirty="0"/>
              <a:t>いずれも</a:t>
            </a:r>
            <a:r>
              <a:rPr kumimoji="1" lang="en-US" altLang="ja-JP" dirty="0"/>
              <a:t>JAXA</a:t>
            </a:r>
            <a:r>
              <a:rPr kumimoji="1" lang="ja-JP" altLang="en-US" dirty="0"/>
              <a:t>の発射場で、日本には民間の発射場が存在しない。そんな中、民間宇宙開発が盛んになる</a:t>
            </a:r>
            <a:endParaRPr kumimoji="1" lang="en-US" altLang="ja-JP" dirty="0"/>
          </a:p>
          <a:p>
            <a:pPr marL="0" indent="0">
              <a:buNone/>
            </a:pPr>
            <a:r>
              <a:rPr kumimoji="1" lang="ja-JP" altLang="en-US" dirty="0"/>
              <a:t>　　　　　　　　　　　　　　　　↓</a:t>
            </a:r>
            <a:endParaRPr kumimoji="1" lang="en-US" altLang="ja-JP" dirty="0"/>
          </a:p>
          <a:p>
            <a:pPr marL="0" indent="0">
              <a:buNone/>
            </a:pPr>
            <a:r>
              <a:rPr kumimoji="1" lang="ja-JP" altLang="en-US" dirty="0"/>
              <a:t>　　　　　　民間専用のロケット発射場を作ろう！</a:t>
            </a:r>
            <a:endParaRPr kumimoji="1" lang="en-US" altLang="ja-JP" dirty="0"/>
          </a:p>
          <a:p>
            <a:pPr marL="0" indent="0">
              <a:buNone/>
            </a:pPr>
            <a:endParaRPr lang="en-US"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38BCB4EA-D2B0-4045-9383-3ABD3480258A}"/>
              </a:ext>
            </a:extLst>
          </p:cNvPr>
          <p:cNvSpPr>
            <a:spLocks noGrp="1"/>
          </p:cNvSpPr>
          <p:nvPr>
            <p:ph type="title"/>
          </p:nvPr>
        </p:nvSpPr>
        <p:spPr>
          <a:xfrm>
            <a:off x="343389" y="-31836"/>
            <a:ext cx="10515600" cy="1325563"/>
          </a:xfrm>
        </p:spPr>
        <p:txBody>
          <a:bodyPr/>
          <a:lstStyle/>
          <a:p>
            <a:r>
              <a:rPr kumimoji="1" lang="ja-JP" altLang="en-US" dirty="0"/>
              <a:t>なぜ民間専用発射場が必要なのか</a:t>
            </a:r>
          </a:p>
        </p:txBody>
      </p:sp>
      <p:pic>
        <p:nvPicPr>
          <p:cNvPr id="5" name="図 4" descr="山と湖の景色&#10;&#10;自動的に生成された説明">
            <a:extLst>
              <a:ext uri="{FF2B5EF4-FFF2-40B4-BE49-F238E27FC236}">
                <a16:creationId xmlns:a16="http://schemas.microsoft.com/office/drawing/2014/main" id="{5243A996-1536-4BF7-9F97-1A6F0E998C81}"/>
              </a:ext>
            </a:extLst>
          </p:cNvPr>
          <p:cNvPicPr>
            <a:picLocks noChangeAspect="1"/>
          </p:cNvPicPr>
          <p:nvPr/>
        </p:nvPicPr>
        <p:blipFill rotWithShape="1">
          <a:blip r:embed="rId2">
            <a:extLst>
              <a:ext uri="{28A0092B-C50C-407E-A947-70E740481C1C}">
                <a14:useLocalDpi xmlns:a14="http://schemas.microsoft.com/office/drawing/2010/main" val="0"/>
              </a:ext>
            </a:extLst>
          </a:blip>
          <a:srcRect l="23164" t="-530" r="23753" b="1"/>
          <a:stretch/>
        </p:blipFill>
        <p:spPr>
          <a:xfrm rot="5400000">
            <a:off x="9316368" y="2973025"/>
            <a:ext cx="2169606" cy="3081557"/>
          </a:xfrm>
          <a:prstGeom prst="rect">
            <a:avLst/>
          </a:prstGeom>
        </p:spPr>
      </p:pic>
      <p:pic>
        <p:nvPicPr>
          <p:cNvPr id="7" name="図 6" descr="モニター画面に映る文字&#10;&#10;中程度の精度で自動的に生成された説明">
            <a:extLst>
              <a:ext uri="{FF2B5EF4-FFF2-40B4-BE49-F238E27FC236}">
                <a16:creationId xmlns:a16="http://schemas.microsoft.com/office/drawing/2014/main" id="{E9E92B2A-C50F-4AA2-902D-60B3265FC2E8}"/>
              </a:ext>
            </a:extLst>
          </p:cNvPr>
          <p:cNvPicPr>
            <a:picLocks noChangeAspect="1"/>
          </p:cNvPicPr>
          <p:nvPr/>
        </p:nvPicPr>
        <p:blipFill rotWithShape="1">
          <a:blip r:embed="rId3">
            <a:extLst>
              <a:ext uri="{28A0092B-C50C-407E-A947-70E740481C1C}">
                <a14:useLocalDpi xmlns:a14="http://schemas.microsoft.com/office/drawing/2010/main" val="0"/>
              </a:ext>
            </a:extLst>
          </a:blip>
          <a:srcRect l="20976" t="8774" r="44303" b="18199"/>
          <a:stretch/>
        </p:blipFill>
        <p:spPr>
          <a:xfrm rot="5400000">
            <a:off x="9482316" y="825502"/>
            <a:ext cx="1947296" cy="3071723"/>
          </a:xfrm>
          <a:prstGeom prst="rect">
            <a:avLst/>
          </a:prstGeom>
        </p:spPr>
      </p:pic>
      <p:sp>
        <p:nvSpPr>
          <p:cNvPr id="8" name="テキスト ボックス 7">
            <a:extLst>
              <a:ext uri="{FF2B5EF4-FFF2-40B4-BE49-F238E27FC236}">
                <a16:creationId xmlns:a16="http://schemas.microsoft.com/office/drawing/2014/main" id="{6D251D05-7503-477B-8561-D8A200317833}"/>
              </a:ext>
            </a:extLst>
          </p:cNvPr>
          <p:cNvSpPr txBox="1"/>
          <p:nvPr/>
        </p:nvSpPr>
        <p:spPr>
          <a:xfrm>
            <a:off x="8733341" y="5616689"/>
            <a:ext cx="3608321" cy="646331"/>
          </a:xfrm>
          <a:prstGeom prst="rect">
            <a:avLst/>
          </a:prstGeom>
          <a:noFill/>
        </p:spPr>
        <p:txBody>
          <a:bodyPr wrap="square" rtlCol="0">
            <a:spAutoFit/>
          </a:bodyPr>
          <a:lstStyle/>
          <a:p>
            <a:r>
              <a:rPr kumimoji="1" lang="ja-JP" altLang="en-US" dirty="0"/>
              <a:t>種子島宇宙センターとロケット発射の様子（飛行機から撮影）</a:t>
            </a:r>
          </a:p>
        </p:txBody>
      </p:sp>
    </p:spTree>
    <p:extLst>
      <p:ext uri="{BB962C8B-B14F-4D97-AF65-F5344CB8AC3E}">
        <p14:creationId xmlns:p14="http://schemas.microsoft.com/office/powerpoint/2010/main" val="3138482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2C69AEF0-A31B-4F1C-A974-F98B3FA1844C}"/>
              </a:ext>
            </a:extLst>
          </p:cNvPr>
          <p:cNvSpPr>
            <a:spLocks noGrp="1"/>
          </p:cNvSpPr>
          <p:nvPr>
            <p:ph idx="1"/>
          </p:nvPr>
        </p:nvSpPr>
        <p:spPr>
          <a:xfrm>
            <a:off x="304801" y="1523203"/>
            <a:ext cx="11174186" cy="1437711"/>
          </a:xfrm>
        </p:spPr>
        <p:txBody>
          <a:bodyPr>
            <a:normAutofit/>
          </a:bodyPr>
          <a:lstStyle/>
          <a:p>
            <a:pPr marL="0" indent="0">
              <a:buNone/>
            </a:pPr>
            <a:r>
              <a:rPr lang="ja-JP" altLang="en-US" dirty="0"/>
              <a:t>民間宇宙</a:t>
            </a:r>
            <a:r>
              <a:rPr kumimoji="1" lang="ja-JP" altLang="en-US" dirty="0"/>
              <a:t>開発が抱える問題について考えよう．</a:t>
            </a:r>
            <a:endParaRPr kumimoji="1" lang="en-US" altLang="ja-JP" dirty="0"/>
          </a:p>
          <a:p>
            <a:pPr marL="0" indent="0">
              <a:buNone/>
            </a:pPr>
            <a:r>
              <a:rPr kumimoji="1" lang="ja-JP" altLang="en-US" dirty="0"/>
              <a:t>高橋幸弘先生（北大理学部地球惑星科学科教授）が地球惑星科学</a:t>
            </a:r>
            <a:r>
              <a:rPr kumimoji="1" lang="en-US" altLang="ja-JP" dirty="0"/>
              <a:t>Ⅱ</a:t>
            </a:r>
            <a:r>
              <a:rPr kumimoji="1" lang="ja-JP" altLang="en-US" dirty="0"/>
              <a:t>の第</a:t>
            </a:r>
            <a:r>
              <a:rPr kumimoji="1" lang="en-US" altLang="ja-JP" dirty="0"/>
              <a:t>2</a:t>
            </a:r>
            <a:r>
              <a:rPr kumimoji="1" lang="ja-JP" altLang="en-US" dirty="0"/>
              <a:t>回授業で以下のようなことを仰っていた．</a:t>
            </a:r>
            <a:endParaRPr kumimoji="1" lang="en-US" altLang="ja-JP" dirty="0"/>
          </a:p>
          <a:p>
            <a:pPr marL="0" indent="0">
              <a:buNone/>
            </a:pPr>
            <a:endParaRPr lang="en-US" altLang="ja-JP" dirty="0"/>
          </a:p>
        </p:txBody>
      </p:sp>
      <p:sp>
        <p:nvSpPr>
          <p:cNvPr id="3" name="タイトル 2">
            <a:extLst>
              <a:ext uri="{FF2B5EF4-FFF2-40B4-BE49-F238E27FC236}">
                <a16:creationId xmlns:a16="http://schemas.microsoft.com/office/drawing/2014/main" id="{7DB094FD-5EE3-47D9-B0E5-C55C9FA342BA}"/>
              </a:ext>
            </a:extLst>
          </p:cNvPr>
          <p:cNvSpPr>
            <a:spLocks noGrp="1"/>
          </p:cNvSpPr>
          <p:nvPr>
            <p:ph type="title"/>
          </p:nvPr>
        </p:nvSpPr>
        <p:spPr/>
        <p:txBody>
          <a:bodyPr/>
          <a:lstStyle/>
          <a:p>
            <a:r>
              <a:rPr kumimoji="1" lang="ja-JP" altLang="en-US" dirty="0"/>
              <a:t>民間専用発射場のメリット</a:t>
            </a:r>
          </a:p>
        </p:txBody>
      </p:sp>
      <p:grpSp>
        <p:nvGrpSpPr>
          <p:cNvPr id="6" name="グループ化 5">
            <a:extLst>
              <a:ext uri="{FF2B5EF4-FFF2-40B4-BE49-F238E27FC236}">
                <a16:creationId xmlns:a16="http://schemas.microsoft.com/office/drawing/2014/main" id="{8025A644-43E7-481F-B053-3BC1C4B15636}"/>
              </a:ext>
            </a:extLst>
          </p:cNvPr>
          <p:cNvGrpSpPr/>
          <p:nvPr/>
        </p:nvGrpSpPr>
        <p:grpSpPr>
          <a:xfrm>
            <a:off x="4272643" y="3031720"/>
            <a:ext cx="7690757" cy="3323988"/>
            <a:chOff x="315685" y="2552470"/>
            <a:chExt cx="7690757" cy="3323988"/>
          </a:xfrm>
        </p:grpSpPr>
        <p:sp>
          <p:nvSpPr>
            <p:cNvPr id="4" name="吹き出し: 角を丸めた四角形 3">
              <a:extLst>
                <a:ext uri="{FF2B5EF4-FFF2-40B4-BE49-F238E27FC236}">
                  <a16:creationId xmlns:a16="http://schemas.microsoft.com/office/drawing/2014/main" id="{CE751C5F-9BC4-4D4A-92F1-146F4D882FF3}"/>
                </a:ext>
              </a:extLst>
            </p:cNvPr>
            <p:cNvSpPr/>
            <p:nvPr/>
          </p:nvSpPr>
          <p:spPr>
            <a:xfrm>
              <a:off x="315685" y="2552470"/>
              <a:ext cx="7690757" cy="3037065"/>
            </a:xfrm>
            <a:prstGeom prst="wedgeRoundRectCallout">
              <a:avLst>
                <a:gd name="adj1" fmla="val -59619"/>
                <a:gd name="adj2" fmla="val -13544"/>
                <a:gd name="adj3" fmla="val 16667"/>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2B501B2C-5E35-4E81-87FF-8EB384FBF586}"/>
                </a:ext>
              </a:extLst>
            </p:cNvPr>
            <p:cNvSpPr txBox="1"/>
            <p:nvPr/>
          </p:nvSpPr>
          <p:spPr>
            <a:xfrm>
              <a:off x="484413" y="2552471"/>
              <a:ext cx="7522029" cy="3323987"/>
            </a:xfrm>
            <a:prstGeom prst="rect">
              <a:avLst/>
            </a:prstGeom>
            <a:noFill/>
          </p:spPr>
          <p:txBody>
            <a:bodyPr wrap="square" rtlCol="0">
              <a:spAutoFit/>
            </a:bodyPr>
            <a:lstStyle/>
            <a:p>
              <a:r>
                <a:rPr kumimoji="1" lang="en-US" altLang="ja-JP" sz="2350" dirty="0">
                  <a:latin typeface="ＭＳ Ｐゴシック" panose="020B0600070205080204" pitchFamily="50" charset="-128"/>
                  <a:ea typeface="ＭＳ Ｐゴシック" panose="020B0600070205080204" pitchFamily="50" charset="-128"/>
                </a:rPr>
                <a:t>JAXA</a:t>
              </a:r>
              <a:r>
                <a:rPr kumimoji="1" lang="ja-JP" altLang="en-US" sz="2350" dirty="0">
                  <a:latin typeface="ＭＳ Ｐゴシック" panose="020B0600070205080204" pitchFamily="50" charset="-128"/>
                  <a:ea typeface="ＭＳ Ｐゴシック" panose="020B0600070205080204" pitchFamily="50" charset="-128"/>
                </a:rPr>
                <a:t>に衛星開発を依頼すると，打ち上げまでの期間が</a:t>
              </a:r>
              <a:r>
                <a:rPr lang="en-US" altLang="ja-JP" sz="2350" dirty="0">
                  <a:solidFill>
                    <a:srgbClr val="FF0000"/>
                  </a:solidFill>
                  <a:latin typeface="ＭＳ Ｐゴシック" panose="020B0600070205080204" pitchFamily="50" charset="-128"/>
                  <a:ea typeface="ＭＳ Ｐゴシック" panose="020B0600070205080204" pitchFamily="50" charset="-128"/>
                </a:rPr>
                <a:t>10</a:t>
              </a:r>
              <a:r>
                <a:rPr kumimoji="1" lang="ja-JP" altLang="en-US" sz="2350" dirty="0">
                  <a:solidFill>
                    <a:srgbClr val="FF0000"/>
                  </a:solidFill>
                  <a:latin typeface="ＭＳ Ｐゴシック" panose="020B0600070205080204" pitchFamily="50" charset="-128"/>
                  <a:ea typeface="ＭＳ Ｐゴシック" panose="020B0600070205080204" pitchFamily="50" charset="-128"/>
                </a:rPr>
                <a:t>年</a:t>
              </a:r>
              <a:r>
                <a:rPr kumimoji="1" lang="ja-JP" altLang="en-US" sz="2350" dirty="0">
                  <a:latin typeface="ＭＳ Ｐゴシック" panose="020B0600070205080204" pitchFamily="50" charset="-128"/>
                  <a:ea typeface="ＭＳ Ｐゴシック" panose="020B0600070205080204" pitchFamily="50" charset="-128"/>
                </a:rPr>
                <a:t>もかかる．（打ち上げまでにテストを繰り返したりするから）また，費用もかなり</a:t>
              </a:r>
              <a:r>
                <a:rPr kumimoji="1" lang="ja-JP" altLang="en-US" sz="2350" dirty="0">
                  <a:solidFill>
                    <a:srgbClr val="FF0000"/>
                  </a:solidFill>
                  <a:latin typeface="ＭＳ Ｐゴシック" panose="020B0600070205080204" pitchFamily="50" charset="-128"/>
                  <a:ea typeface="ＭＳ Ｐゴシック" panose="020B0600070205080204" pitchFamily="50" charset="-128"/>
                </a:rPr>
                <a:t>高額</a:t>
              </a:r>
              <a:r>
                <a:rPr kumimoji="1" lang="ja-JP" altLang="en-US" sz="2350" dirty="0">
                  <a:latin typeface="ＭＳ Ｐゴシック" panose="020B0600070205080204" pitchFamily="50" charset="-128"/>
                  <a:ea typeface="ＭＳ Ｐゴシック" panose="020B0600070205080204" pitchFamily="50" charset="-128"/>
                </a:rPr>
                <a:t>→研究・開発で</a:t>
              </a:r>
              <a:r>
                <a:rPr kumimoji="1" lang="ja-JP" altLang="en-US" sz="2350" dirty="0">
                  <a:solidFill>
                    <a:srgbClr val="FF0000"/>
                  </a:solidFill>
                  <a:latin typeface="ＭＳ Ｐゴシック" panose="020B0600070205080204" pitchFamily="50" charset="-128"/>
                  <a:ea typeface="ＭＳ Ｐゴシック" panose="020B0600070205080204" pitchFamily="50" charset="-128"/>
                </a:rPr>
                <a:t>他のグループに遅れる</a:t>
              </a:r>
              <a:r>
                <a:rPr kumimoji="1" lang="ja-JP" altLang="en-US" sz="2350" dirty="0">
                  <a:latin typeface="ＭＳ Ｐゴシック" panose="020B0600070205080204" pitchFamily="50" charset="-128"/>
                  <a:ea typeface="ＭＳ Ｐゴシック" panose="020B0600070205080204" pitchFamily="50" charset="-128"/>
                </a:rPr>
                <a:t>．予算不足で打ち上げられない</a:t>
              </a:r>
            </a:p>
            <a:p>
              <a:r>
                <a:rPr kumimoji="1" lang="ja-JP" altLang="en-US" sz="2350" dirty="0">
                  <a:latin typeface="ＭＳ Ｐゴシック" panose="020B0600070205080204" pitchFamily="50" charset="-128"/>
                  <a:ea typeface="ＭＳ Ｐゴシック" panose="020B0600070205080204" pitchFamily="50" charset="-128"/>
                </a:rPr>
                <a:t>　　　　　　　　　　　　　　　　　　　　　↓</a:t>
              </a:r>
            </a:p>
            <a:p>
              <a:r>
                <a:rPr kumimoji="1" lang="ja-JP" altLang="en-US" sz="2350" dirty="0">
                  <a:latin typeface="ＭＳ Ｐゴシック" panose="020B0600070205080204" pitchFamily="50" charset="-128"/>
                  <a:ea typeface="ＭＳ Ｐゴシック" panose="020B0600070205080204" pitchFamily="50" charset="-128"/>
                </a:rPr>
                <a:t>自分たちで衛星を作り，</a:t>
              </a:r>
              <a:r>
                <a:rPr kumimoji="1" lang="en-US" altLang="ja-JP" sz="2350" dirty="0">
                  <a:latin typeface="ＭＳ Ｐゴシック" panose="020B0600070205080204" pitchFamily="50" charset="-128"/>
                  <a:ea typeface="ＭＳ Ｐゴシック" panose="020B0600070205080204" pitchFamily="50" charset="-128"/>
                </a:rPr>
                <a:t>JAXA</a:t>
              </a:r>
              <a:r>
                <a:rPr kumimoji="1" lang="ja-JP" altLang="en-US" sz="2350" dirty="0">
                  <a:latin typeface="ＭＳ Ｐゴシック" panose="020B0600070205080204" pitchFamily="50" charset="-128"/>
                  <a:ea typeface="ＭＳ Ｐゴシック" panose="020B0600070205080204" pitchFamily="50" charset="-128"/>
                </a:rPr>
                <a:t>が打ち上げるロケットに搭載してもらうことで打ち上げまでの期間を</a:t>
              </a:r>
              <a:r>
                <a:rPr lang="ja-JP" altLang="en-US" sz="2350" dirty="0">
                  <a:latin typeface="ＭＳ Ｐゴシック" panose="020B0600070205080204" pitchFamily="50" charset="-128"/>
                  <a:ea typeface="ＭＳ Ｐゴシック" panose="020B0600070205080204" pitchFamily="50" charset="-128"/>
                </a:rPr>
                <a:t>数</a:t>
              </a:r>
              <a:r>
                <a:rPr kumimoji="1" lang="ja-JP" altLang="en-US" sz="2350" dirty="0">
                  <a:latin typeface="ＭＳ Ｐゴシック" panose="020B0600070205080204" pitchFamily="50" charset="-128"/>
                  <a:ea typeface="ＭＳ Ｐゴシック" panose="020B0600070205080204" pitchFamily="50" charset="-128"/>
                </a:rPr>
                <a:t>年に短縮できる．費用も打ち上げの費用のみで済むので安い</a:t>
              </a:r>
            </a:p>
            <a:p>
              <a:endParaRPr kumimoji="1" lang="ja-JP" altLang="en-US" dirty="0"/>
            </a:p>
          </p:txBody>
        </p:sp>
      </p:grpSp>
      <p:pic>
        <p:nvPicPr>
          <p:cNvPr id="8" name="図 7">
            <a:extLst>
              <a:ext uri="{FF2B5EF4-FFF2-40B4-BE49-F238E27FC236}">
                <a16:creationId xmlns:a16="http://schemas.microsoft.com/office/drawing/2014/main" id="{64519703-BF54-480F-AD80-ED0C32150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693" y="2960914"/>
            <a:ext cx="2471057" cy="2471057"/>
          </a:xfrm>
          <a:prstGeom prst="rect">
            <a:avLst/>
          </a:prstGeom>
        </p:spPr>
      </p:pic>
      <p:sp>
        <p:nvSpPr>
          <p:cNvPr id="10" name="テキスト ボックス 9">
            <a:extLst>
              <a:ext uri="{FF2B5EF4-FFF2-40B4-BE49-F238E27FC236}">
                <a16:creationId xmlns:a16="http://schemas.microsoft.com/office/drawing/2014/main" id="{6B1868C9-FAA6-4B3F-88F8-7E1FD0EC9613}"/>
              </a:ext>
            </a:extLst>
          </p:cNvPr>
          <p:cNvSpPr txBox="1"/>
          <p:nvPr/>
        </p:nvSpPr>
        <p:spPr>
          <a:xfrm>
            <a:off x="97971" y="5587778"/>
            <a:ext cx="4174672" cy="646331"/>
          </a:xfrm>
          <a:prstGeom prst="rect">
            <a:avLst/>
          </a:prstGeom>
          <a:noFill/>
        </p:spPr>
        <p:txBody>
          <a:bodyPr wrap="square">
            <a:spAutoFit/>
          </a:bodyPr>
          <a:lstStyle/>
          <a:p>
            <a:r>
              <a:rPr lang="ja-JP" altLang="en-US" dirty="0">
                <a:hlinkClick r:id="rId3"/>
              </a:rPr>
              <a:t>https://www2.sci.hokudai.ac.jp/faculty/researcher/yukihiro-takahashi-s</a:t>
            </a:r>
            <a:r>
              <a:rPr lang="ja-JP" altLang="en-US" dirty="0"/>
              <a:t>　</a:t>
            </a:r>
          </a:p>
        </p:txBody>
      </p:sp>
    </p:spTree>
    <p:extLst>
      <p:ext uri="{BB962C8B-B14F-4D97-AF65-F5344CB8AC3E}">
        <p14:creationId xmlns:p14="http://schemas.microsoft.com/office/powerpoint/2010/main" val="2213879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796F843B-285C-437E-92C0-CB6F29B9EB69}"/>
              </a:ext>
            </a:extLst>
          </p:cNvPr>
          <p:cNvSpPr>
            <a:spLocks noGrp="1"/>
          </p:cNvSpPr>
          <p:nvPr>
            <p:ph idx="1"/>
          </p:nvPr>
        </p:nvSpPr>
        <p:spPr>
          <a:xfrm>
            <a:off x="190500" y="1588516"/>
            <a:ext cx="12001500" cy="4779627"/>
          </a:xfrm>
        </p:spPr>
        <p:txBody>
          <a:bodyPr>
            <a:normAutofit fontScale="92500" lnSpcReduction="10000"/>
          </a:bodyPr>
          <a:lstStyle/>
          <a:p>
            <a:pPr marL="0" indent="0">
              <a:buNone/>
            </a:pPr>
            <a:r>
              <a:rPr kumimoji="1" lang="ja-JP" altLang="en-US" dirty="0"/>
              <a:t>幸弘先生が仰るように，研究・開発では「</a:t>
            </a:r>
            <a:r>
              <a:rPr lang="ja-JP" altLang="en-US" dirty="0">
                <a:solidFill>
                  <a:srgbClr val="FF0000"/>
                </a:solidFill>
              </a:rPr>
              <a:t>他の</a:t>
            </a:r>
            <a:r>
              <a:rPr kumimoji="1" lang="ja-JP" altLang="en-US" dirty="0">
                <a:solidFill>
                  <a:srgbClr val="FF0000"/>
                </a:solidFill>
              </a:rPr>
              <a:t>グループよりも先に発表できるか</a:t>
            </a:r>
            <a:r>
              <a:rPr kumimoji="1" lang="ja-JP" altLang="en-US" dirty="0"/>
              <a:t>」が非常に重要．また，民間は国家主導に比べ財力に乏しいため，安価な打ち上げが重要</a:t>
            </a:r>
            <a:endParaRPr kumimoji="1" lang="en-US" altLang="ja-JP" dirty="0"/>
          </a:p>
          <a:p>
            <a:pPr marL="0" indent="0">
              <a:buNone/>
            </a:pPr>
            <a:endParaRPr lang="en-US" altLang="ja-JP" dirty="0"/>
          </a:p>
          <a:p>
            <a:pPr marL="0" indent="0">
              <a:buNone/>
            </a:pPr>
            <a:r>
              <a:rPr kumimoji="1" lang="ja-JP" altLang="en-US" dirty="0"/>
              <a:t>現在，民間企業や大学で開発された衛星はＪＡＸＡが種子島から打ち上げている．</a:t>
            </a:r>
            <a:endParaRPr kumimoji="1" lang="en-US" altLang="ja-JP" dirty="0"/>
          </a:p>
          <a:p>
            <a:pPr marL="0" indent="0">
              <a:buNone/>
            </a:pPr>
            <a:r>
              <a:rPr kumimoji="1" lang="ja-JP" altLang="en-US" dirty="0"/>
              <a:t>＝打ち上げまでかなり待たなければならない</a:t>
            </a:r>
            <a:endParaRPr kumimoji="1" lang="en-US" altLang="ja-JP" dirty="0"/>
          </a:p>
          <a:p>
            <a:pPr marL="0" indent="0">
              <a:buNone/>
            </a:pPr>
            <a:endParaRPr kumimoji="1" lang="en-US" altLang="ja-JP" dirty="0"/>
          </a:p>
          <a:p>
            <a:pPr marL="0" indent="0">
              <a:buNone/>
            </a:pPr>
            <a:endParaRPr kumimoji="1" lang="en-US" altLang="ja-JP" dirty="0"/>
          </a:p>
          <a:p>
            <a:pPr marL="0" indent="0">
              <a:buNone/>
            </a:pPr>
            <a:endParaRPr lang="en-US" altLang="ja-JP" dirty="0"/>
          </a:p>
          <a:p>
            <a:pPr marL="0" indent="0" algn="ctr">
              <a:buNone/>
            </a:pPr>
            <a:r>
              <a:rPr kumimoji="1" lang="ja-JP" altLang="en-US" sz="4800" dirty="0">
                <a:solidFill>
                  <a:srgbClr val="FF0000"/>
                </a:solidFill>
              </a:rPr>
              <a:t>民間専用の発射場を作れば，安価で</a:t>
            </a:r>
            <a:endParaRPr kumimoji="1" lang="en-US" altLang="ja-JP" sz="4800" dirty="0">
              <a:solidFill>
                <a:srgbClr val="FF0000"/>
              </a:solidFill>
            </a:endParaRPr>
          </a:p>
          <a:p>
            <a:pPr marL="0" indent="0" algn="ctr">
              <a:buNone/>
            </a:pPr>
            <a:r>
              <a:rPr kumimoji="1" lang="ja-JP" altLang="en-US" sz="4800" dirty="0">
                <a:solidFill>
                  <a:srgbClr val="FF0000"/>
                </a:solidFill>
              </a:rPr>
              <a:t>打ち上げたいときにすぐに打ち上げられる！</a:t>
            </a:r>
          </a:p>
        </p:txBody>
      </p:sp>
      <p:sp>
        <p:nvSpPr>
          <p:cNvPr id="3" name="タイトル 2">
            <a:extLst>
              <a:ext uri="{FF2B5EF4-FFF2-40B4-BE49-F238E27FC236}">
                <a16:creationId xmlns:a16="http://schemas.microsoft.com/office/drawing/2014/main" id="{6084B79D-71A0-4A01-9545-320ADF4E5CC3}"/>
              </a:ext>
            </a:extLst>
          </p:cNvPr>
          <p:cNvSpPr>
            <a:spLocks noGrp="1"/>
          </p:cNvSpPr>
          <p:nvPr>
            <p:ph type="title"/>
          </p:nvPr>
        </p:nvSpPr>
        <p:spPr/>
        <p:txBody>
          <a:bodyPr/>
          <a:lstStyle/>
          <a:p>
            <a:r>
              <a:rPr kumimoji="1" lang="ja-JP" altLang="en-US" dirty="0"/>
              <a:t>民間専用発射場のメリット</a:t>
            </a:r>
          </a:p>
        </p:txBody>
      </p:sp>
      <p:sp>
        <p:nvSpPr>
          <p:cNvPr id="4" name="矢印: 下 3">
            <a:extLst>
              <a:ext uri="{FF2B5EF4-FFF2-40B4-BE49-F238E27FC236}">
                <a16:creationId xmlns:a16="http://schemas.microsoft.com/office/drawing/2014/main" id="{2D3A8EB5-D64C-46E6-94FB-5C165A5BC9DA}"/>
              </a:ext>
            </a:extLst>
          </p:cNvPr>
          <p:cNvSpPr/>
          <p:nvPr/>
        </p:nvSpPr>
        <p:spPr>
          <a:xfrm>
            <a:off x="5105399" y="3725235"/>
            <a:ext cx="2166257" cy="1091693"/>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0177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C13FB8E-A77C-4E52-AF7A-92C94716EA43}"/>
              </a:ext>
            </a:extLst>
          </p:cNvPr>
          <p:cNvSpPr>
            <a:spLocks noGrp="1"/>
          </p:cNvSpPr>
          <p:nvPr>
            <p:ph idx="1"/>
          </p:nvPr>
        </p:nvSpPr>
        <p:spPr>
          <a:xfrm>
            <a:off x="312218" y="1612793"/>
            <a:ext cx="6412264" cy="4351338"/>
          </a:xfrm>
        </p:spPr>
        <p:txBody>
          <a:bodyPr/>
          <a:lstStyle/>
          <a:p>
            <a:pPr marL="0" indent="0">
              <a:buNone/>
            </a:pPr>
            <a:r>
              <a:rPr kumimoji="1" lang="en-US" altLang="ja-JP" dirty="0"/>
              <a:t>2018</a:t>
            </a:r>
            <a:r>
              <a:rPr kumimoji="1" lang="ja-JP" altLang="en-US" dirty="0"/>
              <a:t>年</a:t>
            </a:r>
            <a:r>
              <a:rPr kumimoji="1" lang="en-US" altLang="ja-JP" dirty="0"/>
              <a:t>1</a:t>
            </a:r>
            <a:r>
              <a:rPr kumimoji="1" lang="ja-JP" altLang="en-US" dirty="0"/>
              <a:t>月</a:t>
            </a:r>
            <a:r>
              <a:rPr kumimoji="1" lang="en-US" altLang="ja-JP" dirty="0"/>
              <a:t>27</a:t>
            </a:r>
            <a:r>
              <a:rPr kumimoji="1" lang="ja-JP" altLang="en-US" dirty="0"/>
              <a:t>日の日本経済新聞の朝刊で、串本町に民間初のロケット発射場が建設されるというニュースが</a:t>
            </a:r>
            <a:r>
              <a:rPr kumimoji="1" lang="en-US" altLang="ja-JP" dirty="0"/>
              <a:t>1</a:t>
            </a:r>
            <a:r>
              <a:rPr kumimoji="1" lang="ja-JP" altLang="en-US" dirty="0"/>
              <a:t>面に掲載された。</a:t>
            </a:r>
            <a:endParaRPr kumimoji="1" lang="en-US" altLang="ja-JP" dirty="0"/>
          </a:p>
          <a:p>
            <a:pPr marL="0" indent="0">
              <a:buNone/>
            </a:pPr>
            <a:endParaRPr lang="en-US" altLang="ja-JP" dirty="0"/>
          </a:p>
          <a:p>
            <a:pPr marL="0" indent="0">
              <a:buNone/>
            </a:pPr>
            <a:r>
              <a:rPr lang="ja-JP" altLang="en-US" dirty="0"/>
              <a:t>キヤノン電子、</a:t>
            </a:r>
            <a:r>
              <a:rPr lang="en-US" altLang="ja-JP" dirty="0"/>
              <a:t>IHI</a:t>
            </a:r>
            <a:r>
              <a:rPr lang="ja-JP" altLang="en-US" dirty="0"/>
              <a:t>エアロスペース、清水建設、日本政策投資銀行（</a:t>
            </a:r>
            <a:r>
              <a:rPr lang="en-US" altLang="ja-JP" dirty="0"/>
              <a:t>DBJ</a:t>
            </a:r>
            <a:r>
              <a:rPr lang="ja-JP" altLang="en-US" dirty="0"/>
              <a:t>）の</a:t>
            </a:r>
            <a:r>
              <a:rPr lang="en-US" altLang="ja-JP" dirty="0"/>
              <a:t>4</a:t>
            </a:r>
            <a:r>
              <a:rPr lang="ja-JP" altLang="en-US" dirty="0"/>
              <a:t>社が共同出資し、「スペースワン株式会社」を設立。民間専用のロケット発射場を建設する計画を発表。</a:t>
            </a:r>
            <a:endParaRPr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F830EED3-2FC5-4006-ABD8-E39BD7FCC3A4}"/>
              </a:ext>
            </a:extLst>
          </p:cNvPr>
          <p:cNvSpPr>
            <a:spLocks noGrp="1"/>
          </p:cNvSpPr>
          <p:nvPr>
            <p:ph type="title"/>
          </p:nvPr>
        </p:nvSpPr>
        <p:spPr/>
        <p:txBody>
          <a:bodyPr/>
          <a:lstStyle/>
          <a:p>
            <a:r>
              <a:rPr lang="ja-JP" altLang="en-US" dirty="0"/>
              <a:t>和歌山県と民間専用発射場</a:t>
            </a:r>
            <a:endParaRPr kumimoji="1" lang="ja-JP" altLang="en-US" dirty="0"/>
          </a:p>
        </p:txBody>
      </p:sp>
      <p:pic>
        <p:nvPicPr>
          <p:cNvPr id="5" name="図 4" descr="新聞の記事&#10;&#10;自動的に生成された説明">
            <a:extLst>
              <a:ext uri="{FF2B5EF4-FFF2-40B4-BE49-F238E27FC236}">
                <a16:creationId xmlns:a16="http://schemas.microsoft.com/office/drawing/2014/main" id="{13557891-693F-49FD-A1DF-485D19185A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9160" y="1462784"/>
            <a:ext cx="3376010" cy="4501347"/>
          </a:xfrm>
          <a:prstGeom prst="rect">
            <a:avLst/>
          </a:prstGeom>
        </p:spPr>
      </p:pic>
      <p:sp>
        <p:nvSpPr>
          <p:cNvPr id="6" name="テキスト ボックス 5">
            <a:extLst>
              <a:ext uri="{FF2B5EF4-FFF2-40B4-BE49-F238E27FC236}">
                <a16:creationId xmlns:a16="http://schemas.microsoft.com/office/drawing/2014/main" id="{8CC8A2A6-3405-4D06-8C51-FB55661320B0}"/>
              </a:ext>
            </a:extLst>
          </p:cNvPr>
          <p:cNvSpPr txBox="1"/>
          <p:nvPr/>
        </p:nvSpPr>
        <p:spPr>
          <a:xfrm>
            <a:off x="10375170" y="4863313"/>
            <a:ext cx="1816831" cy="1200329"/>
          </a:xfrm>
          <a:prstGeom prst="rect">
            <a:avLst/>
          </a:prstGeom>
          <a:noFill/>
        </p:spPr>
        <p:txBody>
          <a:bodyPr wrap="square" rtlCol="0">
            <a:spAutoFit/>
          </a:bodyPr>
          <a:lstStyle/>
          <a:p>
            <a:r>
              <a:rPr kumimoji="1" lang="en-US" altLang="ja-JP" dirty="0">
                <a:latin typeface="ＭＳ Ｐゴシック" panose="020B0600070205080204" pitchFamily="50" charset="-128"/>
                <a:ea typeface="ＭＳ Ｐゴシック" panose="020B0600070205080204" pitchFamily="50" charset="-128"/>
              </a:rPr>
              <a:t>[4]</a:t>
            </a:r>
          </a:p>
          <a:p>
            <a:r>
              <a:rPr kumimoji="1" lang="en-US" altLang="ja-JP" dirty="0">
                <a:latin typeface="ＭＳ Ｐゴシック" panose="020B0600070205080204" pitchFamily="50" charset="-128"/>
                <a:ea typeface="ＭＳ Ｐゴシック" panose="020B0600070205080204" pitchFamily="50" charset="-128"/>
              </a:rPr>
              <a:t>2018</a:t>
            </a:r>
            <a:r>
              <a:rPr kumimoji="1" lang="ja-JP" altLang="en-US" dirty="0">
                <a:latin typeface="ＭＳ Ｐゴシック" panose="020B0600070205080204" pitchFamily="50" charset="-128"/>
                <a:ea typeface="ＭＳ Ｐゴシック" panose="020B0600070205080204" pitchFamily="50" charset="-128"/>
              </a:rPr>
              <a:t>年</a:t>
            </a:r>
            <a:r>
              <a:rPr kumimoji="1" lang="en-US" altLang="ja-JP" dirty="0">
                <a:latin typeface="ＭＳ Ｐゴシック" panose="020B0600070205080204" pitchFamily="50" charset="-128"/>
                <a:ea typeface="ＭＳ Ｐゴシック" panose="020B0600070205080204" pitchFamily="50" charset="-128"/>
              </a:rPr>
              <a:t>1</a:t>
            </a:r>
            <a:r>
              <a:rPr kumimoji="1" lang="ja-JP" altLang="en-US" dirty="0">
                <a:latin typeface="ＭＳ Ｐゴシック" panose="020B0600070205080204" pitchFamily="50" charset="-128"/>
                <a:ea typeface="ＭＳ Ｐゴシック" panose="020B0600070205080204" pitchFamily="50" charset="-128"/>
              </a:rPr>
              <a:t>月</a:t>
            </a:r>
            <a:r>
              <a:rPr kumimoji="1" lang="en-US" altLang="ja-JP" dirty="0">
                <a:latin typeface="ＭＳ Ｐゴシック" panose="020B0600070205080204" pitchFamily="50" charset="-128"/>
                <a:ea typeface="ＭＳ Ｐゴシック" panose="020B0600070205080204" pitchFamily="50" charset="-128"/>
              </a:rPr>
              <a:t>27</a:t>
            </a:r>
            <a:r>
              <a:rPr kumimoji="1" lang="ja-JP" altLang="en-US" dirty="0">
                <a:latin typeface="ＭＳ Ｐゴシック" panose="020B0600070205080204" pitchFamily="50" charset="-128"/>
                <a:ea typeface="ＭＳ Ｐゴシック" panose="020B0600070205080204" pitchFamily="50" charset="-128"/>
              </a:rPr>
              <a:t>日日本経済新聞 朝刊</a:t>
            </a:r>
          </a:p>
        </p:txBody>
      </p:sp>
    </p:spTree>
    <p:extLst>
      <p:ext uri="{BB962C8B-B14F-4D97-AF65-F5344CB8AC3E}">
        <p14:creationId xmlns:p14="http://schemas.microsoft.com/office/powerpoint/2010/main" val="1657877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E69D5D27-6F61-4A0B-AFA8-743EF07D0110}"/>
              </a:ext>
            </a:extLst>
          </p:cNvPr>
          <p:cNvSpPr>
            <a:spLocks noGrp="1"/>
          </p:cNvSpPr>
          <p:nvPr>
            <p:ph idx="1"/>
          </p:nvPr>
        </p:nvSpPr>
        <p:spPr>
          <a:xfrm>
            <a:off x="163286" y="1943101"/>
            <a:ext cx="6607628" cy="3516086"/>
          </a:xfrm>
        </p:spPr>
        <p:txBody>
          <a:bodyPr>
            <a:normAutofit lnSpcReduction="10000"/>
          </a:bodyPr>
          <a:lstStyle/>
          <a:p>
            <a:pPr marL="0" indent="0">
              <a:buNone/>
            </a:pPr>
            <a:r>
              <a:rPr kumimoji="1" lang="ja-JP" altLang="en-US" dirty="0"/>
              <a:t>串本町が発射場の建設地となった理由を</a:t>
            </a:r>
            <a:endParaRPr kumimoji="1" lang="en-US" altLang="ja-JP" dirty="0"/>
          </a:p>
          <a:p>
            <a:pPr marL="0" indent="0">
              <a:buNone/>
            </a:pPr>
            <a:endParaRPr kumimoji="1" lang="en-US" altLang="ja-JP" dirty="0"/>
          </a:p>
          <a:p>
            <a:pPr marL="0" indent="0">
              <a:buNone/>
            </a:pPr>
            <a:r>
              <a:rPr lang="en-US" altLang="ja-JP" dirty="0"/>
              <a:t>1</a:t>
            </a:r>
            <a:r>
              <a:rPr lang="ja-JP" altLang="en-US" dirty="0"/>
              <a:t>．地理的要因</a:t>
            </a:r>
            <a:endParaRPr lang="en-US" altLang="ja-JP" dirty="0"/>
          </a:p>
          <a:p>
            <a:pPr marL="0" indent="0">
              <a:buNone/>
            </a:pPr>
            <a:r>
              <a:rPr kumimoji="1" lang="en-US" altLang="ja-JP" dirty="0"/>
              <a:t>2.</a:t>
            </a:r>
            <a:r>
              <a:rPr kumimoji="1" lang="ja-JP" altLang="en-US" dirty="0"/>
              <a:t>自然科学的要因</a:t>
            </a:r>
            <a:endParaRPr kumimoji="1" lang="en-US" altLang="ja-JP" dirty="0"/>
          </a:p>
          <a:p>
            <a:pPr marL="0" indent="0">
              <a:buNone/>
            </a:pPr>
            <a:r>
              <a:rPr lang="en-US" altLang="ja-JP" dirty="0"/>
              <a:t>3.</a:t>
            </a:r>
            <a:r>
              <a:rPr lang="ja-JP" altLang="en-US" dirty="0"/>
              <a:t>社会的要因</a:t>
            </a:r>
            <a:endParaRPr lang="en-US" altLang="ja-JP" dirty="0"/>
          </a:p>
          <a:p>
            <a:pPr marL="0" indent="0">
              <a:buNone/>
            </a:pPr>
            <a:endParaRPr lang="en-US" altLang="ja-JP" dirty="0"/>
          </a:p>
          <a:p>
            <a:pPr marL="0" indent="0">
              <a:buNone/>
            </a:pPr>
            <a:r>
              <a:rPr kumimoji="1" lang="ja-JP" altLang="en-US" dirty="0"/>
              <a:t>に分けて考察しよう</a:t>
            </a:r>
            <a:endParaRPr kumimoji="1" lang="en-US"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334BFD53-1F76-44C6-AA19-2D39CE4A3150}"/>
              </a:ext>
            </a:extLst>
          </p:cNvPr>
          <p:cNvSpPr>
            <a:spLocks noGrp="1"/>
          </p:cNvSpPr>
          <p:nvPr>
            <p:ph type="title"/>
          </p:nvPr>
        </p:nvSpPr>
        <p:spPr/>
        <p:txBody>
          <a:bodyPr/>
          <a:lstStyle/>
          <a:p>
            <a:r>
              <a:rPr kumimoji="1" lang="ja-JP" altLang="en-US" dirty="0"/>
              <a:t>なぜ串本町に発射場が？</a:t>
            </a:r>
          </a:p>
        </p:txBody>
      </p:sp>
      <p:pic>
        <p:nvPicPr>
          <p:cNvPr id="5" name="図 4" descr="屋外, 建物, 道路, 駐車 が含まれている画像&#10;&#10;自動的に生成された説明">
            <a:extLst>
              <a:ext uri="{FF2B5EF4-FFF2-40B4-BE49-F238E27FC236}">
                <a16:creationId xmlns:a16="http://schemas.microsoft.com/office/drawing/2014/main" id="{A958D39D-8FDE-4919-8A86-0113AEF9A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6742" y="1785255"/>
            <a:ext cx="5344886" cy="4008665"/>
          </a:xfrm>
          <a:prstGeom prst="rect">
            <a:avLst/>
          </a:prstGeom>
        </p:spPr>
      </p:pic>
    </p:spTree>
    <p:extLst>
      <p:ext uri="{BB962C8B-B14F-4D97-AF65-F5344CB8AC3E}">
        <p14:creationId xmlns:p14="http://schemas.microsoft.com/office/powerpoint/2010/main" val="3448679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C468A854-B818-45C5-8906-F79FC79EEEDA}"/>
              </a:ext>
            </a:extLst>
          </p:cNvPr>
          <p:cNvSpPr>
            <a:spLocks noGrp="1"/>
          </p:cNvSpPr>
          <p:nvPr>
            <p:ph idx="1"/>
          </p:nvPr>
        </p:nvSpPr>
        <p:spPr>
          <a:xfrm>
            <a:off x="146050" y="1657350"/>
            <a:ext cx="6108700" cy="4152900"/>
          </a:xfrm>
        </p:spPr>
        <p:txBody>
          <a:bodyPr>
            <a:normAutofit/>
          </a:bodyPr>
          <a:lstStyle/>
          <a:p>
            <a:pPr marL="0" indent="0">
              <a:buNone/>
            </a:pPr>
            <a:r>
              <a:rPr kumimoji="1" lang="ja-JP" altLang="en-US" dirty="0"/>
              <a:t>・串本町は三大都市圏から非常に</a:t>
            </a:r>
            <a:r>
              <a:rPr kumimoji="1" lang="ja-JP" altLang="en-US" dirty="0">
                <a:solidFill>
                  <a:schemeClr val="accent6">
                    <a:lumMod val="75000"/>
                  </a:schemeClr>
                </a:solidFill>
              </a:rPr>
              <a:t>近い</a:t>
            </a:r>
            <a:endParaRPr kumimoji="1" lang="en-US" altLang="ja-JP" dirty="0">
              <a:solidFill>
                <a:schemeClr val="accent6">
                  <a:lumMod val="75000"/>
                </a:schemeClr>
              </a:solidFill>
            </a:endParaRPr>
          </a:p>
          <a:p>
            <a:pPr marL="0" indent="0">
              <a:buNone/>
            </a:pPr>
            <a:endParaRPr lang="en-US" altLang="ja-JP" dirty="0"/>
          </a:p>
          <a:p>
            <a:pPr marL="0" indent="0">
              <a:buNone/>
            </a:pPr>
            <a:r>
              <a:rPr kumimoji="1" lang="ja-JP" altLang="en-US" dirty="0"/>
              <a:t>・種子島と違って本土から陸続き</a:t>
            </a:r>
            <a:r>
              <a:rPr lang="ja-JP" altLang="en-US" dirty="0"/>
              <a:t>のため、ロケットの輸送が簡単。</a:t>
            </a:r>
            <a:r>
              <a:rPr lang="ja-JP" altLang="en-US" dirty="0">
                <a:solidFill>
                  <a:schemeClr val="accent6">
                    <a:lumMod val="75000"/>
                  </a:schemeClr>
                </a:solidFill>
              </a:rPr>
              <a:t>輸送費も安い</a:t>
            </a:r>
            <a:endParaRPr lang="en-US" altLang="ja-JP" dirty="0">
              <a:solidFill>
                <a:schemeClr val="accent6">
                  <a:lumMod val="75000"/>
                </a:schemeClr>
              </a:solidFill>
            </a:endParaRPr>
          </a:p>
          <a:p>
            <a:pPr marL="0" indent="0">
              <a:buNone/>
            </a:pPr>
            <a:r>
              <a:rPr lang="ja-JP" altLang="en-US" dirty="0"/>
              <a:t>・近くに空港がある（南紀白浜空港）</a:t>
            </a:r>
            <a:endParaRPr lang="en-US" altLang="ja-JP" dirty="0"/>
          </a:p>
          <a:p>
            <a:pPr marL="0" indent="0">
              <a:buNone/>
            </a:pPr>
            <a:r>
              <a:rPr kumimoji="1" lang="ja-JP" altLang="en-US" dirty="0"/>
              <a:t>・高速道路網が整備されている</a:t>
            </a:r>
            <a:endParaRPr lang="en-US" altLang="ja-JP" dirty="0"/>
          </a:p>
          <a:p>
            <a:pPr marL="0" indent="0">
              <a:buNone/>
            </a:pPr>
            <a:r>
              <a:rPr kumimoji="1" lang="ja-JP" altLang="en-US" dirty="0"/>
              <a:t>・</a:t>
            </a:r>
            <a:r>
              <a:rPr kumimoji="1" lang="ja-JP" altLang="en-US" dirty="0">
                <a:solidFill>
                  <a:schemeClr val="accent6">
                    <a:lumMod val="75000"/>
                  </a:schemeClr>
                </a:solidFill>
              </a:rPr>
              <a:t>東及び南が海に囲まれている</a:t>
            </a:r>
            <a:endParaRPr kumimoji="1" lang="en-US" altLang="ja-JP" dirty="0">
              <a:solidFill>
                <a:schemeClr val="accent6">
                  <a:lumMod val="75000"/>
                </a:schemeClr>
              </a:solidFill>
            </a:endParaRPr>
          </a:p>
        </p:txBody>
      </p:sp>
      <p:sp>
        <p:nvSpPr>
          <p:cNvPr id="3" name="タイトル 2">
            <a:extLst>
              <a:ext uri="{FF2B5EF4-FFF2-40B4-BE49-F238E27FC236}">
                <a16:creationId xmlns:a16="http://schemas.microsoft.com/office/drawing/2014/main" id="{E9C187E6-6993-4AD4-8C19-71F88884D398}"/>
              </a:ext>
            </a:extLst>
          </p:cNvPr>
          <p:cNvSpPr>
            <a:spLocks noGrp="1"/>
          </p:cNvSpPr>
          <p:nvPr>
            <p:ph type="title"/>
          </p:nvPr>
        </p:nvSpPr>
        <p:spPr/>
        <p:txBody>
          <a:bodyPr/>
          <a:lstStyle/>
          <a:p>
            <a:r>
              <a:rPr kumimoji="1" lang="en-US" altLang="ja-JP" dirty="0"/>
              <a:t>1.</a:t>
            </a:r>
            <a:r>
              <a:rPr kumimoji="1" lang="ja-JP" altLang="en-US" dirty="0"/>
              <a:t>地理的要因</a:t>
            </a:r>
          </a:p>
        </p:txBody>
      </p:sp>
      <p:pic>
        <p:nvPicPr>
          <p:cNvPr id="7" name="図 6">
            <a:extLst>
              <a:ext uri="{FF2B5EF4-FFF2-40B4-BE49-F238E27FC236}">
                <a16:creationId xmlns:a16="http://schemas.microsoft.com/office/drawing/2014/main" id="{3B0CBAB2-3657-4522-9FE4-3670C3941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0949" y="2141214"/>
            <a:ext cx="5807993" cy="3027686"/>
          </a:xfrm>
          <a:prstGeom prst="rect">
            <a:avLst/>
          </a:prstGeom>
        </p:spPr>
      </p:pic>
    </p:spTree>
    <p:extLst>
      <p:ext uri="{BB962C8B-B14F-4D97-AF65-F5344CB8AC3E}">
        <p14:creationId xmlns:p14="http://schemas.microsoft.com/office/powerpoint/2010/main" val="4226678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46816FDF-1F5B-4945-B248-F9A15E779787}"/>
              </a:ext>
            </a:extLst>
          </p:cNvPr>
          <p:cNvSpPr>
            <a:spLocks noGrp="1"/>
          </p:cNvSpPr>
          <p:nvPr>
            <p:ph idx="1"/>
          </p:nvPr>
        </p:nvSpPr>
        <p:spPr>
          <a:xfrm>
            <a:off x="304800" y="1588517"/>
            <a:ext cx="11588750" cy="4351338"/>
          </a:xfrm>
        </p:spPr>
        <p:txBody>
          <a:bodyPr/>
          <a:lstStyle/>
          <a:p>
            <a:pPr marL="0" indent="0">
              <a:buNone/>
            </a:pPr>
            <a:r>
              <a:rPr kumimoji="1" lang="ja-JP" altLang="en-US" dirty="0"/>
              <a:t>ロケット発射場は低緯度の地域に建設される傾向がある。</a:t>
            </a:r>
            <a:endParaRPr kumimoji="1" lang="en-US" altLang="ja-JP" dirty="0"/>
          </a:p>
          <a:p>
            <a:pPr marL="0" indent="0">
              <a:buNone/>
            </a:pPr>
            <a:r>
              <a:rPr kumimoji="1" lang="ja-JP" altLang="en-US" dirty="0"/>
              <a:t>→串本町は本州最南端。本土から陸続きで</a:t>
            </a:r>
            <a:r>
              <a:rPr kumimoji="1" lang="en-US" altLang="ja-JP" dirty="0"/>
              <a:t>3</a:t>
            </a:r>
            <a:r>
              <a:rPr kumimoji="1" lang="ja-JP" altLang="en-US" dirty="0"/>
              <a:t>大都市圏から近い最南端</a:t>
            </a:r>
            <a:endParaRPr kumimoji="1" lang="en-US" altLang="ja-JP" dirty="0"/>
          </a:p>
          <a:p>
            <a:pPr marL="0" indent="0">
              <a:buNone/>
            </a:pPr>
            <a:endParaRPr lang="en-US" altLang="ja-JP" dirty="0"/>
          </a:p>
          <a:p>
            <a:pPr marL="0" indent="0">
              <a:buNone/>
            </a:pPr>
            <a:r>
              <a:rPr kumimoji="1" lang="ja-JP" altLang="en-US" dirty="0"/>
              <a:t>なぜ、低緯度の地域に作る必要があるのか？</a:t>
            </a:r>
            <a:endParaRPr kumimoji="1" lang="en-US" altLang="ja-JP" dirty="0"/>
          </a:p>
          <a:p>
            <a:pPr marL="0" indent="0">
              <a:buNone/>
            </a:pPr>
            <a:endParaRPr kumimoji="1" lang="en-US" altLang="ja-JP" dirty="0"/>
          </a:p>
          <a:p>
            <a:pPr marL="0" indent="0">
              <a:buNone/>
            </a:pPr>
            <a:r>
              <a:rPr lang="ja-JP" altLang="en-US" dirty="0"/>
              <a:t>地球の自転速度（</a:t>
            </a:r>
            <a:r>
              <a:rPr lang="en-US" altLang="ja-JP" i="1" dirty="0">
                <a:latin typeface="Times New Roman" panose="02020603050405020304" pitchFamily="18" charset="0"/>
                <a:cs typeface="Times New Roman" panose="02020603050405020304" pitchFamily="18" charset="0"/>
              </a:rPr>
              <a:t>v</a:t>
            </a:r>
            <a:r>
              <a:rPr lang="ja-JP" altLang="en-US" dirty="0">
                <a:latin typeface="Times New Roman" panose="02020603050405020304" pitchFamily="18" charset="0"/>
                <a:cs typeface="Times New Roman" panose="02020603050405020304" pitchFamily="18" charset="0"/>
              </a:rPr>
              <a:t>）は、</a:t>
            </a:r>
            <a:r>
              <a:rPr lang="ja-JP" altLang="en-US" dirty="0">
                <a:solidFill>
                  <a:schemeClr val="accent6"/>
                </a:solidFill>
                <a:latin typeface="Times New Roman" panose="02020603050405020304" pitchFamily="18" charset="0"/>
                <a:cs typeface="Times New Roman" panose="02020603050405020304" pitchFamily="18" charset="0"/>
              </a:rPr>
              <a:t>東向きを正</a:t>
            </a:r>
            <a:r>
              <a:rPr lang="ja-JP" altLang="en-US" dirty="0">
                <a:latin typeface="Times New Roman" panose="02020603050405020304" pitchFamily="18" charset="0"/>
                <a:cs typeface="Times New Roman" panose="02020603050405020304" pitchFamily="18" charset="0"/>
              </a:rPr>
              <a:t>とすると　　　　　　　 　　　　で求められる。</a:t>
            </a:r>
            <a:endParaRPr lang="en-US" altLang="ja-JP" dirty="0">
              <a:latin typeface="Times New Roman" panose="02020603050405020304" pitchFamily="18" charset="0"/>
              <a:cs typeface="Times New Roman" panose="02020603050405020304" pitchFamily="18" charset="0"/>
            </a:endParaRPr>
          </a:p>
          <a:p>
            <a:pPr marL="0" indent="0">
              <a:buNone/>
            </a:pPr>
            <a:endParaRPr lang="en-US" altLang="ja-JP" dirty="0">
              <a:latin typeface="Times New Roman" panose="02020603050405020304" pitchFamily="18" charset="0"/>
              <a:cs typeface="Times New Roman" panose="02020603050405020304" pitchFamily="18" charset="0"/>
            </a:endParaRPr>
          </a:p>
          <a:p>
            <a:pPr marL="0" indent="0">
              <a:buNone/>
            </a:pPr>
            <a:r>
              <a:rPr lang="ja-JP" altLang="en-US" dirty="0">
                <a:latin typeface="Times New Roman" panose="02020603050405020304" pitchFamily="18" charset="0"/>
                <a:cs typeface="Times New Roman" panose="02020603050405020304" pitchFamily="18" charset="0"/>
              </a:rPr>
              <a:t>すなわち、</a:t>
            </a:r>
            <a:r>
              <a:rPr lang="ja-JP" altLang="en-US" dirty="0">
                <a:solidFill>
                  <a:schemeClr val="accent6"/>
                </a:solidFill>
                <a:latin typeface="Times New Roman" panose="02020603050405020304" pitchFamily="18" charset="0"/>
                <a:cs typeface="Times New Roman" panose="02020603050405020304" pitchFamily="18" charset="0"/>
              </a:rPr>
              <a:t>自転速度は低緯度ほど大きい</a:t>
            </a:r>
            <a:r>
              <a:rPr lang="ja-JP" altLang="en-US" dirty="0">
                <a:latin typeface="Times New Roman" panose="02020603050405020304" pitchFamily="18" charset="0"/>
                <a:cs typeface="Times New Roman" panose="02020603050405020304" pitchFamily="18" charset="0"/>
              </a:rPr>
              <a:t>。</a:t>
            </a:r>
            <a:endParaRPr lang="en-US" altLang="ja-JP" dirty="0">
              <a:cs typeface="Times New Roman" panose="02020603050405020304" pitchFamily="18" charset="0"/>
            </a:endParaRPr>
          </a:p>
        </p:txBody>
      </p:sp>
      <p:sp>
        <p:nvSpPr>
          <p:cNvPr id="3" name="タイトル 2">
            <a:extLst>
              <a:ext uri="{FF2B5EF4-FFF2-40B4-BE49-F238E27FC236}">
                <a16:creationId xmlns:a16="http://schemas.microsoft.com/office/drawing/2014/main" id="{D7590D1E-FA3E-4BF5-B290-EF7070B84E1F}"/>
              </a:ext>
            </a:extLst>
          </p:cNvPr>
          <p:cNvSpPr>
            <a:spLocks noGrp="1"/>
          </p:cNvSpPr>
          <p:nvPr>
            <p:ph type="title"/>
          </p:nvPr>
        </p:nvSpPr>
        <p:spPr/>
        <p:txBody>
          <a:bodyPr/>
          <a:lstStyle/>
          <a:p>
            <a:r>
              <a:rPr kumimoji="1" lang="en-US" altLang="ja-JP" dirty="0"/>
              <a:t>2</a:t>
            </a:r>
            <a:r>
              <a:rPr kumimoji="1" lang="ja-JP" altLang="en-US" dirty="0"/>
              <a:t>．自然科学的要因</a:t>
            </a:r>
          </a:p>
        </p:txBody>
      </p:sp>
      <p:pic>
        <p:nvPicPr>
          <p:cNvPr id="5" name="図 4">
            <a:extLst>
              <a:ext uri="{FF2B5EF4-FFF2-40B4-BE49-F238E27FC236}">
                <a16:creationId xmlns:a16="http://schemas.microsoft.com/office/drawing/2014/main" id="{C9FD7998-48FC-4FFB-BE9D-6569C36F6E04}"/>
              </a:ext>
            </a:extLst>
          </p:cNvPr>
          <p:cNvPicPr>
            <a:picLocks noChangeAspect="1"/>
          </p:cNvPicPr>
          <p:nvPr/>
        </p:nvPicPr>
        <p:blipFill rotWithShape="1">
          <a:blip r:embed="rId2"/>
          <a:srcRect l="48333" t="16667" r="29444" b="70833"/>
          <a:stretch/>
        </p:blipFill>
        <p:spPr>
          <a:xfrm>
            <a:off x="6819900" y="3848100"/>
            <a:ext cx="2622550" cy="983456"/>
          </a:xfrm>
          <a:prstGeom prst="rect">
            <a:avLst/>
          </a:prstGeom>
        </p:spPr>
      </p:pic>
    </p:spTree>
    <p:extLst>
      <p:ext uri="{BB962C8B-B14F-4D97-AF65-F5344CB8AC3E}">
        <p14:creationId xmlns:p14="http://schemas.microsoft.com/office/powerpoint/2010/main" val="4045383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BBE5BB61-9247-4698-A0F1-850BE61A6F13}"/>
              </a:ext>
            </a:extLst>
          </p:cNvPr>
          <p:cNvSpPr>
            <a:spLocks noGrp="1"/>
          </p:cNvSpPr>
          <p:nvPr>
            <p:ph idx="1"/>
          </p:nvPr>
        </p:nvSpPr>
        <p:spPr>
          <a:xfrm>
            <a:off x="374650" y="1588517"/>
            <a:ext cx="11385550" cy="4351338"/>
          </a:xfrm>
        </p:spPr>
        <p:txBody>
          <a:bodyPr/>
          <a:lstStyle/>
          <a:p>
            <a:pPr marL="0" indent="0">
              <a:buNone/>
            </a:pPr>
            <a:r>
              <a:rPr kumimoji="1" lang="ja-JP" altLang="en-US" dirty="0"/>
              <a:t>つまり、低緯度地域で東に向かってロケットを発射すれば、地球の自転速度の影響を受けるため、</a:t>
            </a:r>
            <a:r>
              <a:rPr kumimoji="1" lang="ja-JP" altLang="en-US" dirty="0">
                <a:solidFill>
                  <a:schemeClr val="accent6"/>
                </a:solidFill>
              </a:rPr>
              <a:t>燃料を節約できる</a:t>
            </a:r>
            <a:r>
              <a:rPr kumimoji="1" lang="ja-JP" altLang="en-US" dirty="0"/>
              <a:t>。</a:t>
            </a:r>
            <a:endParaRPr kumimoji="1" lang="en-US" altLang="ja-JP" dirty="0"/>
          </a:p>
          <a:p>
            <a:pPr marL="0" indent="0">
              <a:buNone/>
            </a:pPr>
            <a:endParaRPr lang="en-US" altLang="ja-JP" dirty="0"/>
          </a:p>
          <a:p>
            <a:pPr marL="0" indent="0">
              <a:buNone/>
            </a:pPr>
            <a:r>
              <a:rPr kumimoji="1" lang="ja-JP" altLang="en-US" dirty="0"/>
              <a:t>地球の大気圏から脱出させ、楕円軌道に投入する速度（</a:t>
            </a:r>
            <a:r>
              <a:rPr kumimoji="1" lang="ja-JP" altLang="en-US" dirty="0">
                <a:solidFill>
                  <a:schemeClr val="accent6"/>
                </a:solidFill>
              </a:rPr>
              <a:t>第一宇宙速度</a:t>
            </a:r>
            <a:r>
              <a:rPr kumimoji="1" lang="ja-JP" altLang="en-US" dirty="0"/>
              <a:t>）は</a:t>
            </a:r>
            <a:r>
              <a:rPr kumimoji="1" lang="en-US" altLang="ja-JP" dirty="0"/>
              <a:t>7.9km/s</a:t>
            </a:r>
          </a:p>
          <a:p>
            <a:pPr marL="0" indent="0">
              <a:buNone/>
            </a:pPr>
            <a:endParaRPr kumimoji="1" lang="en-US" altLang="ja-JP" dirty="0"/>
          </a:p>
          <a:p>
            <a:pPr marL="0" indent="0">
              <a:buNone/>
            </a:pPr>
            <a:r>
              <a:rPr lang="ja-JP" altLang="en-US" dirty="0"/>
              <a:t>串本町（北緯</a:t>
            </a:r>
            <a:r>
              <a:rPr lang="en-US" altLang="ja-JP" dirty="0"/>
              <a:t>33</a:t>
            </a:r>
            <a:r>
              <a:rPr lang="ja-JP" altLang="en-US" dirty="0"/>
              <a:t>度</a:t>
            </a:r>
            <a:r>
              <a:rPr lang="en-US" altLang="ja-JP" dirty="0"/>
              <a:t>26</a:t>
            </a:r>
            <a:r>
              <a:rPr lang="ja-JP" altLang="en-US" dirty="0"/>
              <a:t>分）で発射した場合、先ほどの式より、</a:t>
            </a:r>
            <a:r>
              <a:rPr lang="en-US" altLang="ja-JP" dirty="0">
                <a:solidFill>
                  <a:schemeClr val="accent6"/>
                </a:solidFill>
              </a:rPr>
              <a:t>0.385km/s</a:t>
            </a:r>
            <a:r>
              <a:rPr lang="ja-JP" altLang="en-US" dirty="0"/>
              <a:t>だけ地球の自転を利用できる。（札幌（北緯</a:t>
            </a:r>
            <a:r>
              <a:rPr lang="en-US" altLang="ja-JP" dirty="0"/>
              <a:t>43</a:t>
            </a:r>
            <a:r>
              <a:rPr lang="ja-JP" altLang="en-US" dirty="0"/>
              <a:t>度）の場合は</a:t>
            </a:r>
            <a:r>
              <a:rPr lang="en-US" altLang="ja-JP" dirty="0"/>
              <a:t>0.336km/s)</a:t>
            </a:r>
            <a:endParaRPr kumimoji="1" lang="en-US" altLang="ja-JP" dirty="0"/>
          </a:p>
          <a:p>
            <a:pPr marL="0" indent="0">
              <a:buNone/>
            </a:pPr>
            <a:r>
              <a:rPr kumimoji="1" lang="ja-JP" altLang="en-US" dirty="0"/>
              <a:t>つまり、</a:t>
            </a:r>
            <a:r>
              <a:rPr kumimoji="1" lang="en-US" altLang="ja-JP" dirty="0">
                <a:solidFill>
                  <a:srgbClr val="FF0000"/>
                </a:solidFill>
              </a:rPr>
              <a:t>7.515km/s</a:t>
            </a:r>
            <a:r>
              <a:rPr kumimoji="1" lang="ja-JP" altLang="en-US" dirty="0">
                <a:solidFill>
                  <a:srgbClr val="FF0000"/>
                </a:solidFill>
              </a:rPr>
              <a:t>だけ加速させる燃料で済む</a:t>
            </a:r>
            <a:r>
              <a:rPr kumimoji="1" lang="ja-JP" altLang="en-US" dirty="0"/>
              <a:t>。</a:t>
            </a:r>
          </a:p>
        </p:txBody>
      </p:sp>
      <p:sp>
        <p:nvSpPr>
          <p:cNvPr id="3" name="タイトル 2">
            <a:extLst>
              <a:ext uri="{FF2B5EF4-FFF2-40B4-BE49-F238E27FC236}">
                <a16:creationId xmlns:a16="http://schemas.microsoft.com/office/drawing/2014/main" id="{43B18E8C-8994-40F7-97FF-FCD93421B8A4}"/>
              </a:ext>
            </a:extLst>
          </p:cNvPr>
          <p:cNvSpPr>
            <a:spLocks noGrp="1"/>
          </p:cNvSpPr>
          <p:nvPr>
            <p:ph type="title"/>
          </p:nvPr>
        </p:nvSpPr>
        <p:spPr/>
        <p:txBody>
          <a:bodyPr/>
          <a:lstStyle/>
          <a:p>
            <a:r>
              <a:rPr kumimoji="1" lang="en-US" altLang="ja-JP" dirty="0"/>
              <a:t>2</a:t>
            </a:r>
            <a:r>
              <a:rPr kumimoji="1" lang="ja-JP" altLang="en-US" dirty="0"/>
              <a:t>．自然科学的要因</a:t>
            </a:r>
          </a:p>
        </p:txBody>
      </p:sp>
    </p:spTree>
    <p:extLst>
      <p:ext uri="{BB962C8B-B14F-4D97-AF65-F5344CB8AC3E}">
        <p14:creationId xmlns:p14="http://schemas.microsoft.com/office/powerpoint/2010/main" val="181565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889C504B-6F53-4AF5-A07D-447A6EBE1ABC}"/>
              </a:ext>
            </a:extLst>
          </p:cNvPr>
          <p:cNvSpPr>
            <a:spLocks noGrp="1"/>
          </p:cNvSpPr>
          <p:nvPr>
            <p:ph idx="1"/>
          </p:nvPr>
        </p:nvSpPr>
        <p:spPr>
          <a:xfrm>
            <a:off x="57150" y="1833216"/>
            <a:ext cx="5924550" cy="4351338"/>
          </a:xfrm>
        </p:spPr>
        <p:txBody>
          <a:bodyPr/>
          <a:lstStyle/>
          <a:p>
            <a:pPr marL="0" indent="0">
              <a:buNone/>
            </a:pPr>
            <a:r>
              <a:rPr kumimoji="1" lang="ja-JP" altLang="en-US" dirty="0"/>
              <a:t>ロケットは東または南向きに発射する</a:t>
            </a:r>
            <a:endParaRPr kumimoji="1" lang="en-US" altLang="ja-JP" dirty="0"/>
          </a:p>
          <a:p>
            <a:pPr marL="0" indent="0">
              <a:buNone/>
            </a:pPr>
            <a:r>
              <a:rPr lang="ja-JP" altLang="en-US" dirty="0"/>
              <a:t>そのため、市街地にロケットから切り離された部品が落下すると危険</a:t>
            </a:r>
            <a:endParaRPr lang="en-US" altLang="ja-JP" dirty="0"/>
          </a:p>
          <a:p>
            <a:pPr marL="0" indent="0" algn="ctr">
              <a:buNone/>
            </a:pPr>
            <a:r>
              <a:rPr kumimoji="1" lang="ja-JP" altLang="en-US" dirty="0"/>
              <a:t>↓</a:t>
            </a:r>
            <a:endParaRPr kumimoji="1" lang="en-US" altLang="ja-JP" dirty="0"/>
          </a:p>
          <a:p>
            <a:pPr marL="0" indent="0" algn="ctr">
              <a:buNone/>
            </a:pPr>
            <a:r>
              <a:rPr kumimoji="1" lang="ja-JP" altLang="en-US" dirty="0">
                <a:solidFill>
                  <a:schemeClr val="accent6"/>
                </a:solidFill>
              </a:rPr>
              <a:t>東及び南が海である必要がある</a:t>
            </a:r>
            <a:endParaRPr kumimoji="1" lang="en-US" altLang="ja-JP" dirty="0">
              <a:solidFill>
                <a:schemeClr val="accent6"/>
              </a:solidFill>
            </a:endParaRPr>
          </a:p>
          <a:p>
            <a:pPr marL="0" indent="0" algn="ctr">
              <a:buNone/>
            </a:pPr>
            <a:r>
              <a:rPr kumimoji="1" lang="en-US" altLang="ja-JP" dirty="0">
                <a:solidFill>
                  <a:schemeClr val="accent6"/>
                </a:solidFill>
              </a:rPr>
              <a:t>※</a:t>
            </a:r>
            <a:r>
              <a:rPr kumimoji="1" lang="ja-JP" altLang="en-US" dirty="0">
                <a:solidFill>
                  <a:schemeClr val="accent6"/>
                </a:solidFill>
              </a:rPr>
              <a:t>島や岩があってはならない</a:t>
            </a:r>
            <a:endParaRPr kumimoji="1" lang="en-US" altLang="ja-JP" dirty="0">
              <a:solidFill>
                <a:schemeClr val="accent6"/>
              </a:solidFill>
            </a:endParaRPr>
          </a:p>
          <a:p>
            <a:pPr marL="0" indent="0" algn="ctr">
              <a:buNone/>
            </a:pPr>
            <a:endParaRPr kumimoji="1" lang="en-US" altLang="ja-JP" dirty="0">
              <a:solidFill>
                <a:srgbClr val="FF0000"/>
              </a:solidFill>
            </a:endParaRPr>
          </a:p>
        </p:txBody>
      </p:sp>
      <p:sp>
        <p:nvSpPr>
          <p:cNvPr id="3" name="タイトル 2">
            <a:extLst>
              <a:ext uri="{FF2B5EF4-FFF2-40B4-BE49-F238E27FC236}">
                <a16:creationId xmlns:a16="http://schemas.microsoft.com/office/drawing/2014/main" id="{2AA67F96-B79C-481E-9185-F2B668DFD5F9}"/>
              </a:ext>
            </a:extLst>
          </p:cNvPr>
          <p:cNvSpPr>
            <a:spLocks noGrp="1"/>
          </p:cNvSpPr>
          <p:nvPr>
            <p:ph type="title"/>
          </p:nvPr>
        </p:nvSpPr>
        <p:spPr/>
        <p:txBody>
          <a:bodyPr/>
          <a:lstStyle/>
          <a:p>
            <a:r>
              <a:rPr kumimoji="1" lang="en-US" altLang="ja-JP" dirty="0"/>
              <a:t>3</a:t>
            </a:r>
            <a:r>
              <a:rPr kumimoji="1" lang="ja-JP" altLang="en-US" dirty="0"/>
              <a:t>．社会的要因</a:t>
            </a:r>
          </a:p>
        </p:txBody>
      </p:sp>
      <p:pic>
        <p:nvPicPr>
          <p:cNvPr id="7" name="図 6">
            <a:extLst>
              <a:ext uri="{FF2B5EF4-FFF2-40B4-BE49-F238E27FC236}">
                <a16:creationId xmlns:a16="http://schemas.microsoft.com/office/drawing/2014/main" id="{3553E5CA-A251-42DA-A48A-F3B099B4815A}"/>
              </a:ext>
            </a:extLst>
          </p:cNvPr>
          <p:cNvPicPr>
            <a:picLocks noChangeAspect="1"/>
          </p:cNvPicPr>
          <p:nvPr/>
        </p:nvPicPr>
        <p:blipFill>
          <a:blip r:embed="rId2"/>
          <a:stretch>
            <a:fillRect/>
          </a:stretch>
        </p:blipFill>
        <p:spPr>
          <a:xfrm>
            <a:off x="6096000" y="1586696"/>
            <a:ext cx="5676914" cy="4076662"/>
          </a:xfrm>
          <a:prstGeom prst="rect">
            <a:avLst/>
          </a:prstGeom>
        </p:spPr>
      </p:pic>
    </p:spTree>
    <p:extLst>
      <p:ext uri="{BB962C8B-B14F-4D97-AF65-F5344CB8AC3E}">
        <p14:creationId xmlns:p14="http://schemas.microsoft.com/office/powerpoint/2010/main" val="1741603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FFD56E13-317C-46E8-8CFB-B0DB4E0F300E}"/>
              </a:ext>
            </a:extLst>
          </p:cNvPr>
          <p:cNvSpPr>
            <a:spLocks noGrp="1"/>
          </p:cNvSpPr>
          <p:nvPr>
            <p:ph idx="1"/>
          </p:nvPr>
        </p:nvSpPr>
        <p:spPr>
          <a:xfrm>
            <a:off x="234043" y="1610289"/>
            <a:ext cx="6496957" cy="4351338"/>
          </a:xfrm>
        </p:spPr>
        <p:txBody>
          <a:bodyPr>
            <a:normAutofit fontScale="92500" lnSpcReduction="10000"/>
          </a:bodyPr>
          <a:lstStyle/>
          <a:p>
            <a:pPr marL="0" indent="0">
              <a:buNone/>
            </a:pPr>
            <a:r>
              <a:rPr lang="ja-JP" altLang="en-US" dirty="0"/>
              <a:t>また、ロケット発射時には周囲数</a:t>
            </a:r>
            <a:r>
              <a:rPr lang="en-US" altLang="ja-JP" dirty="0"/>
              <a:t>km</a:t>
            </a:r>
            <a:r>
              <a:rPr lang="ja-JP" altLang="en-US" dirty="0"/>
              <a:t>を立ち入り禁止にしなければならない</a:t>
            </a:r>
            <a:endParaRPr lang="en-US" altLang="ja-JP" dirty="0"/>
          </a:p>
          <a:p>
            <a:pPr marL="0" indent="0">
              <a:buNone/>
            </a:pPr>
            <a:r>
              <a:rPr lang="ja-JP" altLang="en-US" dirty="0"/>
              <a:t>（この場合は半径</a:t>
            </a:r>
            <a:r>
              <a:rPr lang="en-US" altLang="ja-JP" dirty="0"/>
              <a:t>1km</a:t>
            </a:r>
            <a:r>
              <a:rPr lang="ja-JP" altLang="en-US" dirty="0"/>
              <a:t>以内が無人という条件）</a:t>
            </a:r>
            <a:endParaRPr lang="en-US" altLang="ja-JP" dirty="0"/>
          </a:p>
          <a:p>
            <a:pPr marL="0" indent="0">
              <a:buNone/>
            </a:pPr>
            <a:r>
              <a:rPr kumimoji="1" lang="ja-JP" altLang="en-US" dirty="0"/>
              <a:t>→退避させる人口が少ない方が良い。</a:t>
            </a:r>
            <a:endParaRPr kumimoji="1" lang="en-US" altLang="ja-JP" dirty="0"/>
          </a:p>
          <a:p>
            <a:pPr marL="0" indent="0">
              <a:buNone/>
            </a:pPr>
            <a:r>
              <a:rPr kumimoji="1" lang="ja-JP" altLang="en-US" dirty="0"/>
              <a:t>＝</a:t>
            </a:r>
            <a:r>
              <a:rPr kumimoji="1" lang="ja-JP" altLang="en-US" dirty="0">
                <a:solidFill>
                  <a:schemeClr val="accent6"/>
                </a:solidFill>
              </a:rPr>
              <a:t>市街地から離れる必要あり</a:t>
            </a:r>
            <a:endParaRPr kumimoji="1" lang="en-US" altLang="ja-JP" dirty="0">
              <a:solidFill>
                <a:schemeClr val="accent6"/>
              </a:solidFill>
            </a:endParaRPr>
          </a:p>
          <a:p>
            <a:pPr marL="0" indent="0">
              <a:buNone/>
            </a:pPr>
            <a:endParaRPr kumimoji="1" lang="en-US" altLang="ja-JP" dirty="0">
              <a:solidFill>
                <a:schemeClr val="tx1"/>
              </a:solidFill>
            </a:endParaRPr>
          </a:p>
          <a:p>
            <a:pPr marL="0" indent="0">
              <a:buNone/>
            </a:pPr>
            <a:r>
              <a:rPr lang="ja-JP" altLang="en-US" dirty="0">
                <a:solidFill>
                  <a:schemeClr val="tx1">
                    <a:lumMod val="75000"/>
                    <a:lumOff val="25000"/>
                  </a:schemeClr>
                </a:solidFill>
              </a:rPr>
              <a:t>また、活火山なども避けた方が良い</a:t>
            </a:r>
            <a:endParaRPr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→伊豆諸島は</a:t>
            </a:r>
            <a:r>
              <a:rPr lang="en-US" altLang="ja-JP" dirty="0">
                <a:solidFill>
                  <a:schemeClr val="tx1">
                    <a:lumMod val="75000"/>
                    <a:lumOff val="25000"/>
                  </a:schemeClr>
                </a:solidFill>
              </a:rPr>
              <a:t>NG</a:t>
            </a:r>
          </a:p>
          <a:p>
            <a:pPr marL="0" indent="0">
              <a:buNone/>
            </a:pPr>
            <a:endParaRPr kumimoji="1" lang="en-US" altLang="ja-JP" dirty="0">
              <a:solidFill>
                <a:schemeClr val="tx1"/>
              </a:solidFill>
            </a:endParaRPr>
          </a:p>
          <a:p>
            <a:pPr marL="0" indent="0">
              <a:buNone/>
            </a:pPr>
            <a:r>
              <a:rPr lang="ja-JP" altLang="en-US" dirty="0"/>
              <a:t>この条件を満たすのが串本町のみ！</a:t>
            </a:r>
            <a:endParaRPr kumimoji="1" lang="ja-JP" altLang="en-US" dirty="0"/>
          </a:p>
          <a:p>
            <a:pPr marL="0" indent="0">
              <a:buNone/>
            </a:pPr>
            <a:endParaRPr kumimoji="1" lang="ja-JP" altLang="en-US" dirty="0"/>
          </a:p>
        </p:txBody>
      </p:sp>
      <p:sp>
        <p:nvSpPr>
          <p:cNvPr id="3" name="タイトル 2">
            <a:extLst>
              <a:ext uri="{FF2B5EF4-FFF2-40B4-BE49-F238E27FC236}">
                <a16:creationId xmlns:a16="http://schemas.microsoft.com/office/drawing/2014/main" id="{0F74B896-FDD6-46D4-9AEF-83058485D35C}"/>
              </a:ext>
            </a:extLst>
          </p:cNvPr>
          <p:cNvSpPr>
            <a:spLocks noGrp="1"/>
          </p:cNvSpPr>
          <p:nvPr>
            <p:ph type="title"/>
          </p:nvPr>
        </p:nvSpPr>
        <p:spPr/>
        <p:txBody>
          <a:bodyPr/>
          <a:lstStyle/>
          <a:p>
            <a:r>
              <a:rPr kumimoji="1" lang="en-US" altLang="ja-JP" dirty="0"/>
              <a:t>3</a:t>
            </a:r>
            <a:r>
              <a:rPr kumimoji="1" lang="ja-JP" altLang="en-US" dirty="0"/>
              <a:t>．社会的要因</a:t>
            </a:r>
          </a:p>
        </p:txBody>
      </p:sp>
      <p:pic>
        <p:nvPicPr>
          <p:cNvPr id="7" name="図 6">
            <a:extLst>
              <a:ext uri="{FF2B5EF4-FFF2-40B4-BE49-F238E27FC236}">
                <a16:creationId xmlns:a16="http://schemas.microsoft.com/office/drawing/2014/main" id="{6F08A65A-3146-4509-9FA4-69C0B7A8A89E}"/>
              </a:ext>
            </a:extLst>
          </p:cNvPr>
          <p:cNvPicPr>
            <a:picLocks noChangeAspect="1"/>
          </p:cNvPicPr>
          <p:nvPr/>
        </p:nvPicPr>
        <p:blipFill>
          <a:blip r:embed="rId2"/>
          <a:stretch>
            <a:fillRect/>
          </a:stretch>
        </p:blipFill>
        <p:spPr>
          <a:xfrm>
            <a:off x="6604893" y="1670160"/>
            <a:ext cx="5467364" cy="3926181"/>
          </a:xfrm>
          <a:prstGeom prst="rect">
            <a:avLst/>
          </a:prstGeom>
        </p:spPr>
      </p:pic>
    </p:spTree>
    <p:extLst>
      <p:ext uri="{BB962C8B-B14F-4D97-AF65-F5344CB8AC3E}">
        <p14:creationId xmlns:p14="http://schemas.microsoft.com/office/powerpoint/2010/main" val="910770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69CF23E6-18CC-461B-A2F7-A7161D65E1D9}"/>
              </a:ext>
            </a:extLst>
          </p:cNvPr>
          <p:cNvSpPr>
            <a:spLocks noGrp="1"/>
          </p:cNvSpPr>
          <p:nvPr>
            <p:ph idx="1"/>
          </p:nvPr>
        </p:nvSpPr>
        <p:spPr>
          <a:xfrm>
            <a:off x="457200" y="1871851"/>
            <a:ext cx="6194738" cy="4374401"/>
          </a:xfrm>
        </p:spPr>
        <p:txBody>
          <a:bodyPr>
            <a:normAutofit/>
          </a:bodyPr>
          <a:lstStyle/>
          <a:p>
            <a:pPr marL="0" indent="0">
              <a:buNone/>
            </a:pPr>
            <a:r>
              <a:rPr kumimoji="1" lang="en-US" altLang="ja-JP" sz="3200" dirty="0"/>
              <a:t>1.</a:t>
            </a:r>
            <a:r>
              <a:rPr kumimoji="1" lang="ja-JP" altLang="en-US" sz="3200" dirty="0"/>
              <a:t>簡単な自己紹介</a:t>
            </a:r>
            <a:endParaRPr kumimoji="1" lang="en-US" altLang="ja-JP" sz="3200" dirty="0"/>
          </a:p>
          <a:p>
            <a:pPr marL="0" indent="0">
              <a:buNone/>
            </a:pPr>
            <a:r>
              <a:rPr kumimoji="1" lang="en-US" altLang="ja-JP" sz="3200" dirty="0"/>
              <a:t>2.</a:t>
            </a:r>
            <a:r>
              <a:rPr kumimoji="1" lang="ja-JP" altLang="en-US" sz="3200" dirty="0"/>
              <a:t>民間専用ロケット発射場について</a:t>
            </a:r>
            <a:endParaRPr kumimoji="1" lang="en-US" altLang="ja-JP" sz="3200" dirty="0"/>
          </a:p>
          <a:p>
            <a:pPr marL="0" indent="0">
              <a:buNone/>
            </a:pPr>
            <a:r>
              <a:rPr kumimoji="1" lang="en-US" altLang="ja-JP" sz="3200" dirty="0"/>
              <a:t>3.</a:t>
            </a:r>
            <a:r>
              <a:rPr kumimoji="1" lang="ja-JP" altLang="en-US" sz="3200" dirty="0"/>
              <a:t>和歌山県の南天の星空について</a:t>
            </a:r>
            <a:endParaRPr kumimoji="1" lang="en-US" altLang="ja-JP" sz="3200" dirty="0"/>
          </a:p>
          <a:p>
            <a:pPr marL="0" indent="0">
              <a:buNone/>
            </a:pPr>
            <a:r>
              <a:rPr lang="en-US" altLang="ja-JP" sz="3200" dirty="0"/>
              <a:t>4.</a:t>
            </a:r>
            <a:r>
              <a:rPr lang="ja-JP" altLang="en-US" sz="3200" dirty="0"/>
              <a:t>まとめ</a:t>
            </a:r>
            <a:endParaRPr kumimoji="1" lang="ja-JP" altLang="en-US" sz="3200" dirty="0"/>
          </a:p>
        </p:txBody>
      </p:sp>
      <p:sp>
        <p:nvSpPr>
          <p:cNvPr id="3" name="タイトル 2">
            <a:extLst>
              <a:ext uri="{FF2B5EF4-FFF2-40B4-BE49-F238E27FC236}">
                <a16:creationId xmlns:a16="http://schemas.microsoft.com/office/drawing/2014/main" id="{7F57CC4D-BFF9-41D6-9B0A-7DC5EE58F8B3}"/>
              </a:ext>
            </a:extLst>
          </p:cNvPr>
          <p:cNvSpPr>
            <a:spLocks noGrp="1"/>
          </p:cNvSpPr>
          <p:nvPr>
            <p:ph type="title"/>
          </p:nvPr>
        </p:nvSpPr>
        <p:spPr/>
        <p:txBody>
          <a:bodyPr/>
          <a:lstStyle/>
          <a:p>
            <a:r>
              <a:rPr kumimoji="1" lang="en-US" altLang="ja-JP" dirty="0"/>
              <a:t> </a:t>
            </a:r>
            <a:r>
              <a:rPr kumimoji="1" lang="ja-JP" altLang="en-US" dirty="0"/>
              <a:t>発表の流れ</a:t>
            </a:r>
          </a:p>
        </p:txBody>
      </p:sp>
      <p:pic>
        <p:nvPicPr>
          <p:cNvPr id="8" name="図 7">
            <a:extLst>
              <a:ext uri="{FF2B5EF4-FFF2-40B4-BE49-F238E27FC236}">
                <a16:creationId xmlns:a16="http://schemas.microsoft.com/office/drawing/2014/main" id="{244CB0DB-F129-4598-96B3-6E25D12EFB41}"/>
              </a:ext>
            </a:extLst>
          </p:cNvPr>
          <p:cNvPicPr>
            <a:picLocks noChangeAspect="1"/>
          </p:cNvPicPr>
          <p:nvPr/>
        </p:nvPicPr>
        <p:blipFill>
          <a:blip r:embed="rId2"/>
          <a:stretch>
            <a:fillRect/>
          </a:stretch>
        </p:blipFill>
        <p:spPr>
          <a:xfrm>
            <a:off x="7011119" y="1971162"/>
            <a:ext cx="4987230" cy="2793602"/>
          </a:xfrm>
          <a:prstGeom prst="rect">
            <a:avLst/>
          </a:prstGeom>
        </p:spPr>
      </p:pic>
      <p:sp>
        <p:nvSpPr>
          <p:cNvPr id="6" name="テキスト ボックス 5">
            <a:extLst>
              <a:ext uri="{FF2B5EF4-FFF2-40B4-BE49-F238E27FC236}">
                <a16:creationId xmlns:a16="http://schemas.microsoft.com/office/drawing/2014/main" id="{57035102-75E4-4490-974A-F7F3C585C53B}"/>
              </a:ext>
            </a:extLst>
          </p:cNvPr>
          <p:cNvSpPr txBox="1"/>
          <p:nvPr/>
        </p:nvSpPr>
        <p:spPr>
          <a:xfrm>
            <a:off x="7448703" y="4930443"/>
            <a:ext cx="4372792" cy="923330"/>
          </a:xfrm>
          <a:prstGeom prst="rect">
            <a:avLst/>
          </a:prstGeom>
          <a:noFill/>
        </p:spPr>
        <p:txBody>
          <a:bodyPr wrap="square">
            <a:spAutoFit/>
          </a:bodyPr>
          <a:lstStyle/>
          <a:p>
            <a:r>
              <a:rPr lang="ja-JP" altLang="en-US" dirty="0">
                <a:latin typeface="ＭＳ Ｐゴシック" panose="020B0600070205080204" pitchFamily="50" charset="-128"/>
                <a:ea typeface="ＭＳ Ｐゴシック" panose="020B0600070205080204" pitchFamily="50" charset="-128"/>
              </a:rPr>
              <a:t>スペースワン　プレスリリースより</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hlinkClick r:id="rId3"/>
              </a:rPr>
              <a:t>https://www.space</a:t>
            </a:r>
            <a:r>
              <a:rPr lang="en-US" altLang="ja-JP" dirty="0">
                <a:latin typeface="ＭＳ Ｐゴシック" panose="020B0600070205080204" pitchFamily="50" charset="-128"/>
                <a:ea typeface="ＭＳ Ｐゴシック" panose="020B0600070205080204" pitchFamily="50" charset="-128"/>
                <a:hlinkClick r:id="rId3"/>
              </a:rPr>
              <a:t>-</a:t>
            </a:r>
            <a:r>
              <a:rPr lang="ja-JP" altLang="en-US" dirty="0">
                <a:latin typeface="ＭＳ Ｐゴシック" panose="020B0600070205080204" pitchFamily="50" charset="-128"/>
                <a:ea typeface="ＭＳ Ｐゴシック" panose="020B0600070205080204" pitchFamily="50" charset="-128"/>
                <a:hlinkClick r:id="rId3"/>
              </a:rPr>
              <a:t>one.co.jp/doc/pressrelease190326.pdf</a:t>
            </a:r>
            <a:r>
              <a:rPr lang="ja-JP" altLang="en-US" dirty="0">
                <a:latin typeface="ＭＳ Ｐゴシック" panose="020B0600070205080204" pitchFamily="50" charset="-128"/>
                <a:ea typeface="ＭＳ Ｐゴシック" panose="020B0600070205080204" pitchFamily="50" charset="-128"/>
              </a:rPr>
              <a:t> </a:t>
            </a:r>
          </a:p>
        </p:txBody>
      </p:sp>
    </p:spTree>
    <p:extLst>
      <p:ext uri="{BB962C8B-B14F-4D97-AF65-F5344CB8AC3E}">
        <p14:creationId xmlns:p14="http://schemas.microsoft.com/office/powerpoint/2010/main" val="3115448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515ADA1-BEFD-40ED-B306-DB73B1F3B3E7}"/>
              </a:ext>
            </a:extLst>
          </p:cNvPr>
          <p:cNvSpPr>
            <a:spLocks noGrp="1"/>
          </p:cNvSpPr>
          <p:nvPr>
            <p:ph idx="1"/>
          </p:nvPr>
        </p:nvSpPr>
        <p:spPr>
          <a:xfrm>
            <a:off x="146957" y="1539531"/>
            <a:ext cx="7473043" cy="4610897"/>
          </a:xfrm>
        </p:spPr>
        <p:txBody>
          <a:bodyPr>
            <a:normAutofit fontScale="92500"/>
          </a:bodyPr>
          <a:lstStyle/>
          <a:p>
            <a:pPr marL="0" indent="0">
              <a:buNone/>
            </a:pPr>
            <a:r>
              <a:rPr kumimoji="1" lang="ja-JP" altLang="en-US" dirty="0"/>
              <a:t>このような理由がロケット発射場建設の条件であった。</a:t>
            </a:r>
            <a:endParaRPr kumimoji="1" lang="en-US" altLang="ja-JP" dirty="0"/>
          </a:p>
          <a:p>
            <a:pPr marL="0" indent="0">
              <a:buNone/>
            </a:pPr>
            <a:r>
              <a:rPr lang="ja-JP" altLang="en-US" dirty="0"/>
              <a:t>これに合う場所を和歌山県が調査・検討し、</a:t>
            </a:r>
            <a:r>
              <a:rPr kumimoji="1" lang="ja-JP" altLang="en-US" dirty="0"/>
              <a:t>民間ロケット発射場が串本町に建設されることとなった。</a:t>
            </a:r>
            <a:endParaRPr kumimoji="1" lang="en-US" altLang="ja-JP" dirty="0"/>
          </a:p>
          <a:p>
            <a:pPr marL="0" indent="0">
              <a:buNone/>
            </a:pPr>
            <a:endParaRPr lang="en-US" altLang="ja-JP" dirty="0"/>
          </a:p>
          <a:p>
            <a:pPr marL="0" indent="0">
              <a:buNone/>
            </a:pPr>
            <a:r>
              <a:rPr kumimoji="1" lang="ja-JP" altLang="en-US" dirty="0"/>
              <a:t>民間ロケット発射場</a:t>
            </a:r>
            <a:r>
              <a:rPr lang="ja-JP" altLang="en-US" dirty="0"/>
              <a:t>建設</a:t>
            </a:r>
            <a:r>
              <a:rPr kumimoji="1" lang="ja-JP" altLang="en-US" dirty="0"/>
              <a:t>による経済効果</a:t>
            </a:r>
            <a:endParaRPr kumimoji="1" lang="en-US" altLang="ja-JP" dirty="0"/>
          </a:p>
          <a:p>
            <a:pPr marL="0" indent="0">
              <a:buNone/>
            </a:pPr>
            <a:r>
              <a:rPr lang="ja-JP" altLang="en-US" dirty="0"/>
              <a:t>・宇宙産業の進出や</a:t>
            </a:r>
            <a:r>
              <a:rPr lang="ja-JP" altLang="en-US" dirty="0">
                <a:solidFill>
                  <a:schemeClr val="accent6"/>
                </a:solidFill>
              </a:rPr>
              <a:t>雇用確保</a:t>
            </a:r>
            <a:endParaRPr lang="en-US" altLang="ja-JP" dirty="0">
              <a:solidFill>
                <a:schemeClr val="accent6"/>
              </a:solidFill>
            </a:endParaRPr>
          </a:p>
          <a:p>
            <a:pPr marL="0" indent="0">
              <a:buNone/>
            </a:pPr>
            <a:r>
              <a:rPr lang="ja-JP" altLang="en-US" dirty="0"/>
              <a:t>・ロケット発射による</a:t>
            </a:r>
            <a:r>
              <a:rPr lang="ja-JP" altLang="en-US" dirty="0">
                <a:solidFill>
                  <a:schemeClr val="accent6"/>
                </a:solidFill>
              </a:rPr>
              <a:t>観光振興</a:t>
            </a:r>
            <a:endParaRPr lang="en-US" altLang="ja-JP" dirty="0">
              <a:solidFill>
                <a:schemeClr val="accent6"/>
              </a:solidFill>
            </a:endParaRPr>
          </a:p>
          <a:p>
            <a:pPr marL="0" indent="0">
              <a:buNone/>
            </a:pPr>
            <a:endParaRPr kumimoji="1" lang="en-US" altLang="ja-JP" dirty="0"/>
          </a:p>
          <a:p>
            <a:pPr marL="0" indent="0">
              <a:buNone/>
            </a:pPr>
            <a:r>
              <a:rPr lang="ja-JP" altLang="en-US" dirty="0"/>
              <a:t>和歌山県は経済効果は</a:t>
            </a:r>
            <a:r>
              <a:rPr lang="en-US" altLang="ja-JP" dirty="0">
                <a:solidFill>
                  <a:schemeClr val="accent6"/>
                </a:solidFill>
              </a:rPr>
              <a:t>10</a:t>
            </a:r>
            <a:r>
              <a:rPr lang="ja-JP" altLang="en-US" dirty="0">
                <a:solidFill>
                  <a:schemeClr val="accent6"/>
                </a:solidFill>
              </a:rPr>
              <a:t>年間で</a:t>
            </a:r>
            <a:r>
              <a:rPr lang="en-US" altLang="ja-JP" dirty="0">
                <a:solidFill>
                  <a:schemeClr val="accent6"/>
                </a:solidFill>
              </a:rPr>
              <a:t>670</a:t>
            </a:r>
            <a:r>
              <a:rPr lang="ja-JP" altLang="en-US" dirty="0">
                <a:solidFill>
                  <a:schemeClr val="accent6"/>
                </a:solidFill>
              </a:rPr>
              <a:t>億円</a:t>
            </a:r>
            <a:r>
              <a:rPr lang="ja-JP" altLang="en-US" dirty="0"/>
              <a:t>に上ると試算している。</a:t>
            </a:r>
            <a:endParaRPr kumimoji="1" lang="en-US"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356738D5-491B-460F-9521-1D2984BE293E}"/>
              </a:ext>
            </a:extLst>
          </p:cNvPr>
          <p:cNvSpPr>
            <a:spLocks noGrp="1"/>
          </p:cNvSpPr>
          <p:nvPr>
            <p:ph type="title"/>
          </p:nvPr>
        </p:nvSpPr>
        <p:spPr/>
        <p:txBody>
          <a:bodyPr/>
          <a:lstStyle/>
          <a:p>
            <a:r>
              <a:rPr kumimoji="1" lang="ja-JP" altLang="en-US" dirty="0"/>
              <a:t>スペースポート紀伊について</a:t>
            </a:r>
          </a:p>
        </p:txBody>
      </p:sp>
      <p:pic>
        <p:nvPicPr>
          <p:cNvPr id="5" name="図 4">
            <a:extLst>
              <a:ext uri="{FF2B5EF4-FFF2-40B4-BE49-F238E27FC236}">
                <a16:creationId xmlns:a16="http://schemas.microsoft.com/office/drawing/2014/main" id="{4C6E050C-0C65-459F-9D0F-9363542456AC}"/>
              </a:ext>
            </a:extLst>
          </p:cNvPr>
          <p:cNvPicPr>
            <a:picLocks noChangeAspect="1"/>
          </p:cNvPicPr>
          <p:nvPr/>
        </p:nvPicPr>
        <p:blipFill rotWithShape="1">
          <a:blip r:embed="rId2">
            <a:extLst>
              <a:ext uri="{28A0092B-C50C-407E-A947-70E740481C1C}">
                <a14:useLocalDpi xmlns:a14="http://schemas.microsoft.com/office/drawing/2010/main" val="0"/>
              </a:ext>
            </a:extLst>
          </a:blip>
          <a:srcRect r="49688"/>
          <a:stretch/>
        </p:blipFill>
        <p:spPr>
          <a:xfrm>
            <a:off x="7439643" y="2459410"/>
            <a:ext cx="4375284" cy="2675869"/>
          </a:xfrm>
          <a:prstGeom prst="rect">
            <a:avLst/>
          </a:prstGeom>
        </p:spPr>
      </p:pic>
      <p:sp>
        <p:nvSpPr>
          <p:cNvPr id="6" name="矢印: 下 5">
            <a:extLst>
              <a:ext uri="{FF2B5EF4-FFF2-40B4-BE49-F238E27FC236}">
                <a16:creationId xmlns:a16="http://schemas.microsoft.com/office/drawing/2014/main" id="{48B8CFCE-760C-4A0C-B550-3295C341B771}"/>
              </a:ext>
            </a:extLst>
          </p:cNvPr>
          <p:cNvSpPr/>
          <p:nvPr/>
        </p:nvSpPr>
        <p:spPr>
          <a:xfrm>
            <a:off x="10000211" y="3263330"/>
            <a:ext cx="390698" cy="535001"/>
          </a:xfrm>
          <a:prstGeom prst="downArrow">
            <a:avLst>
              <a:gd name="adj1" fmla="val 50000"/>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C1BD43DE-22DC-4614-8B9F-C78338CB9A5E}"/>
              </a:ext>
            </a:extLst>
          </p:cNvPr>
          <p:cNvSpPr txBox="1"/>
          <p:nvPr/>
        </p:nvSpPr>
        <p:spPr>
          <a:xfrm>
            <a:off x="8809831" y="2893998"/>
            <a:ext cx="3235212" cy="369332"/>
          </a:xfrm>
          <a:prstGeom prst="rect">
            <a:avLst/>
          </a:prstGeom>
          <a:noFill/>
        </p:spPr>
        <p:txBody>
          <a:bodyPr wrap="square" rtlCol="0">
            <a:spAutoFit/>
          </a:bodyPr>
          <a:lstStyle/>
          <a:p>
            <a:r>
              <a:rPr kumimoji="1" lang="ja-JP" altLang="en-US" dirty="0">
                <a:solidFill>
                  <a:srgbClr val="FF0000"/>
                </a:solidFill>
                <a:latin typeface="ＭＳ Ｐゴシック" panose="020B0600070205080204" pitchFamily="50" charset="-128"/>
                <a:ea typeface="ＭＳ Ｐゴシック" panose="020B0600070205080204" pitchFamily="50" charset="-128"/>
              </a:rPr>
              <a:t>民間ロケット発射場建設地</a:t>
            </a:r>
          </a:p>
        </p:txBody>
      </p:sp>
      <p:sp>
        <p:nvSpPr>
          <p:cNvPr id="4" name="テキスト ボックス 3">
            <a:extLst>
              <a:ext uri="{FF2B5EF4-FFF2-40B4-BE49-F238E27FC236}">
                <a16:creationId xmlns:a16="http://schemas.microsoft.com/office/drawing/2014/main" id="{32F48147-8816-41F4-B8BD-5D2EE4E07BE9}"/>
              </a:ext>
            </a:extLst>
          </p:cNvPr>
          <p:cNvSpPr txBox="1"/>
          <p:nvPr/>
        </p:nvSpPr>
        <p:spPr>
          <a:xfrm>
            <a:off x="7825047" y="5176058"/>
            <a:ext cx="4156364" cy="369332"/>
          </a:xfrm>
          <a:prstGeom prst="rect">
            <a:avLst/>
          </a:prstGeom>
          <a:noFill/>
        </p:spPr>
        <p:txBody>
          <a:bodyPr wrap="square" rtlCol="0">
            <a:spAutoFit/>
          </a:bodyPr>
          <a:lstStyle/>
          <a:p>
            <a:r>
              <a:rPr kumimoji="1" lang="en-US" altLang="ja-JP" dirty="0"/>
              <a:t>2017.3.8</a:t>
            </a:r>
            <a:r>
              <a:rPr kumimoji="1" lang="ja-JP" altLang="en-US" dirty="0"/>
              <a:t>　紀伊大島樫野埼灯台より</a:t>
            </a:r>
          </a:p>
        </p:txBody>
      </p:sp>
    </p:spTree>
    <p:extLst>
      <p:ext uri="{BB962C8B-B14F-4D97-AF65-F5344CB8AC3E}">
        <p14:creationId xmlns:p14="http://schemas.microsoft.com/office/powerpoint/2010/main" val="1442667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1F30A44E-ACCA-4433-B198-24EFF8749BA1}"/>
              </a:ext>
            </a:extLst>
          </p:cNvPr>
          <p:cNvSpPr>
            <a:spLocks noGrp="1"/>
          </p:cNvSpPr>
          <p:nvPr>
            <p:ph idx="1"/>
          </p:nvPr>
        </p:nvSpPr>
        <p:spPr>
          <a:xfrm>
            <a:off x="413657" y="1588517"/>
            <a:ext cx="11555186" cy="4351338"/>
          </a:xfrm>
        </p:spPr>
        <p:txBody>
          <a:bodyPr/>
          <a:lstStyle/>
          <a:p>
            <a:pPr marL="0" indent="0">
              <a:buNone/>
            </a:pPr>
            <a:r>
              <a:rPr kumimoji="1" lang="ja-JP" altLang="en-US" dirty="0"/>
              <a:t>ここからは、ロケット発射場が建設中の串本町でみられる星空について解説する。</a:t>
            </a:r>
            <a:endParaRPr kumimoji="1" lang="en-US" altLang="ja-JP" dirty="0"/>
          </a:p>
          <a:p>
            <a:pPr marL="0" indent="0">
              <a:buNone/>
            </a:pPr>
            <a:r>
              <a:rPr kumimoji="1" lang="ja-JP" altLang="en-US" dirty="0"/>
              <a:t>串本町の観光名所の一つである潮岬は本州最南端である。</a:t>
            </a:r>
            <a:endParaRPr kumimoji="1" lang="en-US" altLang="ja-JP" dirty="0"/>
          </a:p>
          <a:p>
            <a:pPr marL="0" indent="0">
              <a:buNone/>
            </a:pPr>
            <a:r>
              <a:rPr lang="ja-JP" altLang="en-US" dirty="0"/>
              <a:t>この地では本州の他の場所では目にすることができない星を観測することができる。ここでは難易度順に潮岬で観測可能な南天の星を解説する。</a:t>
            </a:r>
            <a:endParaRPr lang="en-US" altLang="ja-JP" dirty="0"/>
          </a:p>
          <a:p>
            <a:pPr marL="0" indent="0">
              <a:buNone/>
            </a:pPr>
            <a:endParaRPr kumimoji="1" lang="en-US" altLang="ja-JP" dirty="0"/>
          </a:p>
          <a:p>
            <a:pPr marL="0" indent="0">
              <a:buNone/>
            </a:pPr>
            <a:r>
              <a:rPr lang="en-US" altLang="ja-JP" dirty="0"/>
              <a:t>1.</a:t>
            </a:r>
            <a:r>
              <a:rPr lang="ja-JP" altLang="en-US" dirty="0"/>
              <a:t>カノープス</a:t>
            </a:r>
            <a:endParaRPr lang="en-US" altLang="ja-JP" dirty="0"/>
          </a:p>
          <a:p>
            <a:pPr marL="0" indent="0">
              <a:buNone/>
            </a:pPr>
            <a:r>
              <a:rPr kumimoji="1" lang="en-US" altLang="ja-JP" dirty="0"/>
              <a:t>2.</a:t>
            </a:r>
            <a:r>
              <a:rPr lang="ja-JP" altLang="en-US" dirty="0"/>
              <a:t>ガクルックス</a:t>
            </a:r>
            <a:endParaRPr lang="en-US" altLang="ja-JP" dirty="0"/>
          </a:p>
          <a:p>
            <a:pPr marL="0" indent="0">
              <a:buNone/>
            </a:pPr>
            <a:r>
              <a:rPr kumimoji="1" lang="en-US" altLang="ja-JP" dirty="0"/>
              <a:t>3</a:t>
            </a:r>
            <a:r>
              <a:rPr kumimoji="1" lang="ja-JP" altLang="en-US" dirty="0"/>
              <a:t>．その他</a:t>
            </a:r>
            <a:endParaRPr kumimoji="1" lang="en-US" altLang="ja-JP" dirty="0"/>
          </a:p>
        </p:txBody>
      </p:sp>
      <p:sp>
        <p:nvSpPr>
          <p:cNvPr id="3" name="タイトル 2">
            <a:extLst>
              <a:ext uri="{FF2B5EF4-FFF2-40B4-BE49-F238E27FC236}">
                <a16:creationId xmlns:a16="http://schemas.microsoft.com/office/drawing/2014/main" id="{6CB3365E-CB80-4702-BE9B-0D45DD5D1C98}"/>
              </a:ext>
            </a:extLst>
          </p:cNvPr>
          <p:cNvSpPr>
            <a:spLocks noGrp="1"/>
          </p:cNvSpPr>
          <p:nvPr>
            <p:ph type="title"/>
          </p:nvPr>
        </p:nvSpPr>
        <p:spPr/>
        <p:txBody>
          <a:bodyPr/>
          <a:lstStyle/>
          <a:p>
            <a:r>
              <a:rPr kumimoji="1" lang="ja-JP" altLang="en-US" dirty="0"/>
              <a:t>和歌山県の南天の星空</a:t>
            </a:r>
          </a:p>
        </p:txBody>
      </p:sp>
    </p:spTree>
    <p:extLst>
      <p:ext uri="{BB962C8B-B14F-4D97-AF65-F5344CB8AC3E}">
        <p14:creationId xmlns:p14="http://schemas.microsoft.com/office/powerpoint/2010/main" val="2291799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F04C6514-146F-43D8-862D-9C0271069C99}"/>
              </a:ext>
            </a:extLst>
          </p:cNvPr>
          <p:cNvSpPr>
            <a:spLocks noGrp="1"/>
          </p:cNvSpPr>
          <p:nvPr>
            <p:ph type="title"/>
          </p:nvPr>
        </p:nvSpPr>
        <p:spPr/>
        <p:txBody>
          <a:bodyPr>
            <a:normAutofit/>
          </a:bodyPr>
          <a:lstStyle/>
          <a:p>
            <a:r>
              <a:rPr kumimoji="1" lang="ja-JP" altLang="en-US" dirty="0"/>
              <a:t>本州最南端の星空</a:t>
            </a:r>
          </a:p>
        </p:txBody>
      </p:sp>
      <p:pic>
        <p:nvPicPr>
          <p:cNvPr id="5" name="図 4" descr="夜空の星&#10;&#10;自動的に生成された説明">
            <a:extLst>
              <a:ext uri="{FF2B5EF4-FFF2-40B4-BE49-F238E27FC236}">
                <a16:creationId xmlns:a16="http://schemas.microsoft.com/office/drawing/2014/main" id="{0C4E04E2-E94A-4C78-AD1E-264F84A213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094" y="1741560"/>
            <a:ext cx="5848824" cy="3899216"/>
          </a:xfrm>
          <a:prstGeom prst="rect">
            <a:avLst/>
          </a:prstGeom>
        </p:spPr>
      </p:pic>
      <p:pic>
        <p:nvPicPr>
          <p:cNvPr id="7" name="図 6" descr="夜空に浮かぶ月の絵&#10;&#10;自動的に生成された説明">
            <a:extLst>
              <a:ext uri="{FF2B5EF4-FFF2-40B4-BE49-F238E27FC236}">
                <a16:creationId xmlns:a16="http://schemas.microsoft.com/office/drawing/2014/main" id="{B8706C41-2FD3-4019-A283-6FB575412E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132" y="1741560"/>
            <a:ext cx="5848824" cy="3899216"/>
          </a:xfrm>
          <a:prstGeom prst="rect">
            <a:avLst/>
          </a:prstGeom>
        </p:spPr>
      </p:pic>
      <p:sp>
        <p:nvSpPr>
          <p:cNvPr id="2" name="テキスト ボックス 1">
            <a:extLst>
              <a:ext uri="{FF2B5EF4-FFF2-40B4-BE49-F238E27FC236}">
                <a16:creationId xmlns:a16="http://schemas.microsoft.com/office/drawing/2014/main" id="{065096A2-07E3-48C6-A164-D6922F67D78D}"/>
              </a:ext>
            </a:extLst>
          </p:cNvPr>
          <p:cNvSpPr txBox="1"/>
          <p:nvPr/>
        </p:nvSpPr>
        <p:spPr>
          <a:xfrm>
            <a:off x="1338943" y="5856514"/>
            <a:ext cx="8964386" cy="369332"/>
          </a:xfrm>
          <a:prstGeom prst="rect">
            <a:avLst/>
          </a:prstGeom>
          <a:noFill/>
        </p:spPr>
        <p:txBody>
          <a:bodyPr wrap="square" rtlCol="0">
            <a:spAutoFit/>
          </a:bodyPr>
          <a:lstStyle/>
          <a:p>
            <a:r>
              <a:rPr kumimoji="1" lang="en-US" altLang="ja-JP" dirty="0"/>
              <a:t>2021/3/13 OLYMPUS</a:t>
            </a:r>
            <a:r>
              <a:rPr kumimoji="1" lang="ja-JP" altLang="en-US" dirty="0"/>
              <a:t>　</a:t>
            </a:r>
            <a:r>
              <a:rPr kumimoji="1" lang="en-US" altLang="ja-JP" dirty="0"/>
              <a:t>TG-4</a:t>
            </a:r>
            <a:r>
              <a:rPr kumimoji="1" lang="ja-JP" altLang="en-US" dirty="0"/>
              <a:t>（水陸両用カメラ）を用いて撮影</a:t>
            </a:r>
          </a:p>
        </p:txBody>
      </p:sp>
    </p:spTree>
    <p:extLst>
      <p:ext uri="{BB962C8B-B14F-4D97-AF65-F5344CB8AC3E}">
        <p14:creationId xmlns:p14="http://schemas.microsoft.com/office/powerpoint/2010/main" val="1796617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夜空の景色&#10;&#10;自動的に生成された説明">
            <a:extLst>
              <a:ext uri="{FF2B5EF4-FFF2-40B4-BE49-F238E27FC236}">
                <a16:creationId xmlns:a16="http://schemas.microsoft.com/office/drawing/2014/main" id="{022D6D28-6739-4CAF-B6CD-8690C3EA2A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11884" y="1994015"/>
            <a:ext cx="5525478" cy="3680055"/>
          </a:xfrm>
        </p:spPr>
      </p:pic>
      <p:sp>
        <p:nvSpPr>
          <p:cNvPr id="3" name="タイトル 2">
            <a:extLst>
              <a:ext uri="{FF2B5EF4-FFF2-40B4-BE49-F238E27FC236}">
                <a16:creationId xmlns:a16="http://schemas.microsoft.com/office/drawing/2014/main" id="{C108FF62-80A0-4D19-B22F-6F5B8BF7AD88}"/>
              </a:ext>
            </a:extLst>
          </p:cNvPr>
          <p:cNvSpPr>
            <a:spLocks noGrp="1"/>
          </p:cNvSpPr>
          <p:nvPr>
            <p:ph type="title"/>
          </p:nvPr>
        </p:nvSpPr>
        <p:spPr>
          <a:xfrm>
            <a:off x="920332" y="0"/>
            <a:ext cx="10515600" cy="1325563"/>
          </a:xfrm>
        </p:spPr>
        <p:txBody>
          <a:bodyPr/>
          <a:lstStyle/>
          <a:p>
            <a:r>
              <a:rPr kumimoji="1" lang="ja-JP" altLang="en-US" dirty="0"/>
              <a:t>カノープス</a:t>
            </a:r>
          </a:p>
        </p:txBody>
      </p:sp>
      <p:sp>
        <p:nvSpPr>
          <p:cNvPr id="6" name="楕円 5">
            <a:extLst>
              <a:ext uri="{FF2B5EF4-FFF2-40B4-BE49-F238E27FC236}">
                <a16:creationId xmlns:a16="http://schemas.microsoft.com/office/drawing/2014/main" id="{F99B8D8B-447E-4C4D-8AE9-B27B5FDB51A5}"/>
              </a:ext>
            </a:extLst>
          </p:cNvPr>
          <p:cNvSpPr/>
          <p:nvPr/>
        </p:nvSpPr>
        <p:spPr>
          <a:xfrm>
            <a:off x="10710834" y="4964907"/>
            <a:ext cx="440871" cy="4445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5DA9755B-442B-4A0E-BF57-2A60B1A4983D}"/>
              </a:ext>
            </a:extLst>
          </p:cNvPr>
          <p:cNvSpPr txBox="1"/>
          <p:nvPr/>
        </p:nvSpPr>
        <p:spPr>
          <a:xfrm>
            <a:off x="304800" y="1733550"/>
            <a:ext cx="5410200" cy="4401205"/>
          </a:xfrm>
          <a:prstGeom prst="rect">
            <a:avLst/>
          </a:prstGeom>
          <a:noFill/>
        </p:spPr>
        <p:txBody>
          <a:bodyPr wrap="square" rtlCol="0">
            <a:spAutoFit/>
          </a:bodyPr>
          <a:lstStyle/>
          <a:p>
            <a:r>
              <a:rPr kumimoji="1" lang="ja-JP" altLang="en-US" sz="2800" dirty="0">
                <a:solidFill>
                  <a:schemeClr val="tx1">
                    <a:lumMod val="65000"/>
                    <a:lumOff val="35000"/>
                  </a:schemeClr>
                </a:solidFill>
                <a:latin typeface="ＭＳ Ｐゴシック" panose="020B0600070205080204" pitchFamily="50" charset="-128"/>
                <a:ea typeface="ＭＳ Ｐゴシック" panose="020B0600070205080204" pitchFamily="50" charset="-128"/>
              </a:rPr>
              <a:t>カノープスは全天で</a:t>
            </a:r>
            <a:r>
              <a:rPr kumimoji="1" lang="en-US" altLang="ja-JP" sz="2800" dirty="0">
                <a:solidFill>
                  <a:schemeClr val="tx1">
                    <a:lumMod val="65000"/>
                    <a:lumOff val="35000"/>
                  </a:schemeClr>
                </a:solidFill>
                <a:latin typeface="ＭＳ Ｐゴシック" panose="020B0600070205080204" pitchFamily="50" charset="-128"/>
                <a:ea typeface="ＭＳ Ｐゴシック" panose="020B0600070205080204" pitchFamily="50" charset="-128"/>
              </a:rPr>
              <a:t>2</a:t>
            </a:r>
            <a:r>
              <a:rPr kumimoji="1" lang="ja-JP" altLang="en-US" sz="2800" dirty="0">
                <a:solidFill>
                  <a:schemeClr val="tx1">
                    <a:lumMod val="65000"/>
                    <a:lumOff val="35000"/>
                  </a:schemeClr>
                </a:solidFill>
                <a:latin typeface="ＭＳ Ｐゴシック" panose="020B0600070205080204" pitchFamily="50" charset="-128"/>
                <a:ea typeface="ＭＳ Ｐゴシック" panose="020B0600070205080204" pitchFamily="50" charset="-128"/>
              </a:rPr>
              <a:t>番目に明るい恒星。りゅうこつ座の</a:t>
            </a:r>
            <a:r>
              <a:rPr kumimoji="1" lang="en-US" altLang="ja-JP" sz="2800" dirty="0">
                <a:solidFill>
                  <a:schemeClr val="tx1">
                    <a:lumMod val="65000"/>
                    <a:lumOff val="35000"/>
                  </a:schemeClr>
                </a:solidFill>
                <a:latin typeface="ＭＳ Ｐゴシック" panose="020B0600070205080204" pitchFamily="50" charset="-128"/>
                <a:ea typeface="ＭＳ Ｐゴシック" panose="020B0600070205080204" pitchFamily="50" charset="-128"/>
              </a:rPr>
              <a:t>α</a:t>
            </a:r>
            <a:r>
              <a:rPr kumimoji="1" lang="ja-JP" altLang="en-US" sz="2800" dirty="0">
                <a:solidFill>
                  <a:schemeClr val="tx1">
                    <a:lumMod val="65000"/>
                    <a:lumOff val="35000"/>
                  </a:schemeClr>
                </a:solidFill>
                <a:latin typeface="ＭＳ Ｐゴシック" panose="020B0600070205080204" pitchFamily="50" charset="-128"/>
                <a:ea typeface="ＭＳ Ｐゴシック" panose="020B0600070205080204" pitchFamily="50" charset="-128"/>
              </a:rPr>
              <a:t>星</a:t>
            </a:r>
            <a:endParaRPr kumimoji="1" lang="en-US" altLang="ja-JP" sz="2800" dirty="0">
              <a:solidFill>
                <a:schemeClr val="tx1">
                  <a:lumMod val="65000"/>
                  <a:lumOff val="35000"/>
                </a:schemeClr>
              </a:solidFill>
              <a:latin typeface="ＭＳ Ｐゴシック" panose="020B0600070205080204" pitchFamily="50" charset="-128"/>
              <a:ea typeface="ＭＳ Ｐゴシック" panose="020B0600070205080204" pitchFamily="50" charset="-128"/>
            </a:endParaRPr>
          </a:p>
          <a:p>
            <a:endParaRPr lang="en-US" altLang="ja-JP" sz="2800" dirty="0">
              <a:solidFill>
                <a:schemeClr val="tx1">
                  <a:lumMod val="65000"/>
                  <a:lumOff val="35000"/>
                </a:schemeClr>
              </a:solidFill>
              <a:latin typeface="ＭＳ Ｐゴシック" panose="020B0600070205080204" pitchFamily="50" charset="-128"/>
              <a:ea typeface="ＭＳ Ｐゴシック" panose="020B0600070205080204" pitchFamily="50" charset="-128"/>
            </a:endParaRPr>
          </a:p>
          <a:p>
            <a:r>
              <a:rPr kumimoji="1" lang="ja-JP" altLang="en-US" sz="2800" dirty="0">
                <a:solidFill>
                  <a:schemeClr val="tx1">
                    <a:lumMod val="65000"/>
                    <a:lumOff val="35000"/>
                  </a:schemeClr>
                </a:solidFill>
                <a:latin typeface="ＭＳ Ｐゴシック" panose="020B0600070205080204" pitchFamily="50" charset="-128"/>
                <a:ea typeface="ＭＳ Ｐゴシック" panose="020B0600070205080204" pitchFamily="50" charset="-128"/>
              </a:rPr>
              <a:t>日本では北緯</a:t>
            </a:r>
            <a:r>
              <a:rPr kumimoji="1" lang="en-US" altLang="ja-JP" sz="2800" dirty="0">
                <a:solidFill>
                  <a:schemeClr val="tx1">
                    <a:lumMod val="65000"/>
                    <a:lumOff val="35000"/>
                  </a:schemeClr>
                </a:solidFill>
                <a:latin typeface="ＭＳ Ｐゴシック" panose="020B0600070205080204" pitchFamily="50" charset="-128"/>
                <a:ea typeface="ＭＳ Ｐゴシック" panose="020B0600070205080204" pitchFamily="50" charset="-128"/>
              </a:rPr>
              <a:t>37</a:t>
            </a:r>
            <a:r>
              <a:rPr kumimoji="1" lang="ja-JP" altLang="en-US" sz="2800" dirty="0">
                <a:solidFill>
                  <a:schemeClr val="tx1">
                    <a:lumMod val="65000"/>
                    <a:lumOff val="35000"/>
                  </a:schemeClr>
                </a:solidFill>
                <a:latin typeface="ＭＳ Ｐゴシック" panose="020B0600070205080204" pitchFamily="50" charset="-128"/>
                <a:ea typeface="ＭＳ Ｐゴシック" panose="020B0600070205080204" pitchFamily="50" charset="-128"/>
              </a:rPr>
              <a:t>度以南の地域で見られ、北海道では見ることができない。</a:t>
            </a:r>
            <a:endParaRPr kumimoji="1" lang="en-US" altLang="ja-JP" sz="2800" dirty="0">
              <a:solidFill>
                <a:schemeClr val="tx1">
                  <a:lumMod val="65000"/>
                  <a:lumOff val="35000"/>
                </a:schemeClr>
              </a:solidFill>
              <a:latin typeface="ＭＳ Ｐゴシック" panose="020B0600070205080204" pitchFamily="50" charset="-128"/>
              <a:ea typeface="ＭＳ Ｐゴシック" panose="020B0600070205080204" pitchFamily="50" charset="-128"/>
            </a:endParaRPr>
          </a:p>
          <a:p>
            <a:r>
              <a:rPr lang="ja-JP" altLang="en-US" sz="2800" dirty="0">
                <a:solidFill>
                  <a:schemeClr val="tx1">
                    <a:lumMod val="65000"/>
                    <a:lumOff val="35000"/>
                  </a:schemeClr>
                </a:solidFill>
                <a:latin typeface="ＭＳ Ｐゴシック" panose="020B0600070205080204" pitchFamily="50" charset="-128"/>
                <a:ea typeface="ＭＳ Ｐゴシック" panose="020B0600070205080204" pitchFamily="50" charset="-128"/>
              </a:rPr>
              <a:t>南緯</a:t>
            </a:r>
            <a:r>
              <a:rPr lang="en-US" altLang="ja-JP" sz="2800" dirty="0">
                <a:solidFill>
                  <a:schemeClr val="tx1">
                    <a:lumMod val="65000"/>
                    <a:lumOff val="35000"/>
                  </a:schemeClr>
                </a:solidFill>
                <a:latin typeface="ＭＳ Ｐゴシック" panose="020B0600070205080204" pitchFamily="50" charset="-128"/>
                <a:ea typeface="ＭＳ Ｐゴシック" panose="020B0600070205080204" pitchFamily="50" charset="-128"/>
              </a:rPr>
              <a:t>37</a:t>
            </a:r>
            <a:r>
              <a:rPr lang="ja-JP" altLang="en-US" sz="2800" dirty="0">
                <a:solidFill>
                  <a:schemeClr val="tx1">
                    <a:lumMod val="65000"/>
                    <a:lumOff val="35000"/>
                  </a:schemeClr>
                </a:solidFill>
                <a:latin typeface="ＭＳ Ｐゴシック" panose="020B0600070205080204" pitchFamily="50" charset="-128"/>
                <a:ea typeface="ＭＳ Ｐゴシック" panose="020B0600070205080204" pitchFamily="50" charset="-128"/>
              </a:rPr>
              <a:t>度以南では</a:t>
            </a:r>
            <a:r>
              <a:rPr lang="ja-JP" altLang="en-US" sz="2800" dirty="0">
                <a:solidFill>
                  <a:srgbClr val="FF0000"/>
                </a:solidFill>
                <a:latin typeface="ＭＳ Ｐゴシック" panose="020B0600070205080204" pitchFamily="50" charset="-128"/>
                <a:ea typeface="ＭＳ Ｐゴシック" panose="020B0600070205080204" pitchFamily="50" charset="-128"/>
              </a:rPr>
              <a:t>周極星</a:t>
            </a:r>
            <a:r>
              <a:rPr lang="ja-JP" altLang="en-US" sz="2800" dirty="0">
                <a:solidFill>
                  <a:schemeClr val="tx1">
                    <a:lumMod val="65000"/>
                    <a:lumOff val="35000"/>
                  </a:schemeClr>
                </a:solidFill>
                <a:latin typeface="ＭＳ Ｐゴシック" panose="020B0600070205080204" pitchFamily="50" charset="-128"/>
                <a:ea typeface="ＭＳ Ｐゴシック" panose="020B0600070205080204" pitchFamily="50" charset="-128"/>
              </a:rPr>
              <a:t>となる。</a:t>
            </a:r>
            <a:endParaRPr lang="en-US" altLang="ja-JP" sz="2800" dirty="0">
              <a:solidFill>
                <a:schemeClr val="tx1">
                  <a:lumMod val="65000"/>
                  <a:lumOff val="35000"/>
                </a:schemeClr>
              </a:solidFill>
              <a:latin typeface="ＭＳ Ｐゴシック" panose="020B0600070205080204" pitchFamily="50" charset="-128"/>
              <a:ea typeface="ＭＳ Ｐゴシック" panose="020B0600070205080204" pitchFamily="50" charset="-128"/>
            </a:endParaRPr>
          </a:p>
          <a:p>
            <a:endParaRPr lang="en-US" altLang="ja-JP" sz="2800" dirty="0">
              <a:solidFill>
                <a:schemeClr val="tx1">
                  <a:lumMod val="65000"/>
                  <a:lumOff val="35000"/>
                </a:schemeClr>
              </a:solidFill>
              <a:latin typeface="ＭＳ Ｐゴシック" panose="020B0600070205080204" pitchFamily="50" charset="-128"/>
              <a:ea typeface="ＭＳ Ｐゴシック" panose="020B0600070205080204" pitchFamily="50" charset="-128"/>
            </a:endParaRPr>
          </a:p>
          <a:p>
            <a:r>
              <a:rPr kumimoji="1" lang="en-US" altLang="ja-JP" sz="2800" dirty="0">
                <a:solidFill>
                  <a:schemeClr val="tx1">
                    <a:lumMod val="65000"/>
                    <a:lumOff val="35000"/>
                  </a:schemeClr>
                </a:solidFill>
                <a:latin typeface="ＭＳ Ｐゴシック" panose="020B0600070205080204" pitchFamily="50" charset="-128"/>
                <a:ea typeface="ＭＳ Ｐゴシック" panose="020B0600070205080204" pitchFamily="50" charset="-128"/>
              </a:rPr>
              <a:t>2</a:t>
            </a:r>
            <a:r>
              <a:rPr kumimoji="1" lang="ja-JP" altLang="en-US" sz="2800" dirty="0">
                <a:solidFill>
                  <a:schemeClr val="tx1">
                    <a:lumMod val="65000"/>
                    <a:lumOff val="35000"/>
                  </a:schemeClr>
                </a:solidFill>
                <a:latin typeface="ＭＳ Ｐゴシック" panose="020B0600070205080204" pitchFamily="50" charset="-128"/>
                <a:ea typeface="ＭＳ Ｐゴシック" panose="020B0600070205080204" pitchFamily="50" charset="-128"/>
              </a:rPr>
              <a:t>月～</a:t>
            </a:r>
            <a:r>
              <a:rPr kumimoji="1" lang="en-US" altLang="ja-JP" sz="2800" dirty="0">
                <a:solidFill>
                  <a:schemeClr val="tx1">
                    <a:lumMod val="65000"/>
                    <a:lumOff val="35000"/>
                  </a:schemeClr>
                </a:solidFill>
                <a:latin typeface="ＭＳ Ｐゴシック" panose="020B0600070205080204" pitchFamily="50" charset="-128"/>
                <a:ea typeface="ＭＳ Ｐゴシック" panose="020B0600070205080204" pitchFamily="50" charset="-128"/>
              </a:rPr>
              <a:t>3</a:t>
            </a:r>
            <a:r>
              <a:rPr kumimoji="1" lang="ja-JP" altLang="en-US" sz="2800" dirty="0">
                <a:solidFill>
                  <a:schemeClr val="tx1">
                    <a:lumMod val="65000"/>
                    <a:lumOff val="35000"/>
                  </a:schemeClr>
                </a:solidFill>
                <a:latin typeface="ＭＳ Ｐゴシック" panose="020B0600070205080204" pitchFamily="50" charset="-128"/>
                <a:ea typeface="ＭＳ Ｐゴシック" panose="020B0600070205080204" pitchFamily="50" charset="-128"/>
              </a:rPr>
              <a:t>月が見ごろ</a:t>
            </a:r>
            <a:endParaRPr kumimoji="1" lang="en-US" altLang="ja-JP" sz="2800" dirty="0">
              <a:solidFill>
                <a:schemeClr val="tx1">
                  <a:lumMod val="65000"/>
                  <a:lumOff val="35000"/>
                </a:schemeClr>
              </a:solidFill>
              <a:latin typeface="ＭＳ Ｐゴシック" panose="020B0600070205080204" pitchFamily="50" charset="-128"/>
              <a:ea typeface="ＭＳ Ｐゴシック" panose="020B0600070205080204" pitchFamily="50" charset="-128"/>
            </a:endParaRPr>
          </a:p>
          <a:p>
            <a:endParaRPr kumimoji="1" lang="ja-JP" altLang="en-US" sz="2800" dirty="0">
              <a:latin typeface="ＭＳ Ｐゴシック" panose="020B0600070205080204" pitchFamily="50" charset="-128"/>
              <a:ea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C2901751-A912-48AB-8E50-7946A595D540}"/>
              </a:ext>
            </a:extLst>
          </p:cNvPr>
          <p:cNvSpPr txBox="1"/>
          <p:nvPr/>
        </p:nvSpPr>
        <p:spPr>
          <a:xfrm>
            <a:off x="6818284" y="5674070"/>
            <a:ext cx="5200650" cy="369332"/>
          </a:xfrm>
          <a:prstGeom prst="rect">
            <a:avLst/>
          </a:prstGeom>
          <a:noFill/>
        </p:spPr>
        <p:txBody>
          <a:bodyPr wrap="square" rtlCol="0">
            <a:spAutoFit/>
          </a:bodyPr>
          <a:lstStyle/>
          <a:p>
            <a:r>
              <a:rPr kumimoji="1" lang="ja-JP" altLang="en-US" dirty="0"/>
              <a:t>カノープス　</a:t>
            </a:r>
            <a:r>
              <a:rPr kumimoji="1" lang="en-US" altLang="ja-JP" dirty="0"/>
              <a:t>2021/3/13</a:t>
            </a:r>
            <a:r>
              <a:rPr kumimoji="1" lang="ja-JP" altLang="en-US" dirty="0"/>
              <a:t>　串本町潮岬で撮影</a:t>
            </a:r>
          </a:p>
        </p:txBody>
      </p:sp>
      <p:cxnSp>
        <p:nvCxnSpPr>
          <p:cNvPr id="4" name="直線矢印コネクタ 3">
            <a:extLst>
              <a:ext uri="{FF2B5EF4-FFF2-40B4-BE49-F238E27FC236}">
                <a16:creationId xmlns:a16="http://schemas.microsoft.com/office/drawing/2014/main" id="{F3501054-38FF-426D-9F9C-941C5225064F}"/>
              </a:ext>
            </a:extLst>
          </p:cNvPr>
          <p:cNvCxnSpPr>
            <a:cxnSpLocks/>
          </p:cNvCxnSpPr>
          <p:nvPr/>
        </p:nvCxnSpPr>
        <p:spPr>
          <a:xfrm>
            <a:off x="9138755" y="1860665"/>
            <a:ext cx="810986" cy="71845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A864AC8C-3379-4A74-94F7-E47251F2FAFF}"/>
              </a:ext>
            </a:extLst>
          </p:cNvPr>
          <p:cNvSpPr txBox="1"/>
          <p:nvPr/>
        </p:nvSpPr>
        <p:spPr>
          <a:xfrm>
            <a:off x="6591498" y="1586028"/>
            <a:ext cx="3271157" cy="369332"/>
          </a:xfrm>
          <a:prstGeom prst="rect">
            <a:avLst/>
          </a:prstGeom>
          <a:noFill/>
        </p:spPr>
        <p:txBody>
          <a:bodyPr wrap="square" rtlCol="0">
            <a:spAutoFit/>
          </a:bodyPr>
          <a:lstStyle/>
          <a:p>
            <a:r>
              <a:rPr lang="ja-JP" altLang="en-US" dirty="0"/>
              <a:t>全天で最も明るいシリウス</a:t>
            </a:r>
            <a:endParaRPr kumimoji="1" lang="ja-JP" altLang="en-US" dirty="0"/>
          </a:p>
        </p:txBody>
      </p:sp>
      <p:sp>
        <p:nvSpPr>
          <p:cNvPr id="11" name="テキスト ボックス 10">
            <a:extLst>
              <a:ext uri="{FF2B5EF4-FFF2-40B4-BE49-F238E27FC236}">
                <a16:creationId xmlns:a16="http://schemas.microsoft.com/office/drawing/2014/main" id="{1E3ADA2A-0C38-404F-8F28-19025DC8157A}"/>
              </a:ext>
            </a:extLst>
          </p:cNvPr>
          <p:cNvSpPr txBox="1"/>
          <p:nvPr/>
        </p:nvSpPr>
        <p:spPr>
          <a:xfrm>
            <a:off x="9295690" y="4964907"/>
            <a:ext cx="3271157" cy="369332"/>
          </a:xfrm>
          <a:prstGeom prst="rect">
            <a:avLst/>
          </a:prstGeom>
          <a:noFill/>
        </p:spPr>
        <p:txBody>
          <a:bodyPr wrap="square" rtlCol="0">
            <a:spAutoFit/>
          </a:bodyPr>
          <a:lstStyle/>
          <a:p>
            <a:r>
              <a:rPr kumimoji="1" lang="ja-JP" altLang="en-US" dirty="0">
                <a:solidFill>
                  <a:srgbClr val="FF0000"/>
                </a:solidFill>
              </a:rPr>
              <a:t>カノープス</a:t>
            </a:r>
          </a:p>
        </p:txBody>
      </p:sp>
    </p:spTree>
    <p:extLst>
      <p:ext uri="{BB962C8B-B14F-4D97-AF65-F5344CB8AC3E}">
        <p14:creationId xmlns:p14="http://schemas.microsoft.com/office/powerpoint/2010/main" val="557353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2DDA0D2-2101-4D61-A7A1-E5A1BAAC2533}"/>
              </a:ext>
            </a:extLst>
          </p:cNvPr>
          <p:cNvSpPr>
            <a:spLocks noGrp="1"/>
          </p:cNvSpPr>
          <p:nvPr>
            <p:ph idx="1"/>
          </p:nvPr>
        </p:nvSpPr>
        <p:spPr>
          <a:xfrm>
            <a:off x="387350" y="1556767"/>
            <a:ext cx="10515600" cy="4351338"/>
          </a:xfrm>
        </p:spPr>
        <p:txBody>
          <a:bodyPr>
            <a:normAutofit lnSpcReduction="10000"/>
          </a:bodyPr>
          <a:lstStyle/>
          <a:p>
            <a:pPr marL="0" indent="0">
              <a:buNone/>
            </a:pPr>
            <a:r>
              <a:rPr kumimoji="1" lang="ja-JP" altLang="en-US" dirty="0"/>
              <a:t>カノープスはシリウスから下に目線を移していくと見つけられる。</a:t>
            </a:r>
            <a:endParaRPr kumimoji="1" lang="en-US" altLang="ja-JP" dirty="0"/>
          </a:p>
          <a:p>
            <a:pPr marL="0" indent="0">
              <a:buNone/>
            </a:pPr>
            <a:r>
              <a:rPr kumimoji="1" lang="ja-JP" altLang="en-US" dirty="0"/>
              <a:t>南中高度は串本で</a:t>
            </a:r>
            <a:r>
              <a:rPr kumimoji="1" lang="en-US" altLang="ja-JP" dirty="0"/>
              <a:t>4</a:t>
            </a:r>
            <a:r>
              <a:rPr kumimoji="1" lang="ja-JP" altLang="en-US" dirty="0"/>
              <a:t>度、沖縄で</a:t>
            </a:r>
            <a:r>
              <a:rPr kumimoji="1" lang="en-US" altLang="ja-JP" dirty="0"/>
              <a:t>10</a:t>
            </a:r>
            <a:r>
              <a:rPr kumimoji="1" lang="ja-JP" altLang="en-US" dirty="0"/>
              <a:t>度ほど</a:t>
            </a:r>
            <a:endParaRPr kumimoji="1" lang="en-US" altLang="ja-JP" dirty="0"/>
          </a:p>
          <a:p>
            <a:pPr marL="0" indent="0">
              <a:buNone/>
            </a:pPr>
            <a:endParaRPr kumimoji="1" lang="en-US" altLang="ja-JP" dirty="0"/>
          </a:p>
          <a:p>
            <a:pPr marL="0" indent="0">
              <a:buNone/>
            </a:pPr>
            <a:r>
              <a:rPr lang="ja-JP" altLang="en-US" dirty="0"/>
              <a:t>中国では「</a:t>
            </a:r>
            <a:r>
              <a:rPr lang="ja-JP" altLang="en-US" dirty="0">
                <a:solidFill>
                  <a:srgbClr val="FF0000"/>
                </a:solidFill>
              </a:rPr>
              <a:t>南極老人星</a:t>
            </a:r>
            <a:r>
              <a:rPr lang="ja-JP" altLang="en-US" dirty="0"/>
              <a:t>」と呼ばれ、</a:t>
            </a:r>
            <a:endParaRPr lang="en-US" altLang="ja-JP" dirty="0"/>
          </a:p>
          <a:p>
            <a:pPr marL="0" indent="0">
              <a:buNone/>
            </a:pPr>
            <a:r>
              <a:rPr kumimoji="1" lang="ja-JP" altLang="en-US" dirty="0"/>
              <a:t>カノープスを見た人は長寿になるという言</a:t>
            </a:r>
            <a:endParaRPr kumimoji="1" lang="en-US" altLang="ja-JP" dirty="0"/>
          </a:p>
          <a:p>
            <a:pPr marL="0" indent="0">
              <a:buNone/>
            </a:pPr>
            <a:r>
              <a:rPr kumimoji="1" lang="ja-JP" altLang="en-US" dirty="0"/>
              <a:t>い伝えがあった。</a:t>
            </a:r>
            <a:endParaRPr kumimoji="1" lang="en-US" altLang="ja-JP" dirty="0"/>
          </a:p>
          <a:p>
            <a:pPr marL="0" indent="0">
              <a:buNone/>
            </a:pPr>
            <a:endParaRPr lang="en-US" altLang="ja-JP" dirty="0"/>
          </a:p>
          <a:p>
            <a:pPr marL="0" indent="0">
              <a:buNone/>
            </a:pPr>
            <a:r>
              <a:rPr kumimoji="1" lang="ja-JP" altLang="en-US" dirty="0"/>
              <a:t>千葉県館山市布良では「</a:t>
            </a:r>
            <a:r>
              <a:rPr kumimoji="1" lang="ja-JP" altLang="en-US" dirty="0">
                <a:solidFill>
                  <a:srgbClr val="FF0000"/>
                </a:solidFill>
              </a:rPr>
              <a:t>布良星</a:t>
            </a:r>
            <a:r>
              <a:rPr kumimoji="1" lang="ja-JP" altLang="en-US" dirty="0"/>
              <a:t>」と呼ばれ</a:t>
            </a:r>
            <a:endParaRPr kumimoji="1" lang="en-US" altLang="ja-JP" dirty="0"/>
          </a:p>
          <a:p>
            <a:pPr marL="0" indent="0">
              <a:buNone/>
            </a:pPr>
            <a:r>
              <a:rPr lang="ja-JP" altLang="en-US" dirty="0"/>
              <a:t>嵐の前兆として捉えられていた。</a:t>
            </a:r>
            <a:endParaRPr kumimoji="1" lang="ja-JP" altLang="en-US" dirty="0"/>
          </a:p>
        </p:txBody>
      </p:sp>
      <p:sp>
        <p:nvSpPr>
          <p:cNvPr id="3" name="タイトル 2">
            <a:extLst>
              <a:ext uri="{FF2B5EF4-FFF2-40B4-BE49-F238E27FC236}">
                <a16:creationId xmlns:a16="http://schemas.microsoft.com/office/drawing/2014/main" id="{5E7EE6EE-0F40-4F08-AB9D-4E7181607AEE}"/>
              </a:ext>
            </a:extLst>
          </p:cNvPr>
          <p:cNvSpPr>
            <a:spLocks noGrp="1"/>
          </p:cNvSpPr>
          <p:nvPr>
            <p:ph type="title"/>
          </p:nvPr>
        </p:nvSpPr>
        <p:spPr/>
        <p:txBody>
          <a:bodyPr/>
          <a:lstStyle/>
          <a:p>
            <a:r>
              <a:rPr kumimoji="1" lang="ja-JP" altLang="en-US" dirty="0"/>
              <a:t>カノープスの概要</a:t>
            </a:r>
          </a:p>
        </p:txBody>
      </p:sp>
      <p:pic>
        <p:nvPicPr>
          <p:cNvPr id="5" name="図 4">
            <a:extLst>
              <a:ext uri="{FF2B5EF4-FFF2-40B4-BE49-F238E27FC236}">
                <a16:creationId xmlns:a16="http://schemas.microsoft.com/office/drawing/2014/main" id="{5A5FF998-A95C-434C-ADBF-6AB1CC5D4F39}"/>
              </a:ext>
            </a:extLst>
          </p:cNvPr>
          <p:cNvPicPr>
            <a:picLocks noChangeAspect="1"/>
          </p:cNvPicPr>
          <p:nvPr/>
        </p:nvPicPr>
        <p:blipFill rotWithShape="1">
          <a:blip r:embed="rId2"/>
          <a:srcRect l="6359" t="11575" r="15988" b="15926"/>
          <a:stretch/>
        </p:blipFill>
        <p:spPr>
          <a:xfrm>
            <a:off x="6794500" y="2494846"/>
            <a:ext cx="5332894" cy="3319281"/>
          </a:xfrm>
          <a:prstGeom prst="rect">
            <a:avLst/>
          </a:prstGeom>
        </p:spPr>
      </p:pic>
    </p:spTree>
    <p:extLst>
      <p:ext uri="{BB962C8B-B14F-4D97-AF65-F5344CB8AC3E}">
        <p14:creationId xmlns:p14="http://schemas.microsoft.com/office/powerpoint/2010/main" val="1416034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C2C53A82-B15B-410E-B8E6-640809F95DF4}"/>
              </a:ext>
            </a:extLst>
          </p:cNvPr>
          <p:cNvSpPr>
            <a:spLocks noGrp="1"/>
          </p:cNvSpPr>
          <p:nvPr>
            <p:ph idx="1"/>
          </p:nvPr>
        </p:nvSpPr>
        <p:spPr>
          <a:xfrm>
            <a:off x="623789" y="1784010"/>
            <a:ext cx="10515600" cy="4351338"/>
          </a:xfrm>
        </p:spPr>
        <p:txBody>
          <a:bodyPr/>
          <a:lstStyle/>
          <a:p>
            <a:pPr marL="0" indent="0">
              <a:buNone/>
            </a:pPr>
            <a:r>
              <a:rPr kumimoji="1" lang="ja-JP" altLang="en-US" dirty="0"/>
              <a:t>カノープスは太陽の約</a:t>
            </a:r>
            <a:r>
              <a:rPr kumimoji="1" lang="en-US" altLang="ja-JP" dirty="0"/>
              <a:t>8</a:t>
            </a:r>
            <a:r>
              <a:rPr kumimoji="1" lang="ja-JP" altLang="en-US" dirty="0"/>
              <a:t>倍の質量を持つ</a:t>
            </a:r>
            <a:r>
              <a:rPr kumimoji="1" lang="ja-JP" altLang="en-US" dirty="0">
                <a:solidFill>
                  <a:schemeClr val="accent6"/>
                </a:solidFill>
              </a:rPr>
              <a:t>輝巨星</a:t>
            </a:r>
            <a:endParaRPr kumimoji="1" lang="en-US" altLang="ja-JP" dirty="0">
              <a:solidFill>
                <a:schemeClr val="accent6"/>
              </a:solidFill>
            </a:endParaRPr>
          </a:p>
          <a:p>
            <a:pPr marL="0" indent="0">
              <a:buNone/>
            </a:pPr>
            <a:r>
              <a:rPr lang="ja-JP" altLang="en-US" dirty="0"/>
              <a:t>半径：　太陽の</a:t>
            </a:r>
            <a:r>
              <a:rPr lang="ja-JP" altLang="en-US" dirty="0">
                <a:solidFill>
                  <a:srgbClr val="FF0000"/>
                </a:solidFill>
              </a:rPr>
              <a:t>約</a:t>
            </a:r>
            <a:r>
              <a:rPr lang="en-US" altLang="ja-JP" dirty="0">
                <a:solidFill>
                  <a:srgbClr val="FF0000"/>
                </a:solidFill>
              </a:rPr>
              <a:t>70</a:t>
            </a:r>
            <a:r>
              <a:rPr lang="ja-JP" altLang="en-US" dirty="0">
                <a:solidFill>
                  <a:srgbClr val="FF0000"/>
                </a:solidFill>
              </a:rPr>
              <a:t>倍</a:t>
            </a:r>
            <a:endParaRPr lang="en-US" altLang="ja-JP" dirty="0">
              <a:solidFill>
                <a:srgbClr val="FF0000"/>
              </a:solidFill>
            </a:endParaRPr>
          </a:p>
          <a:p>
            <a:pPr marL="0" indent="0">
              <a:buNone/>
            </a:pPr>
            <a:r>
              <a:rPr lang="ja-JP" altLang="en-US" dirty="0"/>
              <a:t>光度：　太陽の</a:t>
            </a:r>
            <a:r>
              <a:rPr lang="ja-JP" altLang="en-US" dirty="0">
                <a:solidFill>
                  <a:srgbClr val="FF0000"/>
                </a:solidFill>
              </a:rPr>
              <a:t>約</a:t>
            </a:r>
            <a:r>
              <a:rPr lang="en-US" altLang="ja-JP" dirty="0">
                <a:solidFill>
                  <a:srgbClr val="FF0000"/>
                </a:solidFill>
              </a:rPr>
              <a:t>1</a:t>
            </a:r>
            <a:r>
              <a:rPr lang="ja-JP" altLang="en-US" dirty="0">
                <a:solidFill>
                  <a:srgbClr val="FF0000"/>
                </a:solidFill>
              </a:rPr>
              <a:t>万倍以上</a:t>
            </a:r>
            <a:endParaRPr lang="en-US" altLang="ja-JP" dirty="0">
              <a:solidFill>
                <a:srgbClr val="FF0000"/>
              </a:solidFill>
            </a:endParaRPr>
          </a:p>
          <a:p>
            <a:pPr marL="0" indent="0">
              <a:buNone/>
            </a:pPr>
            <a:r>
              <a:rPr kumimoji="1" lang="ja-JP" altLang="en-US" dirty="0"/>
              <a:t>地球からの距離：　</a:t>
            </a:r>
            <a:r>
              <a:rPr kumimoji="1" lang="ja-JP" altLang="en-US" dirty="0">
                <a:solidFill>
                  <a:srgbClr val="FF0000"/>
                </a:solidFill>
              </a:rPr>
              <a:t>約</a:t>
            </a:r>
            <a:r>
              <a:rPr kumimoji="1" lang="en-US" altLang="ja-JP" dirty="0">
                <a:solidFill>
                  <a:srgbClr val="FF0000"/>
                </a:solidFill>
              </a:rPr>
              <a:t>310</a:t>
            </a:r>
            <a:r>
              <a:rPr kumimoji="1" lang="ja-JP" altLang="en-US" dirty="0">
                <a:solidFill>
                  <a:srgbClr val="FF0000"/>
                </a:solidFill>
              </a:rPr>
              <a:t>光年</a:t>
            </a:r>
            <a:endParaRPr kumimoji="1" lang="en-US" altLang="ja-JP" dirty="0">
              <a:solidFill>
                <a:srgbClr val="FF0000"/>
              </a:solidFill>
            </a:endParaRPr>
          </a:p>
          <a:p>
            <a:pPr marL="0" indent="0">
              <a:buNone/>
            </a:pPr>
            <a:r>
              <a:rPr kumimoji="1" lang="ja-JP" altLang="en-US" dirty="0"/>
              <a:t>見かけの等級：　</a:t>
            </a:r>
            <a:r>
              <a:rPr kumimoji="1" lang="en-US" altLang="ja-JP" dirty="0">
                <a:solidFill>
                  <a:srgbClr val="FF0000"/>
                </a:solidFill>
              </a:rPr>
              <a:t>-0.7</a:t>
            </a:r>
            <a:r>
              <a:rPr kumimoji="1" lang="ja-JP" altLang="en-US" dirty="0">
                <a:solidFill>
                  <a:srgbClr val="FF0000"/>
                </a:solidFill>
              </a:rPr>
              <a:t>等</a:t>
            </a:r>
            <a:endParaRPr kumimoji="1" lang="en-US" altLang="ja-JP" dirty="0">
              <a:solidFill>
                <a:srgbClr val="FF0000"/>
              </a:solidFill>
            </a:endParaRPr>
          </a:p>
          <a:p>
            <a:pPr marL="0" indent="0">
              <a:buNone/>
            </a:pPr>
            <a:r>
              <a:rPr lang="ja-JP" altLang="en-US" dirty="0"/>
              <a:t>絶対等級</a:t>
            </a:r>
            <a:r>
              <a:rPr lang="en-US" altLang="ja-JP" dirty="0"/>
              <a:t>:</a:t>
            </a:r>
            <a:r>
              <a:rPr lang="ja-JP" altLang="en-US" dirty="0"/>
              <a:t>　</a:t>
            </a:r>
            <a:r>
              <a:rPr lang="ja-JP" altLang="en-US" dirty="0">
                <a:solidFill>
                  <a:srgbClr val="FF0000"/>
                </a:solidFill>
              </a:rPr>
              <a:t>約</a:t>
            </a:r>
            <a:r>
              <a:rPr lang="en-US" altLang="ja-JP" dirty="0">
                <a:solidFill>
                  <a:srgbClr val="FF0000"/>
                </a:solidFill>
              </a:rPr>
              <a:t>-5</a:t>
            </a:r>
            <a:r>
              <a:rPr lang="ja-JP" altLang="en-US" dirty="0">
                <a:solidFill>
                  <a:srgbClr val="FF0000"/>
                </a:solidFill>
              </a:rPr>
              <a:t>等</a:t>
            </a:r>
            <a:endParaRPr lang="en-US" altLang="ja-JP" dirty="0">
              <a:solidFill>
                <a:srgbClr val="FF0000"/>
              </a:solidFill>
            </a:endParaRPr>
          </a:p>
          <a:p>
            <a:pPr marL="0" indent="0">
              <a:buNone/>
            </a:pPr>
            <a:endParaRPr kumimoji="1" lang="en-US" altLang="ja-JP" dirty="0"/>
          </a:p>
          <a:p>
            <a:pPr marL="0" indent="0">
              <a:buNone/>
            </a:pPr>
            <a:endParaRPr kumimoji="1" lang="en-US" altLang="ja-JP" dirty="0"/>
          </a:p>
          <a:p>
            <a:pPr marL="0" indent="0">
              <a:buNone/>
            </a:pPr>
            <a:endParaRPr kumimoji="1" lang="en-US"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D411B23C-0F87-4D46-80C7-76A100630EA2}"/>
              </a:ext>
            </a:extLst>
          </p:cNvPr>
          <p:cNvSpPr>
            <a:spLocks noGrp="1"/>
          </p:cNvSpPr>
          <p:nvPr>
            <p:ph type="title"/>
          </p:nvPr>
        </p:nvSpPr>
        <p:spPr/>
        <p:txBody>
          <a:bodyPr>
            <a:normAutofit/>
          </a:bodyPr>
          <a:lstStyle/>
          <a:p>
            <a:r>
              <a:rPr kumimoji="1" lang="ja-JP" altLang="en-US" dirty="0"/>
              <a:t>カノープスの概要～天体の特徴～</a:t>
            </a:r>
          </a:p>
        </p:txBody>
      </p:sp>
      <p:pic>
        <p:nvPicPr>
          <p:cNvPr id="5" name="図 4">
            <a:extLst>
              <a:ext uri="{FF2B5EF4-FFF2-40B4-BE49-F238E27FC236}">
                <a16:creationId xmlns:a16="http://schemas.microsoft.com/office/drawing/2014/main" id="{ECF7C690-5AF3-43E3-97F4-69DA53C4CF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8783" y="1343818"/>
            <a:ext cx="3222500" cy="4857750"/>
          </a:xfrm>
          <a:prstGeom prst="rect">
            <a:avLst/>
          </a:prstGeom>
        </p:spPr>
      </p:pic>
    </p:spTree>
    <p:extLst>
      <p:ext uri="{BB962C8B-B14F-4D97-AF65-F5344CB8AC3E}">
        <p14:creationId xmlns:p14="http://schemas.microsoft.com/office/powerpoint/2010/main" val="1459010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BB7A652-9D1D-41D9-B428-235EAD328BD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392" b="95205" l="9948" r="92147">
                        <a14:foregroundMark x1="50436" y1="23158" x2="50436" y2="23158"/>
                        <a14:foregroundMark x1="92321" y1="55789" x2="92321" y2="55789"/>
                        <a14:foregroundMark x1="43281" y1="78012" x2="43281" y2="78012"/>
                        <a14:foregroundMark x1="39616" y1="95205" x2="39616" y2="95205"/>
                        <a14:foregroundMark x1="31588" y1="3392" x2="31588" y2="3392"/>
                        <a14:foregroundMark x1="33508" y1="8538" x2="33508" y2="8538"/>
                        <a14:foregroundMark x1="25305" y1="10175" x2="25305" y2="10175"/>
                      </a14:backgroundRemoval>
                    </a14:imgEffect>
                  </a14:imgLayer>
                </a14:imgProps>
              </a:ext>
            </a:extLst>
          </a:blip>
          <a:stretch>
            <a:fillRect/>
          </a:stretch>
        </p:blipFill>
        <p:spPr>
          <a:xfrm>
            <a:off x="853965" y="1828672"/>
            <a:ext cx="2705639" cy="4037208"/>
          </a:xfrm>
          <a:prstGeom prst="rect">
            <a:avLst/>
          </a:prstGeom>
        </p:spPr>
      </p:pic>
      <p:sp>
        <p:nvSpPr>
          <p:cNvPr id="5" name="吹き出し: 角を丸めた四角形 4">
            <a:extLst>
              <a:ext uri="{FF2B5EF4-FFF2-40B4-BE49-F238E27FC236}">
                <a16:creationId xmlns:a16="http://schemas.microsoft.com/office/drawing/2014/main" id="{0C343D5B-1D03-411D-83B2-389A6D17FFFB}"/>
              </a:ext>
            </a:extLst>
          </p:cNvPr>
          <p:cNvSpPr/>
          <p:nvPr/>
        </p:nvSpPr>
        <p:spPr>
          <a:xfrm>
            <a:off x="2890066" y="1436913"/>
            <a:ext cx="7146563" cy="1485901"/>
          </a:xfrm>
          <a:prstGeom prst="wedgeRoundRectCallout">
            <a:avLst>
              <a:gd name="adj1" fmla="val -47210"/>
              <a:gd name="adj2" fmla="val 75891"/>
              <a:gd name="adj3" fmla="val 16667"/>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847ED690-738E-43B8-8920-50026A714B0E}"/>
              </a:ext>
            </a:extLst>
          </p:cNvPr>
          <p:cNvSpPr txBox="1"/>
          <p:nvPr/>
        </p:nvSpPr>
        <p:spPr>
          <a:xfrm>
            <a:off x="3053444" y="1491911"/>
            <a:ext cx="7048500" cy="1323439"/>
          </a:xfrm>
          <a:prstGeom prst="rect">
            <a:avLst/>
          </a:prstGeom>
          <a:noFill/>
        </p:spPr>
        <p:txBody>
          <a:bodyPr wrap="square" rtlCol="0">
            <a:spAutoFit/>
          </a:bodyPr>
          <a:lstStyle/>
          <a:p>
            <a:r>
              <a:rPr kumimoji="1" lang="ja-JP" altLang="en-US" sz="4000" dirty="0">
                <a:latin typeface="ＭＳ Ｐゴシック" panose="020B0600070205080204" pitchFamily="50" charset="-128"/>
                <a:ea typeface="ＭＳ Ｐゴシック" panose="020B0600070205080204" pitchFamily="50" charset="-128"/>
              </a:rPr>
              <a:t>なんで全天で</a:t>
            </a:r>
            <a:r>
              <a:rPr kumimoji="1" lang="en-US" altLang="ja-JP" sz="4000" dirty="0">
                <a:latin typeface="ＭＳ Ｐゴシック" panose="020B0600070205080204" pitchFamily="50" charset="-128"/>
                <a:ea typeface="ＭＳ Ｐゴシック" panose="020B0600070205080204" pitchFamily="50" charset="-128"/>
              </a:rPr>
              <a:t>2</a:t>
            </a:r>
            <a:r>
              <a:rPr kumimoji="1" lang="ja-JP" altLang="en-US" sz="4000" dirty="0">
                <a:latin typeface="ＭＳ Ｐゴシック" panose="020B0600070205080204" pitchFamily="50" charset="-128"/>
                <a:ea typeface="ＭＳ Ｐゴシック" panose="020B0600070205080204" pitchFamily="50" charset="-128"/>
              </a:rPr>
              <a:t>番目に明るい星がこんなに暗く赤く見えるの？</a:t>
            </a:r>
          </a:p>
        </p:txBody>
      </p:sp>
      <p:pic>
        <p:nvPicPr>
          <p:cNvPr id="7" name="コンテンツ プレースホルダー 4" descr="夜空の景色&#10;&#10;自動的に生成された説明">
            <a:extLst>
              <a:ext uri="{FF2B5EF4-FFF2-40B4-BE49-F238E27FC236}">
                <a16:creationId xmlns:a16="http://schemas.microsoft.com/office/drawing/2014/main" id="{C00FABFE-BEEE-4C0B-B062-9A3EB32A7DD2}"/>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60679" t="59623"/>
          <a:stretch/>
        </p:blipFill>
        <p:spPr>
          <a:xfrm>
            <a:off x="5709558" y="3070907"/>
            <a:ext cx="4561113" cy="3119358"/>
          </a:xfrm>
        </p:spPr>
      </p:pic>
      <p:sp>
        <p:nvSpPr>
          <p:cNvPr id="8" name="楕円 7">
            <a:extLst>
              <a:ext uri="{FF2B5EF4-FFF2-40B4-BE49-F238E27FC236}">
                <a16:creationId xmlns:a16="http://schemas.microsoft.com/office/drawing/2014/main" id="{2AC166C7-1C8B-4EEC-ACBA-4B4D0846618F}"/>
              </a:ext>
            </a:extLst>
          </p:cNvPr>
          <p:cNvSpPr/>
          <p:nvPr/>
        </p:nvSpPr>
        <p:spPr>
          <a:xfrm>
            <a:off x="7891238" y="4904946"/>
            <a:ext cx="540000" cy="540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642DA1DD-A00C-4C2A-85BF-114AEF66A14D}"/>
              </a:ext>
            </a:extLst>
          </p:cNvPr>
          <p:cNvSpPr txBox="1"/>
          <p:nvPr/>
        </p:nvSpPr>
        <p:spPr>
          <a:xfrm>
            <a:off x="853965" y="5725667"/>
            <a:ext cx="2863506" cy="461665"/>
          </a:xfrm>
          <a:prstGeom prst="rect">
            <a:avLst/>
          </a:prstGeom>
          <a:noFill/>
        </p:spPr>
        <p:txBody>
          <a:bodyPr wrap="square" rtlCol="0">
            <a:spAutoFit/>
          </a:bodyPr>
          <a:lstStyle/>
          <a:p>
            <a:r>
              <a:rPr kumimoji="1" lang="ja-JP" altLang="en-US" sz="2400" dirty="0">
                <a:latin typeface="ＭＳ Ｐゴシック" panose="020B0600070205080204" pitchFamily="50" charset="-128"/>
                <a:ea typeface="ＭＳ Ｐゴシック" panose="020B0600070205080204" pitchFamily="50" charset="-128"/>
              </a:rPr>
              <a:t>地質学専攻の学生</a:t>
            </a:r>
          </a:p>
        </p:txBody>
      </p:sp>
    </p:spTree>
    <p:extLst>
      <p:ext uri="{BB962C8B-B14F-4D97-AF65-F5344CB8AC3E}">
        <p14:creationId xmlns:p14="http://schemas.microsoft.com/office/powerpoint/2010/main" val="2019060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3B181F0E-693F-4617-9D0C-B4401084131A}"/>
              </a:ext>
            </a:extLst>
          </p:cNvPr>
          <p:cNvSpPr>
            <a:spLocks noGrp="1"/>
          </p:cNvSpPr>
          <p:nvPr>
            <p:ph idx="1"/>
          </p:nvPr>
        </p:nvSpPr>
        <p:spPr>
          <a:xfrm>
            <a:off x="288472" y="1588517"/>
            <a:ext cx="6019800" cy="4351338"/>
          </a:xfrm>
        </p:spPr>
        <p:txBody>
          <a:bodyPr>
            <a:normAutofit/>
          </a:bodyPr>
          <a:lstStyle/>
          <a:p>
            <a:pPr marL="0" indent="0">
              <a:buNone/>
            </a:pPr>
            <a:r>
              <a:rPr kumimoji="1" lang="ja-JP" altLang="en-US" sz="2400" dirty="0"/>
              <a:t>原因は</a:t>
            </a:r>
            <a:r>
              <a:rPr kumimoji="1" lang="en-US" altLang="ja-JP" sz="2400" dirty="0"/>
              <a:t>2</a:t>
            </a:r>
            <a:r>
              <a:rPr kumimoji="1" lang="ja-JP" altLang="en-US" sz="2400" dirty="0"/>
              <a:t>つある．</a:t>
            </a:r>
            <a:endParaRPr kumimoji="1" lang="en-US" altLang="ja-JP" sz="2400" dirty="0"/>
          </a:p>
          <a:p>
            <a:pPr marL="0" indent="0">
              <a:buNone/>
            </a:pPr>
            <a:r>
              <a:rPr kumimoji="1" lang="ja-JP" altLang="en-US" sz="2400" dirty="0"/>
              <a:t>①</a:t>
            </a:r>
            <a:r>
              <a:rPr kumimoji="1" lang="ja-JP" altLang="en-US" sz="2400" dirty="0">
                <a:solidFill>
                  <a:srgbClr val="0000FF"/>
                </a:solidFill>
              </a:rPr>
              <a:t>大気減光</a:t>
            </a:r>
            <a:endParaRPr kumimoji="1" lang="en-US" altLang="ja-JP" sz="2400" dirty="0">
              <a:solidFill>
                <a:srgbClr val="0000FF"/>
              </a:solidFill>
            </a:endParaRPr>
          </a:p>
          <a:p>
            <a:pPr marL="0" indent="0">
              <a:buNone/>
            </a:pPr>
            <a:r>
              <a:rPr lang="ja-JP" altLang="en-US" sz="2400" dirty="0"/>
              <a:t>②</a:t>
            </a:r>
            <a:r>
              <a:rPr lang="ja-JP" altLang="en-US" sz="2400" dirty="0">
                <a:solidFill>
                  <a:srgbClr val="FF0000"/>
                </a:solidFill>
              </a:rPr>
              <a:t>レイリー散乱による赤化</a:t>
            </a:r>
            <a:endParaRPr lang="en-US" altLang="ja-JP" sz="2400" dirty="0">
              <a:solidFill>
                <a:srgbClr val="FF0000"/>
              </a:solidFill>
            </a:endParaRPr>
          </a:p>
          <a:p>
            <a:pPr marL="0" indent="0">
              <a:buNone/>
            </a:pPr>
            <a:endParaRPr kumimoji="1" lang="en-US" altLang="ja-JP" sz="2400" dirty="0"/>
          </a:p>
          <a:p>
            <a:pPr marL="0" indent="0">
              <a:buNone/>
            </a:pPr>
            <a:r>
              <a:rPr lang="ja-JP" altLang="en-US" sz="2400" dirty="0"/>
              <a:t>①</a:t>
            </a:r>
            <a:r>
              <a:rPr lang="ja-JP" altLang="en-US" sz="2400" dirty="0">
                <a:solidFill>
                  <a:srgbClr val="0000FF"/>
                </a:solidFill>
              </a:rPr>
              <a:t>大気減光</a:t>
            </a:r>
            <a:endParaRPr lang="en-US" altLang="ja-JP" sz="2400" dirty="0">
              <a:solidFill>
                <a:srgbClr val="0000FF"/>
              </a:solidFill>
            </a:endParaRPr>
          </a:p>
          <a:p>
            <a:pPr marL="0" indent="0">
              <a:buNone/>
            </a:pPr>
            <a:r>
              <a:rPr lang="ja-JP" altLang="en-US" sz="2400" dirty="0"/>
              <a:t>大気通過距離</a:t>
            </a:r>
            <a:r>
              <a:rPr kumimoji="1" lang="ja-JP" altLang="en-US" sz="2400" dirty="0"/>
              <a:t> </a:t>
            </a:r>
            <a:r>
              <a:rPr kumimoji="1" lang="en-US" altLang="ja-JP" sz="2400" dirty="0"/>
              <a:t>X </a:t>
            </a:r>
            <a:r>
              <a:rPr kumimoji="1" lang="ja-JP" altLang="en-US" sz="2400" dirty="0"/>
              <a:t>は天頂</a:t>
            </a:r>
            <a:r>
              <a:rPr lang="ja-JP" altLang="en-US" sz="2400" dirty="0"/>
              <a:t>角</a:t>
            </a:r>
            <a:r>
              <a:rPr kumimoji="1" lang="ja-JP" altLang="en-US" sz="2400" dirty="0"/>
              <a:t> </a:t>
            </a:r>
            <a:r>
              <a:rPr kumimoji="1" lang="en-US" altLang="ja-JP" sz="2400" dirty="0"/>
              <a:t>z </a:t>
            </a:r>
            <a:r>
              <a:rPr kumimoji="1" lang="ja-JP" altLang="en-US" sz="2400" dirty="0"/>
              <a:t>を用いて以下のように表される（エアマスともよばれる）</a:t>
            </a:r>
            <a:endParaRPr kumimoji="1" lang="en-US" altLang="ja-JP" sz="2400" dirty="0"/>
          </a:p>
          <a:p>
            <a:pPr marL="0" indent="0">
              <a:buNone/>
            </a:pPr>
            <a:endParaRPr lang="en-US" altLang="ja-JP" sz="2400" dirty="0"/>
          </a:p>
          <a:p>
            <a:pPr marL="0" indent="0">
              <a:buNone/>
            </a:pPr>
            <a:endParaRPr kumimoji="1" lang="en-US" altLang="ja-JP" sz="2000" dirty="0"/>
          </a:p>
          <a:p>
            <a:pPr marL="0" indent="0">
              <a:buNone/>
            </a:pPr>
            <a:endParaRPr lang="en-US" altLang="ja-JP" sz="2000" dirty="0"/>
          </a:p>
          <a:p>
            <a:pPr marL="0" indent="0">
              <a:buNone/>
            </a:pPr>
            <a:endParaRPr kumimoji="1" lang="en-US" altLang="ja-JP" sz="2000" dirty="0"/>
          </a:p>
          <a:p>
            <a:pPr marL="0" indent="0">
              <a:buNone/>
            </a:pPr>
            <a:endParaRPr lang="en-US" altLang="ja-JP" sz="2000" dirty="0"/>
          </a:p>
        </p:txBody>
      </p:sp>
      <p:sp>
        <p:nvSpPr>
          <p:cNvPr id="3" name="タイトル 2">
            <a:extLst>
              <a:ext uri="{FF2B5EF4-FFF2-40B4-BE49-F238E27FC236}">
                <a16:creationId xmlns:a16="http://schemas.microsoft.com/office/drawing/2014/main" id="{FECCBE55-7F23-4A8F-BC07-28AAD74FE195}"/>
              </a:ext>
            </a:extLst>
          </p:cNvPr>
          <p:cNvSpPr>
            <a:spLocks noGrp="1"/>
          </p:cNvSpPr>
          <p:nvPr>
            <p:ph type="title"/>
          </p:nvPr>
        </p:nvSpPr>
        <p:spPr/>
        <p:txBody>
          <a:bodyPr/>
          <a:lstStyle/>
          <a:p>
            <a:r>
              <a:rPr kumimoji="1" lang="ja-JP" altLang="en-US" dirty="0"/>
              <a:t>カノープスが暗く見える原因</a:t>
            </a:r>
          </a:p>
        </p:txBody>
      </p:sp>
      <p:grpSp>
        <p:nvGrpSpPr>
          <p:cNvPr id="20" name="グループ化 19">
            <a:extLst>
              <a:ext uri="{FF2B5EF4-FFF2-40B4-BE49-F238E27FC236}">
                <a16:creationId xmlns:a16="http://schemas.microsoft.com/office/drawing/2014/main" id="{0D672DCF-CAF5-45CE-8D37-9B688A203B93}"/>
              </a:ext>
            </a:extLst>
          </p:cNvPr>
          <p:cNvGrpSpPr/>
          <p:nvPr/>
        </p:nvGrpSpPr>
        <p:grpSpPr>
          <a:xfrm>
            <a:off x="6256146" y="1696510"/>
            <a:ext cx="6120914" cy="2552700"/>
            <a:chOff x="6348673" y="1398815"/>
            <a:chExt cx="6120914" cy="2552700"/>
          </a:xfrm>
        </p:grpSpPr>
        <p:pic>
          <p:nvPicPr>
            <p:cNvPr id="10" name="図 9">
              <a:extLst>
                <a:ext uri="{FF2B5EF4-FFF2-40B4-BE49-F238E27FC236}">
                  <a16:creationId xmlns:a16="http://schemas.microsoft.com/office/drawing/2014/main" id="{C9276311-5392-484D-B8CF-3B25092A101F}"/>
                </a:ext>
              </a:extLst>
            </p:cNvPr>
            <p:cNvPicPr>
              <a:picLocks noChangeAspect="1"/>
            </p:cNvPicPr>
            <p:nvPr/>
          </p:nvPicPr>
          <p:blipFill rotWithShape="1">
            <a:blip r:embed="rId2"/>
            <a:srcRect b="74961"/>
            <a:stretch/>
          </p:blipFill>
          <p:spPr>
            <a:xfrm>
              <a:off x="6348673" y="2418930"/>
              <a:ext cx="6120914" cy="1532585"/>
            </a:xfrm>
            <a:prstGeom prst="rect">
              <a:avLst/>
            </a:prstGeom>
          </p:spPr>
        </p:pic>
        <p:cxnSp>
          <p:nvCxnSpPr>
            <p:cNvPr id="14" name="直線コネクタ 13">
              <a:extLst>
                <a:ext uri="{FF2B5EF4-FFF2-40B4-BE49-F238E27FC236}">
                  <a16:creationId xmlns:a16="http://schemas.microsoft.com/office/drawing/2014/main" id="{54E3F505-8206-4CDE-B54C-F02E63110C81}"/>
                </a:ext>
              </a:extLst>
            </p:cNvPr>
            <p:cNvCxnSpPr>
              <a:cxnSpLocks/>
            </p:cNvCxnSpPr>
            <p:nvPr/>
          </p:nvCxnSpPr>
          <p:spPr>
            <a:xfrm flipV="1">
              <a:off x="9409130" y="1398815"/>
              <a:ext cx="0" cy="139337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7ADA1763-3065-4B8C-8609-1E1E9CB83B24}"/>
                </a:ext>
              </a:extLst>
            </p:cNvPr>
            <p:cNvCxnSpPr>
              <a:cxnSpLocks/>
            </p:cNvCxnSpPr>
            <p:nvPr/>
          </p:nvCxnSpPr>
          <p:spPr>
            <a:xfrm flipH="1" flipV="1">
              <a:off x="7176407" y="2172849"/>
              <a:ext cx="2232723" cy="60162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楕円 18">
              <a:extLst>
                <a:ext uri="{FF2B5EF4-FFF2-40B4-BE49-F238E27FC236}">
                  <a16:creationId xmlns:a16="http://schemas.microsoft.com/office/drawing/2014/main" id="{24796270-C476-45FD-8F22-68035CD08EB5}"/>
                </a:ext>
              </a:extLst>
            </p:cNvPr>
            <p:cNvSpPr/>
            <p:nvPr/>
          </p:nvSpPr>
          <p:spPr>
            <a:xfrm>
              <a:off x="6942364" y="1973852"/>
              <a:ext cx="288000" cy="28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円弧 20">
            <a:extLst>
              <a:ext uri="{FF2B5EF4-FFF2-40B4-BE49-F238E27FC236}">
                <a16:creationId xmlns:a16="http://schemas.microsoft.com/office/drawing/2014/main" id="{AE844168-1BA2-4A68-91D0-B32EF6F774AF}"/>
              </a:ext>
            </a:extLst>
          </p:cNvPr>
          <p:cNvSpPr/>
          <p:nvPr/>
        </p:nvSpPr>
        <p:spPr>
          <a:xfrm rot="17738229">
            <a:off x="8501740" y="2498624"/>
            <a:ext cx="1132106" cy="1169298"/>
          </a:xfrm>
          <a:prstGeom prst="arc">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35FC60C8-AA50-4691-886B-E274E3F3916A}"/>
              </a:ext>
            </a:extLst>
          </p:cNvPr>
          <p:cNvSpPr txBox="1"/>
          <p:nvPr/>
        </p:nvSpPr>
        <p:spPr>
          <a:xfrm>
            <a:off x="8540257" y="1923943"/>
            <a:ext cx="963355" cy="646331"/>
          </a:xfrm>
          <a:prstGeom prst="rect">
            <a:avLst/>
          </a:prstGeom>
          <a:noFill/>
        </p:spPr>
        <p:txBody>
          <a:bodyPr wrap="square" rtlCol="0">
            <a:spAutoFit/>
          </a:bodyPr>
          <a:lstStyle/>
          <a:p>
            <a:r>
              <a:rPr lang="en-US" altLang="ja-JP" sz="3600" i="1" dirty="0">
                <a:solidFill>
                  <a:srgbClr val="FF0000"/>
                </a:solidFill>
                <a:latin typeface="Times New Roman" panose="02020603050405020304" pitchFamily="18" charset="0"/>
                <a:cs typeface="Times New Roman" panose="02020603050405020304" pitchFamily="18" charset="0"/>
              </a:rPr>
              <a:t>z</a:t>
            </a:r>
            <a:endParaRPr kumimoji="1" lang="ja-JP" altLang="en-US" sz="3600" i="1" dirty="0">
              <a:solidFill>
                <a:srgbClr val="FF0000"/>
              </a:solidFill>
              <a:latin typeface="Times New Roman" panose="02020603050405020304" pitchFamily="18" charset="0"/>
              <a:cs typeface="Times New Roman" panose="02020603050405020304" pitchFamily="18" charset="0"/>
            </a:endParaRPr>
          </a:p>
        </p:txBody>
      </p:sp>
      <p:sp>
        <p:nvSpPr>
          <p:cNvPr id="23" name="テキスト ボックス 22">
            <a:extLst>
              <a:ext uri="{FF2B5EF4-FFF2-40B4-BE49-F238E27FC236}">
                <a16:creationId xmlns:a16="http://schemas.microsoft.com/office/drawing/2014/main" id="{99953AFA-1E13-4421-91C3-6DC9A4D09DFF}"/>
              </a:ext>
            </a:extLst>
          </p:cNvPr>
          <p:cNvSpPr txBox="1"/>
          <p:nvPr/>
        </p:nvSpPr>
        <p:spPr>
          <a:xfrm>
            <a:off x="7774087" y="2142665"/>
            <a:ext cx="1414838" cy="369332"/>
          </a:xfrm>
          <a:prstGeom prst="rect">
            <a:avLst/>
          </a:prstGeom>
          <a:noFill/>
        </p:spPr>
        <p:txBody>
          <a:bodyPr wrap="square" rtlCol="0">
            <a:spAutoFit/>
          </a:bodyPr>
          <a:lstStyle/>
          <a:p>
            <a:r>
              <a:rPr kumimoji="1" lang="ja-JP" altLang="en-US" dirty="0"/>
              <a:t>天頂角</a:t>
            </a:r>
          </a:p>
        </p:txBody>
      </p:sp>
      <p:sp>
        <p:nvSpPr>
          <p:cNvPr id="24" name="テキスト ボックス 23">
            <a:extLst>
              <a:ext uri="{FF2B5EF4-FFF2-40B4-BE49-F238E27FC236}">
                <a16:creationId xmlns:a16="http://schemas.microsoft.com/office/drawing/2014/main" id="{B2B1733B-1AC5-43D9-B31A-379F3354FC5E}"/>
              </a:ext>
            </a:extLst>
          </p:cNvPr>
          <p:cNvSpPr txBox="1"/>
          <p:nvPr/>
        </p:nvSpPr>
        <p:spPr>
          <a:xfrm>
            <a:off x="6499826" y="3310844"/>
            <a:ext cx="1414838" cy="369332"/>
          </a:xfrm>
          <a:prstGeom prst="rect">
            <a:avLst/>
          </a:prstGeom>
          <a:noFill/>
        </p:spPr>
        <p:txBody>
          <a:bodyPr wrap="square" rtlCol="0">
            <a:spAutoFit/>
          </a:bodyPr>
          <a:lstStyle/>
          <a:p>
            <a:r>
              <a:rPr kumimoji="1" lang="ja-JP" altLang="en-US" dirty="0"/>
              <a:t>大気の厚さ</a:t>
            </a:r>
          </a:p>
        </p:txBody>
      </p:sp>
      <p:sp>
        <p:nvSpPr>
          <p:cNvPr id="25" name="テキスト ボックス 24">
            <a:extLst>
              <a:ext uri="{FF2B5EF4-FFF2-40B4-BE49-F238E27FC236}">
                <a16:creationId xmlns:a16="http://schemas.microsoft.com/office/drawing/2014/main" id="{17DDAA58-DC64-4F31-8B3C-135BA9AF3F5A}"/>
              </a:ext>
            </a:extLst>
          </p:cNvPr>
          <p:cNvSpPr txBox="1"/>
          <p:nvPr/>
        </p:nvSpPr>
        <p:spPr>
          <a:xfrm>
            <a:off x="6328673" y="1877776"/>
            <a:ext cx="1414838" cy="369332"/>
          </a:xfrm>
          <a:prstGeom prst="rect">
            <a:avLst/>
          </a:prstGeom>
          <a:noFill/>
        </p:spPr>
        <p:txBody>
          <a:bodyPr wrap="square" rtlCol="0">
            <a:spAutoFit/>
          </a:bodyPr>
          <a:lstStyle/>
          <a:p>
            <a:r>
              <a:rPr kumimoji="1" lang="ja-JP" altLang="en-US" dirty="0"/>
              <a:t>天体</a:t>
            </a:r>
          </a:p>
        </p:txBody>
      </p:sp>
      <p:sp>
        <p:nvSpPr>
          <p:cNvPr id="26" name="テキスト ボックス 25">
            <a:extLst>
              <a:ext uri="{FF2B5EF4-FFF2-40B4-BE49-F238E27FC236}">
                <a16:creationId xmlns:a16="http://schemas.microsoft.com/office/drawing/2014/main" id="{73AFD7E6-A4AE-4D55-85CC-42EB451D0EC8}"/>
              </a:ext>
            </a:extLst>
          </p:cNvPr>
          <p:cNvSpPr txBox="1"/>
          <p:nvPr/>
        </p:nvSpPr>
        <p:spPr>
          <a:xfrm>
            <a:off x="9021934" y="1368278"/>
            <a:ext cx="1414838" cy="369332"/>
          </a:xfrm>
          <a:prstGeom prst="rect">
            <a:avLst/>
          </a:prstGeom>
          <a:noFill/>
        </p:spPr>
        <p:txBody>
          <a:bodyPr wrap="square" rtlCol="0">
            <a:spAutoFit/>
          </a:bodyPr>
          <a:lstStyle/>
          <a:p>
            <a:r>
              <a:rPr lang="ja-JP" altLang="en-US" dirty="0"/>
              <a:t>天頂</a:t>
            </a:r>
            <a:endParaRPr kumimoji="1" lang="ja-JP" altLang="en-US" dirty="0"/>
          </a:p>
        </p:txBody>
      </p:sp>
      <p:pic>
        <p:nvPicPr>
          <p:cNvPr id="28" name="図 27">
            <a:extLst>
              <a:ext uri="{FF2B5EF4-FFF2-40B4-BE49-F238E27FC236}">
                <a16:creationId xmlns:a16="http://schemas.microsoft.com/office/drawing/2014/main" id="{F23AF946-01BE-468A-904F-EBE24B79C9FE}"/>
              </a:ext>
            </a:extLst>
          </p:cNvPr>
          <p:cNvPicPr>
            <a:picLocks noChangeAspect="1"/>
          </p:cNvPicPr>
          <p:nvPr/>
        </p:nvPicPr>
        <p:blipFill rotWithShape="1">
          <a:blip r:embed="rId3"/>
          <a:srcRect l="9154" t="36551" r="15925" b="47216"/>
          <a:stretch/>
        </p:blipFill>
        <p:spPr>
          <a:xfrm>
            <a:off x="1115785" y="4698235"/>
            <a:ext cx="10123715" cy="1462324"/>
          </a:xfrm>
          <a:prstGeom prst="rect">
            <a:avLst/>
          </a:prstGeom>
        </p:spPr>
      </p:pic>
    </p:spTree>
    <p:extLst>
      <p:ext uri="{BB962C8B-B14F-4D97-AF65-F5344CB8AC3E}">
        <p14:creationId xmlns:p14="http://schemas.microsoft.com/office/powerpoint/2010/main" val="939738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17FDBBE6-4B56-4BDB-883D-B4FCEF454061}"/>
              </a:ext>
            </a:extLst>
          </p:cNvPr>
          <p:cNvPicPr>
            <a:picLocks noChangeAspect="1"/>
          </p:cNvPicPr>
          <p:nvPr/>
        </p:nvPicPr>
        <p:blipFill rotWithShape="1">
          <a:blip r:embed="rId2"/>
          <a:srcRect l="9154" t="36551" r="15925" b="47216"/>
          <a:stretch/>
        </p:blipFill>
        <p:spPr>
          <a:xfrm>
            <a:off x="675305" y="3360384"/>
            <a:ext cx="7974476" cy="1151876"/>
          </a:xfrm>
          <a:prstGeom prst="rect">
            <a:avLst/>
          </a:prstGeom>
        </p:spPr>
      </p:pic>
      <p:sp>
        <p:nvSpPr>
          <p:cNvPr id="2" name="コンテンツ プレースホルダー 1">
            <a:extLst>
              <a:ext uri="{FF2B5EF4-FFF2-40B4-BE49-F238E27FC236}">
                <a16:creationId xmlns:a16="http://schemas.microsoft.com/office/drawing/2014/main" id="{B49C5FE5-C895-4107-BBAA-BD69F7283B04}"/>
              </a:ext>
            </a:extLst>
          </p:cNvPr>
          <p:cNvSpPr>
            <a:spLocks noGrp="1"/>
          </p:cNvSpPr>
          <p:nvPr>
            <p:ph idx="1"/>
          </p:nvPr>
        </p:nvSpPr>
        <p:spPr>
          <a:xfrm>
            <a:off x="546231" y="1541139"/>
            <a:ext cx="10515600" cy="4351338"/>
          </a:xfrm>
        </p:spPr>
        <p:txBody>
          <a:bodyPr>
            <a:normAutofit lnSpcReduction="10000"/>
          </a:bodyPr>
          <a:lstStyle/>
          <a:p>
            <a:pPr marL="0" indent="0">
              <a:buNone/>
            </a:pPr>
            <a:r>
              <a:rPr kumimoji="1" lang="ja-JP" altLang="en-US" dirty="0">
                <a:solidFill>
                  <a:srgbClr val="0000FF"/>
                </a:solidFill>
              </a:rPr>
              <a:t>エアマス</a:t>
            </a:r>
            <a:r>
              <a:rPr kumimoji="1" lang="ja-JP" altLang="en-US" dirty="0"/>
              <a:t>（</a:t>
            </a:r>
            <a:r>
              <a:rPr kumimoji="1" lang="en-US" altLang="ja-JP" dirty="0">
                <a:solidFill>
                  <a:srgbClr val="0000FF"/>
                </a:solidFill>
              </a:rPr>
              <a:t>Air Mass</a:t>
            </a:r>
            <a:r>
              <a:rPr kumimoji="1" lang="en-US" altLang="ja-JP" dirty="0"/>
              <a:t>)</a:t>
            </a:r>
          </a:p>
          <a:p>
            <a:pPr marL="0" indent="0">
              <a:buNone/>
            </a:pPr>
            <a:r>
              <a:rPr lang="ja-JP" altLang="en-US" dirty="0"/>
              <a:t>天体から放たれた</a:t>
            </a:r>
            <a:r>
              <a:rPr kumimoji="1" lang="ja-JP" altLang="en-US" dirty="0"/>
              <a:t>光が地表に到達するまでの間に大気中を通過する距離を表すパラメータ</a:t>
            </a:r>
            <a:endParaRPr kumimoji="1" lang="en-US" altLang="ja-JP" dirty="0"/>
          </a:p>
          <a:p>
            <a:pPr marL="0" indent="0">
              <a:buNone/>
            </a:pPr>
            <a:r>
              <a:rPr lang="ja-JP" altLang="en-US" dirty="0"/>
              <a:t>計算式</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r>
              <a:rPr lang="ja-JP" altLang="en-US" dirty="0"/>
              <a:t>右図の</a:t>
            </a:r>
            <a:r>
              <a:rPr lang="en-US" altLang="ja-JP" dirty="0"/>
              <a:t>A</a:t>
            </a:r>
            <a:r>
              <a:rPr lang="ja-JP" altLang="en-US" dirty="0"/>
              <a:t>地点のエアマスは</a:t>
            </a:r>
            <a:r>
              <a:rPr lang="en-US" altLang="ja-JP" dirty="0"/>
              <a:t>B</a:t>
            </a:r>
            <a:r>
              <a:rPr lang="ja-JP" altLang="en-US" dirty="0"/>
              <a:t>地点より小さい</a:t>
            </a:r>
            <a:endParaRPr lang="en-US" altLang="ja-JP" dirty="0"/>
          </a:p>
          <a:p>
            <a:pPr marL="0" indent="0">
              <a:buNone/>
            </a:pPr>
            <a:r>
              <a:rPr lang="ja-JP" altLang="en-US" dirty="0"/>
              <a:t>エアマスが大きいほど天体からの光は減光される！</a:t>
            </a:r>
            <a:endParaRPr lang="en-US" altLang="ja-JP" dirty="0"/>
          </a:p>
          <a:p>
            <a:pPr marL="0" indent="0">
              <a:buNone/>
            </a:pPr>
            <a:endParaRPr kumimoji="1" lang="en-US" altLang="ja-JP" dirty="0"/>
          </a:p>
          <a:p>
            <a:pPr marL="0" indent="0">
              <a:buNone/>
            </a:pPr>
            <a:endParaRPr kumimoji="1" lang="en-US"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392AE447-90CF-4BFB-945E-269252391CB8}"/>
              </a:ext>
            </a:extLst>
          </p:cNvPr>
          <p:cNvSpPr>
            <a:spLocks noGrp="1"/>
          </p:cNvSpPr>
          <p:nvPr>
            <p:ph type="title"/>
          </p:nvPr>
        </p:nvSpPr>
        <p:spPr/>
        <p:txBody>
          <a:bodyPr/>
          <a:lstStyle/>
          <a:p>
            <a:r>
              <a:rPr kumimoji="1" lang="ja-JP" altLang="en-US" dirty="0"/>
              <a:t>エアマスとは？</a:t>
            </a:r>
          </a:p>
        </p:txBody>
      </p:sp>
      <p:grpSp>
        <p:nvGrpSpPr>
          <p:cNvPr id="14" name="グループ化 13">
            <a:extLst>
              <a:ext uri="{FF2B5EF4-FFF2-40B4-BE49-F238E27FC236}">
                <a16:creationId xmlns:a16="http://schemas.microsoft.com/office/drawing/2014/main" id="{94197FE1-BBC7-4747-90E9-B1C827D6A544}"/>
              </a:ext>
            </a:extLst>
          </p:cNvPr>
          <p:cNvGrpSpPr/>
          <p:nvPr/>
        </p:nvGrpSpPr>
        <p:grpSpPr>
          <a:xfrm>
            <a:off x="5940102" y="18255"/>
            <a:ext cx="7145018" cy="6248743"/>
            <a:chOff x="5804031" y="18255"/>
            <a:chExt cx="7145018" cy="6248743"/>
          </a:xfrm>
        </p:grpSpPr>
        <p:pic>
          <p:nvPicPr>
            <p:cNvPr id="4" name="図 3">
              <a:extLst>
                <a:ext uri="{FF2B5EF4-FFF2-40B4-BE49-F238E27FC236}">
                  <a16:creationId xmlns:a16="http://schemas.microsoft.com/office/drawing/2014/main" id="{36BE487D-A82E-43CE-ACBC-167DB3D4EC17}"/>
                </a:ext>
              </a:extLst>
            </p:cNvPr>
            <p:cNvPicPr>
              <a:picLocks noChangeAspect="1"/>
            </p:cNvPicPr>
            <p:nvPr/>
          </p:nvPicPr>
          <p:blipFill rotWithShape="1">
            <a:blip r:embed="rId3"/>
            <a:srcRect l="-49675" t="-49893" r="49675" b="49893"/>
            <a:stretch/>
          </p:blipFill>
          <p:spPr>
            <a:xfrm>
              <a:off x="5804031" y="18255"/>
              <a:ext cx="6248743" cy="6248743"/>
            </a:xfrm>
            <a:prstGeom prst="rect">
              <a:avLst/>
            </a:prstGeom>
          </p:spPr>
        </p:pic>
        <p:sp>
          <p:nvSpPr>
            <p:cNvPr id="5" name="フローチャート: 結合子 4">
              <a:extLst>
                <a:ext uri="{FF2B5EF4-FFF2-40B4-BE49-F238E27FC236}">
                  <a16:creationId xmlns:a16="http://schemas.microsoft.com/office/drawing/2014/main" id="{7E0D9935-6A5F-4BEC-A8B8-53BDA7FD4F82}"/>
                </a:ext>
              </a:extLst>
            </p:cNvPr>
            <p:cNvSpPr/>
            <p:nvPr/>
          </p:nvSpPr>
          <p:spPr>
            <a:xfrm>
              <a:off x="9083021" y="3302044"/>
              <a:ext cx="540000" cy="540000"/>
            </a:xfrm>
            <a:prstGeom prst="flowChartConnector">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E68B4D19-56F3-48BD-BB72-54AF155C8FFE}"/>
                </a:ext>
              </a:extLst>
            </p:cNvPr>
            <p:cNvSpPr txBox="1"/>
            <p:nvPr/>
          </p:nvSpPr>
          <p:spPr>
            <a:xfrm>
              <a:off x="8677199" y="2991052"/>
              <a:ext cx="2308072" cy="369332"/>
            </a:xfrm>
            <a:prstGeom prst="rect">
              <a:avLst/>
            </a:prstGeom>
            <a:noFill/>
          </p:spPr>
          <p:txBody>
            <a:bodyPr wrap="square" rtlCol="0">
              <a:spAutoFit/>
            </a:bodyPr>
            <a:lstStyle/>
            <a:p>
              <a:r>
                <a:rPr kumimoji="1" lang="ja-JP" altLang="en-US" dirty="0"/>
                <a:t>カノープス</a:t>
              </a:r>
            </a:p>
          </p:txBody>
        </p:sp>
        <p:sp>
          <p:nvSpPr>
            <p:cNvPr id="7" name="テキスト ボックス 6">
              <a:extLst>
                <a:ext uri="{FF2B5EF4-FFF2-40B4-BE49-F238E27FC236}">
                  <a16:creationId xmlns:a16="http://schemas.microsoft.com/office/drawing/2014/main" id="{88F05774-4EB8-45D3-82FE-BE8486E1C198}"/>
                </a:ext>
              </a:extLst>
            </p:cNvPr>
            <p:cNvSpPr txBox="1"/>
            <p:nvPr/>
          </p:nvSpPr>
          <p:spPr>
            <a:xfrm>
              <a:off x="8940153" y="5246625"/>
              <a:ext cx="2308072" cy="369332"/>
            </a:xfrm>
            <a:prstGeom prst="rect">
              <a:avLst/>
            </a:prstGeom>
            <a:noFill/>
          </p:spPr>
          <p:txBody>
            <a:bodyPr wrap="square" rtlCol="0">
              <a:spAutoFit/>
            </a:bodyPr>
            <a:lstStyle/>
            <a:p>
              <a:r>
                <a:rPr kumimoji="1" lang="ja-JP" altLang="en-US" dirty="0"/>
                <a:t>大気</a:t>
              </a:r>
            </a:p>
          </p:txBody>
        </p:sp>
        <p:sp>
          <p:nvSpPr>
            <p:cNvPr id="8" name="テキスト ボックス 7">
              <a:extLst>
                <a:ext uri="{FF2B5EF4-FFF2-40B4-BE49-F238E27FC236}">
                  <a16:creationId xmlns:a16="http://schemas.microsoft.com/office/drawing/2014/main" id="{ABFF5F19-9C25-40BD-A21E-CB2329D08E72}"/>
                </a:ext>
              </a:extLst>
            </p:cNvPr>
            <p:cNvSpPr txBox="1"/>
            <p:nvPr/>
          </p:nvSpPr>
          <p:spPr>
            <a:xfrm>
              <a:off x="10640977" y="5282245"/>
              <a:ext cx="2308072" cy="369332"/>
            </a:xfrm>
            <a:prstGeom prst="rect">
              <a:avLst/>
            </a:prstGeom>
            <a:noFill/>
          </p:spPr>
          <p:txBody>
            <a:bodyPr wrap="square" rtlCol="0">
              <a:spAutoFit/>
            </a:bodyPr>
            <a:lstStyle/>
            <a:p>
              <a:r>
                <a:rPr lang="ja-JP" altLang="en-US" dirty="0">
                  <a:solidFill>
                    <a:schemeClr val="bg1"/>
                  </a:solidFill>
                </a:rPr>
                <a:t>地球</a:t>
              </a:r>
              <a:endParaRPr kumimoji="1" lang="ja-JP" altLang="en-US" dirty="0">
                <a:solidFill>
                  <a:schemeClr val="bg1"/>
                </a:solidFill>
              </a:endParaRPr>
            </a:p>
          </p:txBody>
        </p:sp>
        <p:sp>
          <p:nvSpPr>
            <p:cNvPr id="9" name="矢印: 右 8">
              <a:extLst>
                <a:ext uri="{FF2B5EF4-FFF2-40B4-BE49-F238E27FC236}">
                  <a16:creationId xmlns:a16="http://schemas.microsoft.com/office/drawing/2014/main" id="{B73C640D-CF03-4138-B1F0-BDF9B85B92C7}"/>
                </a:ext>
              </a:extLst>
            </p:cNvPr>
            <p:cNvSpPr/>
            <p:nvPr/>
          </p:nvSpPr>
          <p:spPr>
            <a:xfrm>
              <a:off x="9471330" y="3395192"/>
              <a:ext cx="2404983" cy="321616"/>
            </a:xfrm>
            <a:prstGeom prst="rightArrow">
              <a:avLst>
                <a:gd name="adj1" fmla="val 50000"/>
                <a:gd name="adj2" fmla="val 1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右 9">
              <a:extLst>
                <a:ext uri="{FF2B5EF4-FFF2-40B4-BE49-F238E27FC236}">
                  <a16:creationId xmlns:a16="http://schemas.microsoft.com/office/drawing/2014/main" id="{DEABE574-BE73-4C6F-994F-F5CF8DA40D0A}"/>
                </a:ext>
              </a:extLst>
            </p:cNvPr>
            <p:cNvSpPr/>
            <p:nvPr/>
          </p:nvSpPr>
          <p:spPr>
            <a:xfrm rot="3310677">
              <a:off x="9107460" y="4068545"/>
              <a:ext cx="1231542" cy="321616"/>
            </a:xfrm>
            <a:prstGeom prst="rightArrow">
              <a:avLst>
                <a:gd name="adj1" fmla="val 50000"/>
                <a:gd name="adj2" fmla="val 1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a:extLst>
                <a:ext uri="{FF2B5EF4-FFF2-40B4-BE49-F238E27FC236}">
                  <a16:creationId xmlns:a16="http://schemas.microsoft.com/office/drawing/2014/main" id="{4214CA59-C2EB-4FD0-A0F9-CF7B8EDE3199}"/>
                </a:ext>
              </a:extLst>
            </p:cNvPr>
            <p:cNvSpPr txBox="1"/>
            <p:nvPr/>
          </p:nvSpPr>
          <p:spPr>
            <a:xfrm>
              <a:off x="10032617" y="4653947"/>
              <a:ext cx="813000" cy="369332"/>
            </a:xfrm>
            <a:prstGeom prst="rect">
              <a:avLst/>
            </a:prstGeom>
            <a:noFill/>
          </p:spPr>
          <p:txBody>
            <a:bodyPr wrap="square" rtlCol="0">
              <a:spAutoFit/>
            </a:bodyPr>
            <a:lstStyle/>
            <a:p>
              <a:r>
                <a:rPr kumimoji="1" lang="en-US" altLang="ja-JP" dirty="0">
                  <a:solidFill>
                    <a:schemeClr val="bg1"/>
                  </a:solidFill>
                </a:rPr>
                <a:t>A</a:t>
              </a:r>
              <a:endParaRPr kumimoji="1" lang="ja-JP" altLang="en-US" dirty="0">
                <a:solidFill>
                  <a:schemeClr val="bg1"/>
                </a:solidFill>
              </a:endParaRPr>
            </a:p>
          </p:txBody>
        </p:sp>
        <p:sp>
          <p:nvSpPr>
            <p:cNvPr id="12" name="テキスト ボックス 11">
              <a:extLst>
                <a:ext uri="{FF2B5EF4-FFF2-40B4-BE49-F238E27FC236}">
                  <a16:creationId xmlns:a16="http://schemas.microsoft.com/office/drawing/2014/main" id="{D4034E30-840D-43DF-989F-C21E41CEC528}"/>
                </a:ext>
              </a:extLst>
            </p:cNvPr>
            <p:cNvSpPr txBox="1"/>
            <p:nvPr/>
          </p:nvSpPr>
          <p:spPr>
            <a:xfrm>
              <a:off x="11673014" y="3716808"/>
              <a:ext cx="813000" cy="369332"/>
            </a:xfrm>
            <a:prstGeom prst="rect">
              <a:avLst/>
            </a:prstGeom>
            <a:noFill/>
          </p:spPr>
          <p:txBody>
            <a:bodyPr wrap="square" rtlCol="0">
              <a:spAutoFit/>
            </a:bodyPr>
            <a:lstStyle/>
            <a:p>
              <a:r>
                <a:rPr lang="en-US" altLang="ja-JP" dirty="0">
                  <a:solidFill>
                    <a:schemeClr val="bg1"/>
                  </a:solidFill>
                </a:rPr>
                <a:t>B</a:t>
              </a:r>
              <a:endParaRPr kumimoji="1" lang="ja-JP" altLang="en-US" dirty="0">
                <a:solidFill>
                  <a:schemeClr val="bg1"/>
                </a:solidFill>
              </a:endParaRPr>
            </a:p>
          </p:txBody>
        </p:sp>
      </p:grpSp>
    </p:spTree>
    <p:extLst>
      <p:ext uri="{BB962C8B-B14F-4D97-AF65-F5344CB8AC3E}">
        <p14:creationId xmlns:p14="http://schemas.microsoft.com/office/powerpoint/2010/main" val="3977273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E8840C22-1EBC-40C8-9E59-09E76412949F}"/>
              </a:ext>
            </a:extLst>
          </p:cNvPr>
          <p:cNvSpPr>
            <a:spLocks noGrp="1"/>
          </p:cNvSpPr>
          <p:nvPr>
            <p:ph idx="1"/>
          </p:nvPr>
        </p:nvSpPr>
        <p:spPr>
          <a:xfrm>
            <a:off x="146363" y="1495989"/>
            <a:ext cx="8354786" cy="4351338"/>
          </a:xfrm>
        </p:spPr>
        <p:txBody>
          <a:bodyPr>
            <a:normAutofit/>
          </a:bodyPr>
          <a:lstStyle/>
          <a:p>
            <a:pPr marL="0" indent="0">
              <a:buNone/>
            </a:pPr>
            <a:r>
              <a:rPr kumimoji="1" lang="ja-JP" altLang="en-US" sz="2400" dirty="0">
                <a:solidFill>
                  <a:srgbClr val="0000FF"/>
                </a:solidFill>
              </a:rPr>
              <a:t>レイリー散乱</a:t>
            </a:r>
            <a:endParaRPr kumimoji="1" lang="en-US" altLang="ja-JP" sz="2400" dirty="0">
              <a:solidFill>
                <a:srgbClr val="0000FF"/>
              </a:solidFill>
            </a:endParaRPr>
          </a:p>
          <a:p>
            <a:pPr marL="0" indent="0">
              <a:buNone/>
            </a:pPr>
            <a:r>
              <a:rPr kumimoji="1" lang="ja-JP" altLang="en-US" sz="2400" dirty="0"/>
              <a:t>空が青く見えるのはこれが原因．</a:t>
            </a:r>
            <a:r>
              <a:rPr kumimoji="1" lang="ja-JP" altLang="en-US" sz="2400" dirty="0">
                <a:solidFill>
                  <a:schemeClr val="accent6">
                    <a:lumMod val="75000"/>
                  </a:schemeClr>
                </a:solidFill>
              </a:rPr>
              <a:t>入射してくる電磁波の波長が粒子の半径よりもはるかに大きい場合の散乱</a:t>
            </a:r>
            <a:r>
              <a:rPr kumimoji="1" lang="ja-JP" altLang="en-US" sz="2400" dirty="0"/>
              <a:t>．（大気中では酸素分子や窒素分子等による）</a:t>
            </a:r>
            <a:endParaRPr kumimoji="1" lang="en-US" altLang="ja-JP" sz="2400" dirty="0"/>
          </a:p>
          <a:p>
            <a:pPr marL="0" indent="0">
              <a:buNone/>
            </a:pPr>
            <a:endParaRPr kumimoji="1" lang="en-US" altLang="ja-JP" sz="2400" dirty="0"/>
          </a:p>
          <a:p>
            <a:pPr marL="0" indent="0">
              <a:buNone/>
            </a:pPr>
            <a:endParaRPr lang="en-US" altLang="ja-JP" sz="2400" dirty="0"/>
          </a:p>
          <a:p>
            <a:pPr marL="0" indent="0">
              <a:buNone/>
            </a:pPr>
            <a:endParaRPr lang="en-US" altLang="ja-JP" sz="2400" dirty="0"/>
          </a:p>
          <a:p>
            <a:pPr marL="0" indent="0">
              <a:buNone/>
            </a:pPr>
            <a:r>
              <a:rPr lang="ja-JP" altLang="ja-JP" sz="2400" dirty="0">
                <a:effectLst/>
                <a:cs typeface="Segoe UI" panose="020B0502040204020203" pitchFamily="34" charset="0"/>
              </a:rPr>
              <a:t>散乱光の強度は電磁波の波長</a:t>
            </a:r>
            <a:r>
              <a:rPr lang="en-US" altLang="ja-JP" sz="2400" dirty="0">
                <a:effectLst/>
                <a:cs typeface="Segoe UI" panose="020B0502040204020203" pitchFamily="34" charset="0"/>
              </a:rPr>
              <a:t>λ</a:t>
            </a:r>
            <a:r>
              <a:rPr lang="ja-JP" altLang="ja-JP" sz="2400" dirty="0">
                <a:effectLst/>
                <a:cs typeface="Segoe UI" panose="020B0502040204020203" pitchFamily="34" charset="0"/>
              </a:rPr>
              <a:t>の</a:t>
            </a:r>
            <a:r>
              <a:rPr lang="en-US" altLang="ja-JP" sz="2400" dirty="0">
                <a:effectLst/>
              </a:rPr>
              <a:t>4</a:t>
            </a:r>
            <a:r>
              <a:rPr lang="ja-JP" altLang="ja-JP" sz="2400" dirty="0">
                <a:effectLst/>
                <a:cs typeface="Segoe UI" panose="020B0502040204020203" pitchFamily="34" charset="0"/>
              </a:rPr>
              <a:t>乗に反比例</a:t>
            </a:r>
            <a:endParaRPr lang="en-US" altLang="ja-JP" sz="2400" dirty="0">
              <a:effectLst/>
              <a:cs typeface="Segoe UI" panose="020B0502040204020203" pitchFamily="34" charset="0"/>
            </a:endParaRPr>
          </a:p>
          <a:p>
            <a:pPr marL="0" indent="0">
              <a:buNone/>
            </a:pPr>
            <a:r>
              <a:rPr kumimoji="1" lang="ja-JP" altLang="en-US" sz="2400" dirty="0"/>
              <a:t>つまり，赤色光よりも青色光のほうが</a:t>
            </a:r>
            <a:r>
              <a:rPr kumimoji="1" lang="ja-JP" altLang="en-US" sz="2400" dirty="0">
                <a:solidFill>
                  <a:schemeClr val="accent6">
                    <a:lumMod val="75000"/>
                  </a:schemeClr>
                </a:solidFill>
              </a:rPr>
              <a:t>散乱強度が強い</a:t>
            </a:r>
            <a:r>
              <a:rPr kumimoji="1" lang="ja-JP" altLang="en-US" sz="2400" dirty="0"/>
              <a:t>．</a:t>
            </a:r>
            <a:endParaRPr kumimoji="1" lang="en-US" altLang="ja-JP" sz="2400" dirty="0"/>
          </a:p>
        </p:txBody>
      </p:sp>
      <p:sp>
        <p:nvSpPr>
          <p:cNvPr id="3" name="タイトル 2">
            <a:extLst>
              <a:ext uri="{FF2B5EF4-FFF2-40B4-BE49-F238E27FC236}">
                <a16:creationId xmlns:a16="http://schemas.microsoft.com/office/drawing/2014/main" id="{20AE1265-3333-47C8-8F95-E067B1997AC2}"/>
              </a:ext>
            </a:extLst>
          </p:cNvPr>
          <p:cNvSpPr>
            <a:spLocks noGrp="1"/>
          </p:cNvSpPr>
          <p:nvPr>
            <p:ph type="title"/>
          </p:nvPr>
        </p:nvSpPr>
        <p:spPr>
          <a:xfrm>
            <a:off x="838200" y="355712"/>
            <a:ext cx="10515600" cy="1010445"/>
          </a:xfrm>
        </p:spPr>
        <p:txBody>
          <a:bodyPr>
            <a:normAutofit fontScale="90000"/>
          </a:bodyPr>
          <a:lstStyle/>
          <a:p>
            <a:r>
              <a:rPr kumimoji="1" lang="ja-JP" altLang="en-US" dirty="0"/>
              <a:t>レイリー散乱による赤化</a:t>
            </a:r>
            <a:br>
              <a:rPr kumimoji="1" lang="ja-JP" altLang="en-US" dirty="0"/>
            </a:br>
            <a:endParaRPr kumimoji="1" lang="ja-JP" altLang="en-US" dirty="0"/>
          </a:p>
        </p:txBody>
      </p:sp>
      <p:pic>
        <p:nvPicPr>
          <p:cNvPr id="5" name="図 4">
            <a:extLst>
              <a:ext uri="{FF2B5EF4-FFF2-40B4-BE49-F238E27FC236}">
                <a16:creationId xmlns:a16="http://schemas.microsoft.com/office/drawing/2014/main" id="{05CBC451-4005-484A-9E11-FFAC9F05EA4B}"/>
              </a:ext>
            </a:extLst>
          </p:cNvPr>
          <p:cNvPicPr>
            <a:picLocks noChangeAspect="1"/>
          </p:cNvPicPr>
          <p:nvPr/>
        </p:nvPicPr>
        <p:blipFill rotWithShape="1">
          <a:blip r:embed="rId2"/>
          <a:srcRect l="34445" t="37699" r="41164" b="49999"/>
          <a:stretch/>
        </p:blipFill>
        <p:spPr>
          <a:xfrm>
            <a:off x="1545923" y="3063681"/>
            <a:ext cx="3616478" cy="1215954"/>
          </a:xfrm>
          <a:prstGeom prst="rect">
            <a:avLst/>
          </a:prstGeom>
        </p:spPr>
      </p:pic>
      <p:pic>
        <p:nvPicPr>
          <p:cNvPr id="7" name="図 6" descr="山の景色&#10;&#10;自動的に生成された説明">
            <a:extLst>
              <a:ext uri="{FF2B5EF4-FFF2-40B4-BE49-F238E27FC236}">
                <a16:creationId xmlns:a16="http://schemas.microsoft.com/office/drawing/2014/main" id="{C3CE3295-0244-4EB0-B3A5-2DE275D05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0363" y="2123849"/>
            <a:ext cx="3480401" cy="2610301"/>
          </a:xfrm>
          <a:prstGeom prst="rect">
            <a:avLst/>
          </a:prstGeom>
        </p:spPr>
      </p:pic>
      <p:pic>
        <p:nvPicPr>
          <p:cNvPr id="4" name="図 3">
            <a:extLst>
              <a:ext uri="{FF2B5EF4-FFF2-40B4-BE49-F238E27FC236}">
                <a16:creationId xmlns:a16="http://schemas.microsoft.com/office/drawing/2014/main" id="{0D12BDE5-A3EF-4F71-A05E-2171C9C479DF}"/>
              </a:ext>
            </a:extLst>
          </p:cNvPr>
          <p:cNvPicPr>
            <a:picLocks noChangeAspect="1"/>
          </p:cNvPicPr>
          <p:nvPr/>
        </p:nvPicPr>
        <p:blipFill>
          <a:blip r:embed="rId4"/>
          <a:stretch>
            <a:fillRect/>
          </a:stretch>
        </p:blipFill>
        <p:spPr>
          <a:xfrm>
            <a:off x="7177404" y="5054199"/>
            <a:ext cx="4964719" cy="1116696"/>
          </a:xfrm>
          <a:prstGeom prst="rect">
            <a:avLst/>
          </a:prstGeom>
        </p:spPr>
      </p:pic>
    </p:spTree>
    <p:extLst>
      <p:ext uri="{BB962C8B-B14F-4D97-AF65-F5344CB8AC3E}">
        <p14:creationId xmlns:p14="http://schemas.microsoft.com/office/powerpoint/2010/main" val="3756797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E92D087F-A51A-45B6-98AE-212F660874BF}"/>
              </a:ext>
            </a:extLst>
          </p:cNvPr>
          <p:cNvSpPr>
            <a:spLocks noGrp="1"/>
          </p:cNvSpPr>
          <p:nvPr>
            <p:ph idx="1"/>
          </p:nvPr>
        </p:nvSpPr>
        <p:spPr>
          <a:xfrm>
            <a:off x="344953" y="1418142"/>
            <a:ext cx="11668181" cy="4780066"/>
          </a:xfrm>
        </p:spPr>
        <p:txBody>
          <a:bodyPr>
            <a:normAutofit/>
          </a:bodyPr>
          <a:lstStyle/>
          <a:p>
            <a:pPr marL="0" indent="0">
              <a:buNone/>
            </a:pPr>
            <a:r>
              <a:rPr kumimoji="1" lang="ja-JP" altLang="en-US" dirty="0"/>
              <a:t>はじめましての方がいる可能性があるので簡単に自己紹介</a:t>
            </a:r>
            <a:endParaRPr kumimoji="1" lang="en-US" altLang="ja-JP" dirty="0"/>
          </a:p>
          <a:p>
            <a:pPr marL="0" indent="0">
              <a:buNone/>
            </a:pPr>
            <a:endParaRPr lang="en-US" altLang="ja-JP" dirty="0"/>
          </a:p>
          <a:p>
            <a:pPr marL="0" indent="0">
              <a:buNone/>
            </a:pPr>
            <a:r>
              <a:rPr lang="ja-JP" altLang="en-US" dirty="0"/>
              <a:t>  </a:t>
            </a:r>
            <a:r>
              <a:rPr kumimoji="1" lang="ja-JP" altLang="en-US" dirty="0"/>
              <a:t>中山 智博　（ナカヤマ　トモヒロ）　（</a:t>
            </a:r>
            <a:r>
              <a:rPr kumimoji="1" lang="ja-JP" altLang="en-US" u="sng" dirty="0"/>
              <a:t>中川でも山中でもチヒロでもありません</a:t>
            </a:r>
            <a:r>
              <a:rPr kumimoji="1" lang="ja-JP" altLang="en-US" dirty="0"/>
              <a:t>）</a:t>
            </a:r>
            <a:endParaRPr kumimoji="1" lang="en-US" altLang="ja-JP" dirty="0"/>
          </a:p>
          <a:p>
            <a:pPr marL="0" indent="0">
              <a:buNone/>
            </a:pPr>
            <a:r>
              <a:rPr lang="ja-JP" altLang="en-US" dirty="0"/>
              <a:t>　総文</a:t>
            </a:r>
            <a:r>
              <a:rPr lang="en-US" altLang="ja-JP" dirty="0"/>
              <a:t>15</a:t>
            </a:r>
            <a:r>
              <a:rPr lang="ja-JP" altLang="en-US" dirty="0"/>
              <a:t>組→農学部森林科学科</a:t>
            </a:r>
            <a:r>
              <a:rPr lang="en-US" altLang="ja-JP" dirty="0"/>
              <a:t>B2</a:t>
            </a:r>
          </a:p>
          <a:p>
            <a:pPr marL="0" indent="0">
              <a:buNone/>
            </a:pPr>
            <a:r>
              <a:rPr lang="ja-JP" altLang="en-US" dirty="0"/>
              <a:t>・大阪府生まれ、和歌山の大地に育てられた。</a:t>
            </a:r>
            <a:endParaRPr lang="en-US" altLang="ja-JP" dirty="0"/>
          </a:p>
          <a:p>
            <a:pPr marL="0" indent="0">
              <a:buNone/>
            </a:pPr>
            <a:r>
              <a:rPr lang="ja-JP" altLang="en-US" dirty="0"/>
              <a:t>　和歌山県串本町潮岬に</a:t>
            </a:r>
            <a:r>
              <a:rPr lang="en-US" altLang="ja-JP" dirty="0"/>
              <a:t>3</a:t>
            </a:r>
            <a:r>
              <a:rPr lang="ja-JP" altLang="en-US" dirty="0"/>
              <a:t>年ほど在住。</a:t>
            </a:r>
            <a:endParaRPr lang="en-US" altLang="ja-JP" dirty="0"/>
          </a:p>
          <a:p>
            <a:pPr marL="0" indent="0">
              <a:buNone/>
            </a:pPr>
            <a:r>
              <a:rPr lang="ja-JP" altLang="en-US" dirty="0"/>
              <a:t>・シュマの会以外の地学サークルに所属</a:t>
            </a:r>
            <a:endParaRPr lang="en-US" altLang="ja-JP" dirty="0"/>
          </a:p>
          <a:p>
            <a:pPr marL="0" indent="0">
              <a:buNone/>
            </a:pPr>
            <a:r>
              <a:rPr lang="ja-JP" altLang="en-US" dirty="0"/>
              <a:t>・気象・土砂災害、地震・津波、天文に興味あり</a:t>
            </a:r>
            <a:endParaRPr lang="en-US" altLang="ja-JP" dirty="0"/>
          </a:p>
          <a:p>
            <a:pPr marL="0" indent="0">
              <a:buNone/>
            </a:pPr>
            <a:r>
              <a:rPr lang="ja-JP" altLang="en-US" dirty="0"/>
              <a:t>・南鳥島、ダイビング、海洋生物、ロシアが好き</a:t>
            </a:r>
            <a:endParaRPr lang="en-US" altLang="ja-JP" dirty="0"/>
          </a:p>
          <a:p>
            <a:pPr marL="0" indent="0">
              <a:buNone/>
            </a:pPr>
            <a:endParaRPr lang="en-US"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4FE27EF1-CD01-41B9-8614-D253ACE7C8B4}"/>
              </a:ext>
            </a:extLst>
          </p:cNvPr>
          <p:cNvSpPr>
            <a:spLocks noGrp="1"/>
          </p:cNvSpPr>
          <p:nvPr>
            <p:ph type="title"/>
          </p:nvPr>
        </p:nvSpPr>
        <p:spPr/>
        <p:txBody>
          <a:bodyPr/>
          <a:lstStyle/>
          <a:p>
            <a:r>
              <a:rPr kumimoji="1" lang="ja-JP" altLang="en-US" dirty="0"/>
              <a:t>簡単な自己紹介</a:t>
            </a:r>
          </a:p>
        </p:txBody>
      </p:sp>
      <p:pic>
        <p:nvPicPr>
          <p:cNvPr id="4" name="図 3" descr="マップ&#10;&#10;自動的に生成された説明">
            <a:extLst>
              <a:ext uri="{FF2B5EF4-FFF2-40B4-BE49-F238E27FC236}">
                <a16:creationId xmlns:a16="http://schemas.microsoft.com/office/drawing/2014/main" id="{9C2AA7BB-F3D8-4F82-B284-ED18DD8B4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6455" y="2920847"/>
            <a:ext cx="2884479" cy="3255619"/>
          </a:xfrm>
          <a:prstGeom prst="rect">
            <a:avLst/>
          </a:prstGeom>
        </p:spPr>
      </p:pic>
      <p:sp>
        <p:nvSpPr>
          <p:cNvPr id="5" name="二等辺三角形 4">
            <a:extLst>
              <a:ext uri="{FF2B5EF4-FFF2-40B4-BE49-F238E27FC236}">
                <a16:creationId xmlns:a16="http://schemas.microsoft.com/office/drawing/2014/main" id="{85DE30EA-3816-4606-8ECB-61F6D3F99F87}"/>
              </a:ext>
            </a:extLst>
          </p:cNvPr>
          <p:cNvSpPr/>
          <p:nvPr/>
        </p:nvSpPr>
        <p:spPr>
          <a:xfrm rot="5400000">
            <a:off x="10240029" y="5691001"/>
            <a:ext cx="369997" cy="580856"/>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8E2558B-9CE0-4B51-AB37-0DFE734D79D3}"/>
              </a:ext>
            </a:extLst>
          </p:cNvPr>
          <p:cNvSpPr txBox="1"/>
          <p:nvPr/>
        </p:nvSpPr>
        <p:spPr>
          <a:xfrm>
            <a:off x="8596455" y="5679002"/>
            <a:ext cx="1899981" cy="523220"/>
          </a:xfrm>
          <a:prstGeom prst="rect">
            <a:avLst/>
          </a:prstGeom>
          <a:noFill/>
          <a:ln>
            <a:noFill/>
          </a:ln>
        </p:spPr>
        <p:txBody>
          <a:bodyPr wrap="square" rtlCol="0">
            <a:spAutoFit/>
          </a:bodyPr>
          <a:lstStyle/>
          <a:p>
            <a:r>
              <a:rPr kumimoji="1" lang="en-US" altLang="ja-JP" sz="2800" dirty="0">
                <a:solidFill>
                  <a:srgbClr val="0000FF"/>
                </a:solidFill>
                <a:latin typeface="Arial" panose="020B0604020202020204" pitchFamily="34" charset="0"/>
                <a:ea typeface="ＭＳ Ｐゴシック" panose="020B0600070205080204" pitchFamily="50" charset="-128"/>
                <a:cs typeface="Arial" panose="020B0604020202020204" pitchFamily="34" charset="0"/>
              </a:rPr>
              <a:t>I’m here</a:t>
            </a:r>
            <a:endParaRPr kumimoji="1" lang="ja-JP" altLang="en-US" sz="2800" dirty="0">
              <a:solidFill>
                <a:srgbClr val="0000FF"/>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8" name="図 7" descr="挿絵, 抽象 が含まれている画像&#10;&#10;自動的に生成された説明">
            <a:extLst>
              <a:ext uri="{FF2B5EF4-FFF2-40B4-BE49-F238E27FC236}">
                <a16:creationId xmlns:a16="http://schemas.microsoft.com/office/drawing/2014/main" id="{879EAC80-A2C1-4949-A9A6-47CF47155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3555" y="5587001"/>
            <a:ext cx="710490" cy="664308"/>
          </a:xfrm>
          <a:prstGeom prst="rect">
            <a:avLst/>
          </a:prstGeom>
        </p:spPr>
      </p:pic>
    </p:spTree>
    <p:extLst>
      <p:ext uri="{BB962C8B-B14F-4D97-AF65-F5344CB8AC3E}">
        <p14:creationId xmlns:p14="http://schemas.microsoft.com/office/powerpoint/2010/main" val="13862506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45EBE6FD-230A-42C8-A8C0-06C423CC41F9}"/>
              </a:ext>
            </a:extLst>
          </p:cNvPr>
          <p:cNvSpPr>
            <a:spLocks noGrp="1"/>
          </p:cNvSpPr>
          <p:nvPr>
            <p:ph idx="1"/>
          </p:nvPr>
        </p:nvSpPr>
        <p:spPr>
          <a:xfrm>
            <a:off x="185157" y="1433666"/>
            <a:ext cx="8633654" cy="2587515"/>
          </a:xfrm>
        </p:spPr>
        <p:txBody>
          <a:bodyPr/>
          <a:lstStyle/>
          <a:p>
            <a:pPr marL="0" indent="0">
              <a:buNone/>
            </a:pPr>
            <a:r>
              <a:rPr lang="ja-JP" altLang="en-US" dirty="0"/>
              <a:t>レイリー散乱により，入射してくる光の</a:t>
            </a:r>
            <a:r>
              <a:rPr lang="ja-JP" altLang="en-US" dirty="0">
                <a:solidFill>
                  <a:schemeClr val="accent6">
                    <a:lumMod val="75000"/>
                  </a:schemeClr>
                </a:solidFill>
              </a:rPr>
              <a:t>波長が短いほど散乱されやすい</a:t>
            </a:r>
            <a:r>
              <a:rPr lang="ja-JP" altLang="en-US" dirty="0"/>
              <a:t>ので，エアマスが大きいほど散乱される量が大きくなる</a:t>
            </a:r>
            <a:endParaRPr lang="en-US" altLang="ja-JP" dirty="0"/>
          </a:p>
          <a:p>
            <a:pPr marL="0" indent="0">
              <a:buNone/>
            </a:pPr>
            <a:r>
              <a:rPr lang="ja-JP" altLang="en-US" dirty="0"/>
              <a:t>つまり，地表面と垂直に入射（天頂角が</a:t>
            </a:r>
            <a:r>
              <a:rPr lang="ja-JP" altLang="en-US" dirty="0">
                <a:solidFill>
                  <a:schemeClr val="accent6">
                    <a:lumMod val="75000"/>
                  </a:schemeClr>
                </a:solidFill>
              </a:rPr>
              <a:t>小さい</a:t>
            </a:r>
            <a:r>
              <a:rPr lang="ja-JP" altLang="en-US" dirty="0"/>
              <a:t>）するときは赤化しにくいが，水平に入射（天頂角が</a:t>
            </a:r>
            <a:r>
              <a:rPr lang="ja-JP" altLang="en-US" dirty="0">
                <a:solidFill>
                  <a:srgbClr val="FF0000"/>
                </a:solidFill>
              </a:rPr>
              <a:t>大きい</a:t>
            </a:r>
            <a:r>
              <a:rPr lang="ja-JP" altLang="en-US" dirty="0"/>
              <a:t>）するときは青色光が散乱される量が大きいため，</a:t>
            </a:r>
            <a:r>
              <a:rPr lang="ja-JP" altLang="en-US" dirty="0">
                <a:solidFill>
                  <a:srgbClr val="FF0000"/>
                </a:solidFill>
              </a:rPr>
              <a:t>赤化する</a:t>
            </a:r>
            <a:r>
              <a:rPr lang="ja-JP" altLang="en-US" dirty="0"/>
              <a:t>．</a:t>
            </a:r>
            <a:endParaRPr lang="en-US" altLang="ja-JP" dirty="0"/>
          </a:p>
          <a:p>
            <a:pPr marL="0" indent="0">
              <a:buNone/>
            </a:pPr>
            <a:endParaRPr kumimoji="1" lang="en-US"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794BB846-D110-4C21-A2C0-C50D5EE41ADD}"/>
              </a:ext>
            </a:extLst>
          </p:cNvPr>
          <p:cNvSpPr>
            <a:spLocks noGrp="1"/>
          </p:cNvSpPr>
          <p:nvPr>
            <p:ph type="title"/>
          </p:nvPr>
        </p:nvSpPr>
        <p:spPr/>
        <p:txBody>
          <a:bodyPr/>
          <a:lstStyle/>
          <a:p>
            <a:r>
              <a:rPr kumimoji="1" lang="ja-JP" altLang="en-US" dirty="0"/>
              <a:t>レイリー散乱と赤化</a:t>
            </a:r>
          </a:p>
        </p:txBody>
      </p:sp>
      <p:pic>
        <p:nvPicPr>
          <p:cNvPr id="14" name="図 13">
            <a:extLst>
              <a:ext uri="{FF2B5EF4-FFF2-40B4-BE49-F238E27FC236}">
                <a16:creationId xmlns:a16="http://schemas.microsoft.com/office/drawing/2014/main" id="{E20F867A-2A2F-48E3-95C6-53E9CDB0F942}"/>
              </a:ext>
            </a:extLst>
          </p:cNvPr>
          <p:cNvPicPr>
            <a:picLocks noChangeAspect="1"/>
          </p:cNvPicPr>
          <p:nvPr/>
        </p:nvPicPr>
        <p:blipFill rotWithShape="1">
          <a:blip r:embed="rId2"/>
          <a:srcRect l="39693" t="47096"/>
          <a:stretch/>
        </p:blipFill>
        <p:spPr>
          <a:xfrm>
            <a:off x="8780018" y="2955631"/>
            <a:ext cx="4312676" cy="3305966"/>
          </a:xfrm>
          <a:prstGeom prst="rect">
            <a:avLst/>
          </a:prstGeom>
        </p:spPr>
      </p:pic>
      <p:pic>
        <p:nvPicPr>
          <p:cNvPr id="16" name="図 15" descr="山の景色&#10;&#10;自動的に生成された説明">
            <a:extLst>
              <a:ext uri="{FF2B5EF4-FFF2-40B4-BE49-F238E27FC236}">
                <a16:creationId xmlns:a16="http://schemas.microsoft.com/office/drawing/2014/main" id="{50F634BD-CA3A-4A1F-A4B7-39F223FDB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410" y="4024466"/>
            <a:ext cx="2917216" cy="2187912"/>
          </a:xfrm>
          <a:prstGeom prst="rect">
            <a:avLst/>
          </a:prstGeom>
        </p:spPr>
      </p:pic>
      <p:pic>
        <p:nvPicPr>
          <p:cNvPr id="18" name="図 17" descr="夕日と木々&#10;&#10;自動的に生成された説明">
            <a:extLst>
              <a:ext uri="{FF2B5EF4-FFF2-40B4-BE49-F238E27FC236}">
                <a16:creationId xmlns:a16="http://schemas.microsoft.com/office/drawing/2014/main" id="{12B17A22-81CE-42A0-950D-715B3E5F18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1563" y="4021181"/>
            <a:ext cx="2917216" cy="2187912"/>
          </a:xfrm>
          <a:prstGeom prst="rect">
            <a:avLst/>
          </a:prstGeom>
        </p:spPr>
      </p:pic>
      <p:sp>
        <p:nvSpPr>
          <p:cNvPr id="19" name="矢印: 右 18">
            <a:extLst>
              <a:ext uri="{FF2B5EF4-FFF2-40B4-BE49-F238E27FC236}">
                <a16:creationId xmlns:a16="http://schemas.microsoft.com/office/drawing/2014/main" id="{E5D3C737-5683-4F65-9C94-EB9F2395C092}"/>
              </a:ext>
            </a:extLst>
          </p:cNvPr>
          <p:cNvSpPr/>
          <p:nvPr/>
        </p:nvSpPr>
        <p:spPr>
          <a:xfrm>
            <a:off x="3724102" y="4893425"/>
            <a:ext cx="1346662" cy="530909"/>
          </a:xfrm>
          <a:prstGeom prst="rightArrow">
            <a:avLst>
              <a:gd name="adj1" fmla="val 50000"/>
              <a:gd name="adj2" fmla="val 8653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69560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62F78D32-9127-49EC-94D5-A0E5CC74E67D}"/>
              </a:ext>
            </a:extLst>
          </p:cNvPr>
          <p:cNvSpPr>
            <a:spLocks noGrp="1"/>
          </p:cNvSpPr>
          <p:nvPr>
            <p:ph idx="1"/>
          </p:nvPr>
        </p:nvSpPr>
        <p:spPr>
          <a:xfrm>
            <a:off x="244929" y="1566746"/>
            <a:ext cx="6667500" cy="4351338"/>
          </a:xfrm>
        </p:spPr>
        <p:txBody>
          <a:bodyPr/>
          <a:lstStyle/>
          <a:p>
            <a:pPr marL="0" indent="0">
              <a:buNone/>
            </a:pPr>
            <a:r>
              <a:rPr kumimoji="1" lang="ja-JP" altLang="en-US" dirty="0">
                <a:solidFill>
                  <a:schemeClr val="accent6"/>
                </a:solidFill>
              </a:rPr>
              <a:t>ミー散乱</a:t>
            </a:r>
            <a:endParaRPr kumimoji="1" lang="en-US" altLang="ja-JP" dirty="0">
              <a:solidFill>
                <a:schemeClr val="accent6"/>
              </a:solidFill>
            </a:endParaRPr>
          </a:p>
          <a:p>
            <a:pPr marL="0" indent="0">
              <a:buNone/>
            </a:pPr>
            <a:r>
              <a:rPr kumimoji="1" lang="ja-JP" altLang="en-US" dirty="0"/>
              <a:t>入射してくる電磁波の波長と粒子の半径が同じ程度の大きさであるときの散乱</a:t>
            </a:r>
            <a:r>
              <a:rPr lang="ja-JP" altLang="en-US" dirty="0"/>
              <a:t>（大気中の雲粒などによる散乱）</a:t>
            </a:r>
            <a:endParaRPr kumimoji="1" lang="en-US" altLang="ja-JP" dirty="0"/>
          </a:p>
          <a:p>
            <a:pPr marL="0" indent="0">
              <a:buNone/>
            </a:pPr>
            <a:r>
              <a:rPr kumimoji="1" lang="ja-JP" altLang="en-US" dirty="0"/>
              <a:t>ミー散乱の強度は</a:t>
            </a:r>
            <a:r>
              <a:rPr kumimoji="1" lang="ja-JP" altLang="en-US" dirty="0">
                <a:solidFill>
                  <a:srgbClr val="FF0000"/>
                </a:solidFill>
              </a:rPr>
              <a:t>波長に依存しにくい</a:t>
            </a:r>
            <a:endParaRPr kumimoji="1" lang="en-US" altLang="ja-JP" dirty="0">
              <a:solidFill>
                <a:srgbClr val="FF0000"/>
              </a:solidFill>
            </a:endParaRPr>
          </a:p>
          <a:p>
            <a:pPr marL="0" indent="0">
              <a:buNone/>
            </a:pPr>
            <a:endParaRPr lang="en-US" altLang="ja-JP" dirty="0"/>
          </a:p>
          <a:p>
            <a:pPr marL="0" indent="0">
              <a:buNone/>
            </a:pPr>
            <a:r>
              <a:rPr lang="ja-JP" altLang="en-US" dirty="0"/>
              <a:t>空中に微小水滴が多く存在している場合，低空が霞んで見える</a:t>
            </a:r>
            <a:endParaRPr lang="en-US" altLang="ja-JP" dirty="0"/>
          </a:p>
          <a:p>
            <a:pPr marL="0" indent="0">
              <a:buNone/>
            </a:pPr>
            <a:r>
              <a:rPr lang="ja-JP" altLang="en-US" dirty="0"/>
              <a:t>→光が散乱され，</a:t>
            </a:r>
            <a:r>
              <a:rPr lang="ja-JP" altLang="en-US" dirty="0">
                <a:solidFill>
                  <a:srgbClr val="FF0000"/>
                </a:solidFill>
              </a:rPr>
              <a:t>減光される</a:t>
            </a:r>
            <a:endParaRPr lang="en-US" altLang="ja-JP" dirty="0">
              <a:solidFill>
                <a:srgbClr val="FF0000"/>
              </a:solidFill>
            </a:endParaRPr>
          </a:p>
        </p:txBody>
      </p:sp>
      <p:sp>
        <p:nvSpPr>
          <p:cNvPr id="3" name="タイトル 2">
            <a:extLst>
              <a:ext uri="{FF2B5EF4-FFF2-40B4-BE49-F238E27FC236}">
                <a16:creationId xmlns:a16="http://schemas.microsoft.com/office/drawing/2014/main" id="{496CADBF-11B1-4FAE-A2C2-C23D04834E1C}"/>
              </a:ext>
            </a:extLst>
          </p:cNvPr>
          <p:cNvSpPr>
            <a:spLocks noGrp="1"/>
          </p:cNvSpPr>
          <p:nvPr>
            <p:ph type="title"/>
          </p:nvPr>
        </p:nvSpPr>
        <p:spPr/>
        <p:txBody>
          <a:bodyPr/>
          <a:lstStyle/>
          <a:p>
            <a:r>
              <a:rPr kumimoji="1" lang="ja-JP" altLang="en-US" dirty="0"/>
              <a:t>ミー散乱</a:t>
            </a:r>
          </a:p>
        </p:txBody>
      </p:sp>
      <p:pic>
        <p:nvPicPr>
          <p:cNvPr id="7" name="図 6" descr="丘の上に並んでいる&#10;&#10;自動的に生成された説明">
            <a:extLst>
              <a:ext uri="{FF2B5EF4-FFF2-40B4-BE49-F238E27FC236}">
                <a16:creationId xmlns:a16="http://schemas.microsoft.com/office/drawing/2014/main" id="{680FF099-5F84-4B0F-B6F6-B7AB9A4CDD80}"/>
              </a:ext>
            </a:extLst>
          </p:cNvPr>
          <p:cNvPicPr>
            <a:picLocks noChangeAspect="1"/>
          </p:cNvPicPr>
          <p:nvPr/>
        </p:nvPicPr>
        <p:blipFill rotWithShape="1">
          <a:blip r:embed="rId2">
            <a:extLst>
              <a:ext uri="{28A0092B-C50C-407E-A947-70E740481C1C}">
                <a14:useLocalDpi xmlns:a14="http://schemas.microsoft.com/office/drawing/2010/main" val="0"/>
              </a:ext>
            </a:extLst>
          </a:blip>
          <a:srcRect l="42991" t="-1069" r="14509"/>
          <a:stretch/>
        </p:blipFill>
        <p:spPr>
          <a:xfrm>
            <a:off x="7049209" y="1899557"/>
            <a:ext cx="4897862" cy="3584029"/>
          </a:xfrm>
          <a:prstGeom prst="rect">
            <a:avLst/>
          </a:prstGeom>
        </p:spPr>
      </p:pic>
    </p:spTree>
    <p:extLst>
      <p:ext uri="{BB962C8B-B14F-4D97-AF65-F5344CB8AC3E}">
        <p14:creationId xmlns:p14="http://schemas.microsoft.com/office/powerpoint/2010/main" val="1166233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50543594-0064-4244-8A86-8BDFD327FA2C}"/>
              </a:ext>
            </a:extLst>
          </p:cNvPr>
          <p:cNvPicPr>
            <a:picLocks noChangeAspect="1"/>
          </p:cNvPicPr>
          <p:nvPr/>
        </p:nvPicPr>
        <p:blipFill rotWithShape="1">
          <a:blip r:embed="rId2"/>
          <a:srcRect l="-49675" t="-49893" r="49675" b="49893"/>
          <a:stretch/>
        </p:blipFill>
        <p:spPr>
          <a:xfrm>
            <a:off x="5939660" y="0"/>
            <a:ext cx="6248743" cy="6248743"/>
          </a:xfrm>
          <a:prstGeom prst="rect">
            <a:avLst/>
          </a:prstGeom>
        </p:spPr>
      </p:pic>
      <p:sp>
        <p:nvSpPr>
          <p:cNvPr id="2" name="コンテンツ プレースホルダー 1">
            <a:extLst>
              <a:ext uri="{FF2B5EF4-FFF2-40B4-BE49-F238E27FC236}">
                <a16:creationId xmlns:a16="http://schemas.microsoft.com/office/drawing/2014/main" id="{F251F0ED-1A6E-4958-A730-9834AFA9387E}"/>
              </a:ext>
            </a:extLst>
          </p:cNvPr>
          <p:cNvSpPr>
            <a:spLocks noGrp="1"/>
          </p:cNvSpPr>
          <p:nvPr>
            <p:ph idx="1"/>
          </p:nvPr>
        </p:nvSpPr>
        <p:spPr>
          <a:xfrm>
            <a:off x="469815" y="1645089"/>
            <a:ext cx="10515600" cy="4351338"/>
          </a:xfrm>
        </p:spPr>
        <p:txBody>
          <a:bodyPr/>
          <a:lstStyle/>
          <a:p>
            <a:pPr marL="0" indent="0">
              <a:buNone/>
            </a:pPr>
            <a:r>
              <a:rPr kumimoji="1" lang="ja-JP" altLang="en-US" dirty="0"/>
              <a:t>カノープスは青白色の恒星だが、日本では暗く赤みがかって見える。</a:t>
            </a:r>
            <a:endParaRPr kumimoji="1" lang="en-US" altLang="ja-JP" dirty="0"/>
          </a:p>
          <a:p>
            <a:pPr marL="0" indent="0">
              <a:buNone/>
            </a:pPr>
            <a:r>
              <a:rPr lang="ja-JP" altLang="en-US" dirty="0"/>
              <a:t>これは、南中高度が低いことが原因である。</a:t>
            </a:r>
            <a:endParaRPr lang="en-US" altLang="ja-JP" dirty="0"/>
          </a:p>
          <a:p>
            <a:pPr marL="0" indent="0">
              <a:buNone/>
            </a:pPr>
            <a:r>
              <a:rPr lang="ja-JP" altLang="en-US" dirty="0"/>
              <a:t>＝夕日が赤く見えるのと同じ原理</a:t>
            </a:r>
            <a:endParaRPr lang="en-US" altLang="ja-JP" dirty="0"/>
          </a:p>
          <a:p>
            <a:pPr marL="0" indent="0">
              <a:buNone/>
            </a:pPr>
            <a:endParaRPr kumimoji="1" lang="en-US" altLang="ja-JP" dirty="0"/>
          </a:p>
          <a:p>
            <a:pPr marL="0" indent="0">
              <a:buNone/>
            </a:pPr>
            <a:r>
              <a:rPr lang="ja-JP" altLang="en-US" dirty="0"/>
              <a:t>低空では大気の層が厚いため</a:t>
            </a:r>
            <a:endParaRPr lang="en-US" altLang="ja-JP" dirty="0"/>
          </a:p>
          <a:p>
            <a:pPr marL="0" indent="0">
              <a:buNone/>
            </a:pPr>
            <a:r>
              <a:rPr kumimoji="1" lang="ja-JP" altLang="en-US" dirty="0"/>
              <a:t>波長の短い光（</a:t>
            </a:r>
            <a:r>
              <a:rPr kumimoji="1" lang="ja-JP" altLang="en-US" dirty="0">
                <a:solidFill>
                  <a:srgbClr val="0000FF"/>
                </a:solidFill>
              </a:rPr>
              <a:t>青</a:t>
            </a:r>
            <a:r>
              <a:rPr kumimoji="1" lang="ja-JP" altLang="en-US" dirty="0"/>
              <a:t>・</a:t>
            </a:r>
            <a:r>
              <a:rPr kumimoji="1" lang="ja-JP" altLang="en-US" dirty="0">
                <a:solidFill>
                  <a:srgbClr val="7030A0"/>
                </a:solidFill>
              </a:rPr>
              <a:t>紫</a:t>
            </a:r>
            <a:r>
              <a:rPr kumimoji="1" lang="ja-JP" altLang="en-US" dirty="0"/>
              <a:t>）が散乱されやすく、</a:t>
            </a:r>
            <a:endParaRPr kumimoji="1" lang="en-US" altLang="ja-JP" dirty="0"/>
          </a:p>
          <a:p>
            <a:pPr marL="0" indent="0">
              <a:buNone/>
            </a:pPr>
            <a:r>
              <a:rPr lang="ja-JP" altLang="en-US" dirty="0"/>
              <a:t>波長の長い赤い光が地上に届きやすくなる．</a:t>
            </a:r>
            <a:endParaRPr lang="en-US" altLang="ja-JP" dirty="0"/>
          </a:p>
          <a:p>
            <a:pPr marL="0" indent="0">
              <a:buNone/>
            </a:pPr>
            <a:r>
              <a:rPr kumimoji="1" lang="ja-JP" altLang="en-US" dirty="0"/>
              <a:t>また，大気減光で光度が低下する．</a:t>
            </a:r>
          </a:p>
        </p:txBody>
      </p:sp>
      <p:sp>
        <p:nvSpPr>
          <p:cNvPr id="3" name="タイトル 2">
            <a:extLst>
              <a:ext uri="{FF2B5EF4-FFF2-40B4-BE49-F238E27FC236}">
                <a16:creationId xmlns:a16="http://schemas.microsoft.com/office/drawing/2014/main" id="{A90D84D0-7032-4215-A20A-E1C65479A29B}"/>
              </a:ext>
            </a:extLst>
          </p:cNvPr>
          <p:cNvSpPr>
            <a:spLocks noGrp="1"/>
          </p:cNvSpPr>
          <p:nvPr>
            <p:ph type="title"/>
          </p:nvPr>
        </p:nvSpPr>
        <p:spPr/>
        <p:txBody>
          <a:bodyPr>
            <a:normAutofit/>
          </a:bodyPr>
          <a:lstStyle/>
          <a:p>
            <a:r>
              <a:rPr lang="ja-JP" altLang="en-US" dirty="0"/>
              <a:t>まとめ</a:t>
            </a:r>
            <a:endParaRPr kumimoji="1" lang="ja-JP" altLang="en-US" dirty="0"/>
          </a:p>
        </p:txBody>
      </p:sp>
      <p:cxnSp>
        <p:nvCxnSpPr>
          <p:cNvPr id="7" name="直線矢印コネクタ 6">
            <a:extLst>
              <a:ext uri="{FF2B5EF4-FFF2-40B4-BE49-F238E27FC236}">
                <a16:creationId xmlns:a16="http://schemas.microsoft.com/office/drawing/2014/main" id="{4A8C9204-F491-468F-AA77-A56840340931}"/>
              </a:ext>
            </a:extLst>
          </p:cNvPr>
          <p:cNvCxnSpPr>
            <a:cxnSpLocks/>
          </p:cNvCxnSpPr>
          <p:nvPr/>
        </p:nvCxnSpPr>
        <p:spPr>
          <a:xfrm>
            <a:off x="9417050" y="3556000"/>
            <a:ext cx="250825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2" name="グループ化 21">
            <a:extLst>
              <a:ext uri="{FF2B5EF4-FFF2-40B4-BE49-F238E27FC236}">
                <a16:creationId xmlns:a16="http://schemas.microsoft.com/office/drawing/2014/main" id="{E0E3FD19-E852-47FC-9613-B575802213FB}"/>
              </a:ext>
            </a:extLst>
          </p:cNvPr>
          <p:cNvGrpSpPr/>
          <p:nvPr/>
        </p:nvGrpSpPr>
        <p:grpSpPr>
          <a:xfrm rot="4240859">
            <a:off x="10252484" y="3368654"/>
            <a:ext cx="385413" cy="1009498"/>
            <a:chOff x="7374598" y="2908502"/>
            <a:chExt cx="1234657" cy="1579377"/>
          </a:xfrm>
        </p:grpSpPr>
        <p:cxnSp>
          <p:nvCxnSpPr>
            <p:cNvPr id="16" name="コネクタ: カギ線 15">
              <a:extLst>
                <a:ext uri="{FF2B5EF4-FFF2-40B4-BE49-F238E27FC236}">
                  <a16:creationId xmlns:a16="http://schemas.microsoft.com/office/drawing/2014/main" id="{9892A759-34B9-48EC-82A9-19FC8881EAE3}"/>
                </a:ext>
              </a:extLst>
            </p:cNvPr>
            <p:cNvCxnSpPr/>
            <p:nvPr/>
          </p:nvCxnSpPr>
          <p:spPr>
            <a:xfrm rot="16200000" flipH="1">
              <a:off x="7444030" y="3064077"/>
              <a:ext cx="1320800" cy="1009650"/>
            </a:xfrm>
            <a:prstGeom prst="bentConnector3">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コネクタ: カギ線 16">
              <a:extLst>
                <a:ext uri="{FF2B5EF4-FFF2-40B4-BE49-F238E27FC236}">
                  <a16:creationId xmlns:a16="http://schemas.microsoft.com/office/drawing/2014/main" id="{DDC9FF7E-711B-41F5-A0BE-C31923787A6E}"/>
                </a:ext>
              </a:extLst>
            </p:cNvPr>
            <p:cNvCxnSpPr/>
            <p:nvPr/>
          </p:nvCxnSpPr>
          <p:spPr>
            <a:xfrm rot="16200000" flipH="1">
              <a:off x="7415213" y="3093272"/>
              <a:ext cx="1320800" cy="1009650"/>
            </a:xfrm>
            <a:prstGeom prst="bentConnector3">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コネクタ: カギ線 17">
              <a:extLst>
                <a:ext uri="{FF2B5EF4-FFF2-40B4-BE49-F238E27FC236}">
                  <a16:creationId xmlns:a16="http://schemas.microsoft.com/office/drawing/2014/main" id="{455CC08A-8222-494D-825B-1BBFF7F768AE}"/>
                </a:ext>
              </a:extLst>
            </p:cNvPr>
            <p:cNvCxnSpPr/>
            <p:nvPr/>
          </p:nvCxnSpPr>
          <p:spPr>
            <a:xfrm rot="16200000" flipH="1">
              <a:off x="7386576" y="3130437"/>
              <a:ext cx="1320800" cy="1009650"/>
            </a:xfrm>
            <a:prstGeom prst="bentConnector3">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コネクタ: カギ線 18">
              <a:extLst>
                <a:ext uri="{FF2B5EF4-FFF2-40B4-BE49-F238E27FC236}">
                  <a16:creationId xmlns:a16="http://schemas.microsoft.com/office/drawing/2014/main" id="{85B4B78F-8B7D-4F73-AFBD-0AB573D9D59B}"/>
                </a:ext>
              </a:extLst>
            </p:cNvPr>
            <p:cNvCxnSpPr/>
            <p:nvPr/>
          </p:nvCxnSpPr>
          <p:spPr>
            <a:xfrm rot="16200000" flipH="1">
              <a:off x="7363439" y="3156391"/>
              <a:ext cx="1320800" cy="1009650"/>
            </a:xfrm>
            <a:prstGeom prst="bentConnector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コネクタ: カギ線 19">
              <a:extLst>
                <a:ext uri="{FF2B5EF4-FFF2-40B4-BE49-F238E27FC236}">
                  <a16:creationId xmlns:a16="http://schemas.microsoft.com/office/drawing/2014/main" id="{226981C4-1123-4360-A67C-5BBE47DF710D}"/>
                </a:ext>
              </a:extLst>
            </p:cNvPr>
            <p:cNvCxnSpPr/>
            <p:nvPr/>
          </p:nvCxnSpPr>
          <p:spPr>
            <a:xfrm rot="16200000" flipH="1">
              <a:off x="7247575" y="3293725"/>
              <a:ext cx="1320800" cy="1009650"/>
            </a:xfrm>
            <a:prstGeom prst="bentConnector3">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コネクタ: カギ線 20">
              <a:extLst>
                <a:ext uri="{FF2B5EF4-FFF2-40B4-BE49-F238E27FC236}">
                  <a16:creationId xmlns:a16="http://schemas.microsoft.com/office/drawing/2014/main" id="{E621532E-4297-454A-9C8B-B173BCE1786B}"/>
                </a:ext>
              </a:extLst>
            </p:cNvPr>
            <p:cNvCxnSpPr/>
            <p:nvPr/>
          </p:nvCxnSpPr>
          <p:spPr>
            <a:xfrm rot="16200000" flipH="1">
              <a:off x="7219023" y="3322654"/>
              <a:ext cx="1320800" cy="1009650"/>
            </a:xfrm>
            <a:prstGeom prst="bentConnector3">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フローチャート: 結合子 23">
            <a:extLst>
              <a:ext uri="{FF2B5EF4-FFF2-40B4-BE49-F238E27FC236}">
                <a16:creationId xmlns:a16="http://schemas.microsoft.com/office/drawing/2014/main" id="{202EB9C6-8F64-490C-9647-F6C63E631254}"/>
              </a:ext>
            </a:extLst>
          </p:cNvPr>
          <p:cNvSpPr/>
          <p:nvPr/>
        </p:nvSpPr>
        <p:spPr>
          <a:xfrm>
            <a:off x="9083021" y="3302044"/>
            <a:ext cx="540000" cy="540000"/>
          </a:xfrm>
          <a:prstGeom prst="flowChartConnector">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5BE85261-A0FF-46CE-90A9-9E46540744EA}"/>
              </a:ext>
            </a:extLst>
          </p:cNvPr>
          <p:cNvSpPr txBox="1"/>
          <p:nvPr/>
        </p:nvSpPr>
        <p:spPr>
          <a:xfrm>
            <a:off x="8677199" y="2991052"/>
            <a:ext cx="2308072" cy="369332"/>
          </a:xfrm>
          <a:prstGeom prst="rect">
            <a:avLst/>
          </a:prstGeom>
          <a:noFill/>
        </p:spPr>
        <p:txBody>
          <a:bodyPr wrap="square" rtlCol="0">
            <a:spAutoFit/>
          </a:bodyPr>
          <a:lstStyle/>
          <a:p>
            <a:r>
              <a:rPr kumimoji="1" lang="ja-JP" altLang="en-US" dirty="0"/>
              <a:t>カノープス</a:t>
            </a:r>
          </a:p>
        </p:txBody>
      </p:sp>
      <p:sp>
        <p:nvSpPr>
          <p:cNvPr id="26" name="テキスト ボックス 25">
            <a:extLst>
              <a:ext uri="{FF2B5EF4-FFF2-40B4-BE49-F238E27FC236}">
                <a16:creationId xmlns:a16="http://schemas.microsoft.com/office/drawing/2014/main" id="{FA83B359-8273-419E-933A-7B4D6250285A}"/>
              </a:ext>
            </a:extLst>
          </p:cNvPr>
          <p:cNvSpPr txBox="1"/>
          <p:nvPr/>
        </p:nvSpPr>
        <p:spPr>
          <a:xfrm>
            <a:off x="9099193" y="5258387"/>
            <a:ext cx="2308072" cy="369332"/>
          </a:xfrm>
          <a:prstGeom prst="rect">
            <a:avLst/>
          </a:prstGeom>
          <a:noFill/>
        </p:spPr>
        <p:txBody>
          <a:bodyPr wrap="square" rtlCol="0">
            <a:spAutoFit/>
          </a:bodyPr>
          <a:lstStyle/>
          <a:p>
            <a:r>
              <a:rPr kumimoji="1" lang="ja-JP" altLang="en-US" dirty="0"/>
              <a:t>大気</a:t>
            </a:r>
          </a:p>
        </p:txBody>
      </p:sp>
      <p:sp>
        <p:nvSpPr>
          <p:cNvPr id="27" name="テキスト ボックス 26">
            <a:extLst>
              <a:ext uri="{FF2B5EF4-FFF2-40B4-BE49-F238E27FC236}">
                <a16:creationId xmlns:a16="http://schemas.microsoft.com/office/drawing/2014/main" id="{1DAC4534-6A9A-4193-A262-59FA8B936FBB}"/>
              </a:ext>
            </a:extLst>
          </p:cNvPr>
          <p:cNvSpPr txBox="1"/>
          <p:nvPr/>
        </p:nvSpPr>
        <p:spPr>
          <a:xfrm>
            <a:off x="10640977" y="5282245"/>
            <a:ext cx="2308072" cy="369332"/>
          </a:xfrm>
          <a:prstGeom prst="rect">
            <a:avLst/>
          </a:prstGeom>
          <a:noFill/>
        </p:spPr>
        <p:txBody>
          <a:bodyPr wrap="square" rtlCol="0">
            <a:spAutoFit/>
          </a:bodyPr>
          <a:lstStyle/>
          <a:p>
            <a:r>
              <a:rPr lang="ja-JP" altLang="en-US" dirty="0">
                <a:solidFill>
                  <a:schemeClr val="bg1"/>
                </a:solidFill>
              </a:rPr>
              <a:t>地球</a:t>
            </a:r>
            <a:endParaRPr kumimoji="1" lang="ja-JP" altLang="en-US" dirty="0">
              <a:solidFill>
                <a:schemeClr val="bg1"/>
              </a:solidFill>
            </a:endParaRPr>
          </a:p>
        </p:txBody>
      </p:sp>
      <p:sp>
        <p:nvSpPr>
          <p:cNvPr id="28" name="矢印: 右 27">
            <a:extLst>
              <a:ext uri="{FF2B5EF4-FFF2-40B4-BE49-F238E27FC236}">
                <a16:creationId xmlns:a16="http://schemas.microsoft.com/office/drawing/2014/main" id="{67C20267-9E9F-44DB-9BCA-04528A295084}"/>
              </a:ext>
            </a:extLst>
          </p:cNvPr>
          <p:cNvSpPr/>
          <p:nvPr/>
        </p:nvSpPr>
        <p:spPr>
          <a:xfrm>
            <a:off x="9471331" y="3395192"/>
            <a:ext cx="1231542" cy="321616"/>
          </a:xfrm>
          <a:prstGeom prst="rightArrow">
            <a:avLst>
              <a:gd name="adj1" fmla="val 50000"/>
              <a:gd name="adj2" fmla="val 1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矢印: 右 36">
            <a:extLst>
              <a:ext uri="{FF2B5EF4-FFF2-40B4-BE49-F238E27FC236}">
                <a16:creationId xmlns:a16="http://schemas.microsoft.com/office/drawing/2014/main" id="{610D9B08-A51A-4D73-A7B9-2C14807B6A4F}"/>
              </a:ext>
            </a:extLst>
          </p:cNvPr>
          <p:cNvSpPr/>
          <p:nvPr/>
        </p:nvSpPr>
        <p:spPr>
          <a:xfrm rot="3310677">
            <a:off x="9107460" y="4068545"/>
            <a:ext cx="1231542" cy="321616"/>
          </a:xfrm>
          <a:prstGeom prst="rightArrow">
            <a:avLst>
              <a:gd name="adj1" fmla="val 50000"/>
              <a:gd name="adj2" fmla="val 1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テキスト ボックス 37">
            <a:extLst>
              <a:ext uri="{FF2B5EF4-FFF2-40B4-BE49-F238E27FC236}">
                <a16:creationId xmlns:a16="http://schemas.microsoft.com/office/drawing/2014/main" id="{E0DEE6C0-6D27-40C2-A0F5-6F5FB6C3D5C8}"/>
              </a:ext>
            </a:extLst>
          </p:cNvPr>
          <p:cNvSpPr txBox="1"/>
          <p:nvPr/>
        </p:nvSpPr>
        <p:spPr>
          <a:xfrm>
            <a:off x="10032617" y="4653947"/>
            <a:ext cx="813000" cy="369332"/>
          </a:xfrm>
          <a:prstGeom prst="rect">
            <a:avLst/>
          </a:prstGeom>
          <a:noFill/>
        </p:spPr>
        <p:txBody>
          <a:bodyPr wrap="square" rtlCol="0">
            <a:spAutoFit/>
          </a:bodyPr>
          <a:lstStyle/>
          <a:p>
            <a:r>
              <a:rPr kumimoji="1" lang="en-US" altLang="ja-JP" dirty="0">
                <a:solidFill>
                  <a:schemeClr val="bg1"/>
                </a:solidFill>
              </a:rPr>
              <a:t>A</a:t>
            </a:r>
            <a:endParaRPr kumimoji="1" lang="ja-JP" altLang="en-US" dirty="0">
              <a:solidFill>
                <a:schemeClr val="bg1"/>
              </a:solidFill>
            </a:endParaRPr>
          </a:p>
        </p:txBody>
      </p:sp>
      <p:sp>
        <p:nvSpPr>
          <p:cNvPr id="39" name="テキスト ボックス 38">
            <a:extLst>
              <a:ext uri="{FF2B5EF4-FFF2-40B4-BE49-F238E27FC236}">
                <a16:creationId xmlns:a16="http://schemas.microsoft.com/office/drawing/2014/main" id="{4A14F19C-C3CE-4359-AFA9-AB8DB2E8A843}"/>
              </a:ext>
            </a:extLst>
          </p:cNvPr>
          <p:cNvSpPr txBox="1"/>
          <p:nvPr/>
        </p:nvSpPr>
        <p:spPr>
          <a:xfrm>
            <a:off x="11673014" y="3716808"/>
            <a:ext cx="813000" cy="369332"/>
          </a:xfrm>
          <a:prstGeom prst="rect">
            <a:avLst/>
          </a:prstGeom>
          <a:noFill/>
        </p:spPr>
        <p:txBody>
          <a:bodyPr wrap="square" rtlCol="0">
            <a:spAutoFit/>
          </a:bodyPr>
          <a:lstStyle/>
          <a:p>
            <a:r>
              <a:rPr lang="en-US" altLang="ja-JP" dirty="0">
                <a:solidFill>
                  <a:schemeClr val="bg1"/>
                </a:solidFill>
              </a:rPr>
              <a:t>B</a:t>
            </a:r>
            <a:endParaRPr kumimoji="1" lang="ja-JP" altLang="en-US" dirty="0">
              <a:solidFill>
                <a:schemeClr val="bg1"/>
              </a:solidFill>
            </a:endParaRPr>
          </a:p>
        </p:txBody>
      </p:sp>
    </p:spTree>
    <p:extLst>
      <p:ext uri="{BB962C8B-B14F-4D97-AF65-F5344CB8AC3E}">
        <p14:creationId xmlns:p14="http://schemas.microsoft.com/office/powerpoint/2010/main" val="36717676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8919B5A8-3BCF-4EC7-9458-4E8C3521BB08}"/>
              </a:ext>
            </a:extLst>
          </p:cNvPr>
          <p:cNvSpPr>
            <a:spLocks noGrp="1"/>
          </p:cNvSpPr>
          <p:nvPr>
            <p:ph idx="1"/>
          </p:nvPr>
        </p:nvSpPr>
        <p:spPr>
          <a:xfrm>
            <a:off x="142417" y="1545139"/>
            <a:ext cx="11572988" cy="4351338"/>
          </a:xfrm>
        </p:spPr>
        <p:txBody>
          <a:bodyPr>
            <a:normAutofit/>
          </a:bodyPr>
          <a:lstStyle/>
          <a:p>
            <a:pPr marL="0" indent="0">
              <a:buNone/>
            </a:pPr>
            <a:r>
              <a:rPr kumimoji="1" lang="ja-JP" altLang="en-US" dirty="0"/>
              <a:t>みなみじゅうじ座の</a:t>
            </a:r>
            <a:r>
              <a:rPr kumimoji="1" lang="en-US" altLang="ja-JP" dirty="0"/>
              <a:t>γ</a:t>
            </a:r>
            <a:r>
              <a:rPr kumimoji="1" lang="ja-JP" altLang="en-US" dirty="0"/>
              <a:t>星　赤い</a:t>
            </a:r>
            <a:r>
              <a:rPr kumimoji="1" lang="en-US" altLang="ja-JP" dirty="0"/>
              <a:t>2</a:t>
            </a:r>
            <a:r>
              <a:rPr kumimoji="1" lang="ja-JP" altLang="en-US" dirty="0"/>
              <a:t>等星</a:t>
            </a:r>
            <a:endParaRPr kumimoji="1" lang="en-US" altLang="ja-JP" dirty="0"/>
          </a:p>
          <a:p>
            <a:pPr marL="0" indent="0">
              <a:buNone/>
            </a:pPr>
            <a:r>
              <a:rPr lang="ja-JP" altLang="en-US" dirty="0"/>
              <a:t>みなみじゅうじ座の中で最も北に位置する。</a:t>
            </a:r>
            <a:endParaRPr lang="en-US" altLang="ja-JP" dirty="0"/>
          </a:p>
          <a:p>
            <a:pPr marL="0" indent="0">
              <a:buNone/>
            </a:pPr>
            <a:endParaRPr kumimoji="1" lang="en-US" altLang="ja-JP" dirty="0"/>
          </a:p>
          <a:p>
            <a:pPr marL="0" indent="0">
              <a:buNone/>
            </a:pPr>
            <a:r>
              <a:rPr kumimoji="1" lang="ja-JP" altLang="en-US" dirty="0"/>
              <a:t>北限は北緯</a:t>
            </a:r>
            <a:r>
              <a:rPr kumimoji="1" lang="en-US" altLang="ja-JP" dirty="0"/>
              <a:t>33</a:t>
            </a:r>
            <a:r>
              <a:rPr kumimoji="1" lang="ja-JP" altLang="en-US" dirty="0"/>
              <a:t>度</a:t>
            </a:r>
            <a:r>
              <a:rPr kumimoji="1" lang="en-US" altLang="ja-JP" dirty="0"/>
              <a:t>20</a:t>
            </a:r>
            <a:r>
              <a:rPr kumimoji="1" lang="ja-JP" altLang="en-US" dirty="0"/>
              <a:t>分で、潮岬（北緯</a:t>
            </a:r>
            <a:r>
              <a:rPr kumimoji="1" lang="en-US" altLang="ja-JP" dirty="0"/>
              <a:t>33</a:t>
            </a:r>
            <a:r>
              <a:rPr kumimoji="1" lang="ja-JP" altLang="en-US" dirty="0"/>
              <a:t>度</a:t>
            </a:r>
            <a:r>
              <a:rPr kumimoji="1" lang="en-US" altLang="ja-JP" dirty="0"/>
              <a:t>26</a:t>
            </a:r>
            <a:r>
              <a:rPr kumimoji="1" lang="ja-JP" altLang="en-US" dirty="0"/>
              <a:t>分）</a:t>
            </a:r>
            <a:endParaRPr kumimoji="1" lang="en-US" altLang="ja-JP" dirty="0"/>
          </a:p>
          <a:p>
            <a:pPr marL="0" indent="0">
              <a:buNone/>
            </a:pPr>
            <a:r>
              <a:rPr kumimoji="1" lang="ja-JP" altLang="en-US" dirty="0"/>
              <a:t>からは見えないはずである。</a:t>
            </a:r>
            <a:endParaRPr kumimoji="1" lang="en-US" altLang="ja-JP" dirty="0"/>
          </a:p>
          <a:p>
            <a:pPr marL="0" indent="0">
              <a:buNone/>
            </a:pPr>
            <a:endParaRPr lang="en-US" altLang="ja-JP" dirty="0"/>
          </a:p>
          <a:p>
            <a:pPr marL="0" indent="0">
              <a:buNone/>
            </a:pPr>
            <a:endParaRPr lang="en-US" altLang="ja-JP" dirty="0"/>
          </a:p>
          <a:p>
            <a:pPr marL="0" indent="0" algn="ctr">
              <a:buNone/>
            </a:pPr>
            <a:r>
              <a:rPr kumimoji="1" lang="ja-JP" altLang="en-US" sz="4000" dirty="0">
                <a:solidFill>
                  <a:srgbClr val="FF0000"/>
                </a:solidFill>
              </a:rPr>
              <a:t>なぜ、潮岬からガクルックスが見られるのか？</a:t>
            </a:r>
          </a:p>
        </p:txBody>
      </p:sp>
      <p:sp>
        <p:nvSpPr>
          <p:cNvPr id="3" name="タイトル 2">
            <a:extLst>
              <a:ext uri="{FF2B5EF4-FFF2-40B4-BE49-F238E27FC236}">
                <a16:creationId xmlns:a16="http://schemas.microsoft.com/office/drawing/2014/main" id="{898D2FB2-1D43-4FA6-92E2-CEECE01D66D6}"/>
              </a:ext>
            </a:extLst>
          </p:cNvPr>
          <p:cNvSpPr>
            <a:spLocks noGrp="1"/>
          </p:cNvSpPr>
          <p:nvPr>
            <p:ph type="title"/>
          </p:nvPr>
        </p:nvSpPr>
        <p:spPr/>
        <p:txBody>
          <a:bodyPr/>
          <a:lstStyle/>
          <a:p>
            <a:r>
              <a:rPr lang="ja-JP" altLang="en-US" dirty="0"/>
              <a:t>ガクルックス</a:t>
            </a:r>
            <a:endParaRPr kumimoji="1" lang="ja-JP" altLang="en-US" dirty="0"/>
          </a:p>
        </p:txBody>
      </p:sp>
      <p:pic>
        <p:nvPicPr>
          <p:cNvPr id="5" name="図 4">
            <a:extLst>
              <a:ext uri="{FF2B5EF4-FFF2-40B4-BE49-F238E27FC236}">
                <a16:creationId xmlns:a16="http://schemas.microsoft.com/office/drawing/2014/main" id="{E45E667C-CB9F-4B3D-9426-6E61B28934DE}"/>
              </a:ext>
            </a:extLst>
          </p:cNvPr>
          <p:cNvPicPr>
            <a:picLocks noChangeAspect="1"/>
          </p:cNvPicPr>
          <p:nvPr/>
        </p:nvPicPr>
        <p:blipFill rotWithShape="1">
          <a:blip r:embed="rId3"/>
          <a:srcRect l="-313" t="8000" r="13872" b="4644"/>
          <a:stretch/>
        </p:blipFill>
        <p:spPr>
          <a:xfrm>
            <a:off x="7177524" y="1772809"/>
            <a:ext cx="4708148" cy="3172023"/>
          </a:xfrm>
          <a:prstGeom prst="rect">
            <a:avLst/>
          </a:prstGeom>
        </p:spPr>
      </p:pic>
    </p:spTree>
    <p:extLst>
      <p:ext uri="{BB962C8B-B14F-4D97-AF65-F5344CB8AC3E}">
        <p14:creationId xmlns:p14="http://schemas.microsoft.com/office/powerpoint/2010/main" val="896738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直線コネクタ 18">
            <a:extLst>
              <a:ext uri="{FF2B5EF4-FFF2-40B4-BE49-F238E27FC236}">
                <a16:creationId xmlns:a16="http://schemas.microsoft.com/office/drawing/2014/main" id="{6193858D-C60C-4504-9E9B-A25FDA267945}"/>
              </a:ext>
            </a:extLst>
          </p:cNvPr>
          <p:cNvCxnSpPr>
            <a:cxnSpLocks/>
          </p:cNvCxnSpPr>
          <p:nvPr/>
        </p:nvCxnSpPr>
        <p:spPr>
          <a:xfrm>
            <a:off x="1231956" y="3661309"/>
            <a:ext cx="8380949" cy="0"/>
          </a:xfrm>
          <a:prstGeom prst="line">
            <a:avLst/>
          </a:prstGeom>
          <a:ln w="57150">
            <a:solidFill>
              <a:schemeClr val="accent6">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06980E61-01B1-4B12-83D1-5120DB62BA27}"/>
              </a:ext>
            </a:extLst>
          </p:cNvPr>
          <p:cNvCxnSpPr>
            <a:cxnSpLocks/>
          </p:cNvCxnSpPr>
          <p:nvPr/>
        </p:nvCxnSpPr>
        <p:spPr>
          <a:xfrm>
            <a:off x="1231956" y="4216794"/>
            <a:ext cx="8380949" cy="0"/>
          </a:xfrm>
          <a:prstGeom prst="line">
            <a:avLst/>
          </a:prstGeom>
          <a:ln w="57150">
            <a:solidFill>
              <a:schemeClr val="accent6">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AB9C3073-F5C3-47D9-A172-9820F8FB8DCB}"/>
              </a:ext>
            </a:extLst>
          </p:cNvPr>
          <p:cNvSpPr>
            <a:spLocks noGrp="1"/>
          </p:cNvSpPr>
          <p:nvPr>
            <p:ph type="title"/>
          </p:nvPr>
        </p:nvSpPr>
        <p:spPr/>
        <p:txBody>
          <a:bodyPr/>
          <a:lstStyle/>
          <a:p>
            <a:r>
              <a:rPr kumimoji="1" lang="ja-JP" altLang="en-US" dirty="0"/>
              <a:t>大気差</a:t>
            </a:r>
          </a:p>
        </p:txBody>
      </p:sp>
      <p:cxnSp>
        <p:nvCxnSpPr>
          <p:cNvPr id="7" name="直線コネクタ 6">
            <a:extLst>
              <a:ext uri="{FF2B5EF4-FFF2-40B4-BE49-F238E27FC236}">
                <a16:creationId xmlns:a16="http://schemas.microsoft.com/office/drawing/2014/main" id="{60B51719-276C-4034-9741-8664670A423D}"/>
              </a:ext>
            </a:extLst>
          </p:cNvPr>
          <p:cNvCxnSpPr>
            <a:cxnSpLocks/>
          </p:cNvCxnSpPr>
          <p:nvPr/>
        </p:nvCxnSpPr>
        <p:spPr>
          <a:xfrm>
            <a:off x="1278133" y="5588394"/>
            <a:ext cx="838094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フローチャート: 結合子 8">
            <a:extLst>
              <a:ext uri="{FF2B5EF4-FFF2-40B4-BE49-F238E27FC236}">
                <a16:creationId xmlns:a16="http://schemas.microsoft.com/office/drawing/2014/main" id="{E66F281B-AD62-4665-A3DE-2A72E35988F7}"/>
              </a:ext>
            </a:extLst>
          </p:cNvPr>
          <p:cNvSpPr/>
          <p:nvPr/>
        </p:nvSpPr>
        <p:spPr>
          <a:xfrm>
            <a:off x="4212239" y="4035208"/>
            <a:ext cx="302698" cy="321609"/>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ローチャート: 結合子 9">
            <a:extLst>
              <a:ext uri="{FF2B5EF4-FFF2-40B4-BE49-F238E27FC236}">
                <a16:creationId xmlns:a16="http://schemas.microsoft.com/office/drawing/2014/main" id="{B61D4CCB-B8D7-467B-A90D-6D5ECAC2E5CD}"/>
              </a:ext>
            </a:extLst>
          </p:cNvPr>
          <p:cNvSpPr/>
          <p:nvPr/>
        </p:nvSpPr>
        <p:spPr>
          <a:xfrm>
            <a:off x="3950907" y="3480384"/>
            <a:ext cx="302698" cy="321609"/>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コネクタ 11">
            <a:extLst>
              <a:ext uri="{FF2B5EF4-FFF2-40B4-BE49-F238E27FC236}">
                <a16:creationId xmlns:a16="http://schemas.microsoft.com/office/drawing/2014/main" id="{BD646609-993C-4DFA-9CCF-E2EE5F789ED5}"/>
              </a:ext>
            </a:extLst>
          </p:cNvPr>
          <p:cNvCxnSpPr>
            <a:cxnSpLocks/>
          </p:cNvCxnSpPr>
          <p:nvPr/>
        </p:nvCxnSpPr>
        <p:spPr>
          <a:xfrm flipH="1">
            <a:off x="838200" y="5613620"/>
            <a:ext cx="737825" cy="5578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7D05C735-3042-4369-B972-83AE57689508}"/>
              </a:ext>
            </a:extLst>
          </p:cNvPr>
          <p:cNvCxnSpPr>
            <a:cxnSpLocks/>
          </p:cNvCxnSpPr>
          <p:nvPr/>
        </p:nvCxnSpPr>
        <p:spPr>
          <a:xfrm flipH="1">
            <a:off x="839253" y="6032153"/>
            <a:ext cx="907041"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楕円 16">
            <a:extLst>
              <a:ext uri="{FF2B5EF4-FFF2-40B4-BE49-F238E27FC236}">
                <a16:creationId xmlns:a16="http://schemas.microsoft.com/office/drawing/2014/main" id="{23B4E212-379E-4828-ADB3-4F6FE01658C9}"/>
              </a:ext>
            </a:extLst>
          </p:cNvPr>
          <p:cNvSpPr/>
          <p:nvPr/>
        </p:nvSpPr>
        <p:spPr>
          <a:xfrm rot="20293912">
            <a:off x="1335224" y="5762558"/>
            <a:ext cx="163685" cy="33936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a:extLst>
              <a:ext uri="{FF2B5EF4-FFF2-40B4-BE49-F238E27FC236}">
                <a16:creationId xmlns:a16="http://schemas.microsoft.com/office/drawing/2014/main" id="{B0A4A961-EEB2-408E-949C-E7173EECF275}"/>
              </a:ext>
            </a:extLst>
          </p:cNvPr>
          <p:cNvCxnSpPr>
            <a:cxnSpLocks/>
          </p:cNvCxnSpPr>
          <p:nvPr/>
        </p:nvCxnSpPr>
        <p:spPr>
          <a:xfrm flipV="1">
            <a:off x="1696403" y="3733487"/>
            <a:ext cx="2295869" cy="2074398"/>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21EC5797-9DC6-436F-9CB9-7171985594DF}"/>
              </a:ext>
            </a:extLst>
          </p:cNvPr>
          <p:cNvSpPr txBox="1"/>
          <p:nvPr/>
        </p:nvSpPr>
        <p:spPr>
          <a:xfrm>
            <a:off x="9659082" y="5374974"/>
            <a:ext cx="1986455" cy="369332"/>
          </a:xfrm>
          <a:prstGeom prst="rect">
            <a:avLst/>
          </a:prstGeom>
          <a:noFill/>
        </p:spPr>
        <p:txBody>
          <a:bodyPr wrap="square" rtlCol="0">
            <a:spAutoFit/>
          </a:bodyPr>
          <a:lstStyle/>
          <a:p>
            <a:r>
              <a:rPr kumimoji="1" lang="ja-JP" altLang="en-US" dirty="0"/>
              <a:t>地平線</a:t>
            </a:r>
          </a:p>
        </p:txBody>
      </p:sp>
      <p:sp>
        <p:nvSpPr>
          <p:cNvPr id="25" name="テキスト ボックス 24">
            <a:extLst>
              <a:ext uri="{FF2B5EF4-FFF2-40B4-BE49-F238E27FC236}">
                <a16:creationId xmlns:a16="http://schemas.microsoft.com/office/drawing/2014/main" id="{6F8C816F-4C6E-45FD-BAB9-27041AC38CAA}"/>
              </a:ext>
            </a:extLst>
          </p:cNvPr>
          <p:cNvSpPr txBox="1"/>
          <p:nvPr/>
        </p:nvSpPr>
        <p:spPr>
          <a:xfrm>
            <a:off x="9628526" y="3476643"/>
            <a:ext cx="2541402" cy="369332"/>
          </a:xfrm>
          <a:prstGeom prst="rect">
            <a:avLst/>
          </a:prstGeom>
          <a:noFill/>
        </p:spPr>
        <p:txBody>
          <a:bodyPr wrap="square" rtlCol="0">
            <a:spAutoFit/>
          </a:bodyPr>
          <a:lstStyle/>
          <a:p>
            <a:r>
              <a:rPr kumimoji="1" lang="ja-JP" altLang="en-US" dirty="0"/>
              <a:t>天体が見える位置</a:t>
            </a:r>
          </a:p>
        </p:txBody>
      </p:sp>
      <p:sp>
        <p:nvSpPr>
          <p:cNvPr id="26" name="テキスト ボックス 25">
            <a:extLst>
              <a:ext uri="{FF2B5EF4-FFF2-40B4-BE49-F238E27FC236}">
                <a16:creationId xmlns:a16="http://schemas.microsoft.com/office/drawing/2014/main" id="{ABC0B746-D172-4BF1-AAF8-502AAF7669A2}"/>
              </a:ext>
            </a:extLst>
          </p:cNvPr>
          <p:cNvSpPr txBox="1"/>
          <p:nvPr/>
        </p:nvSpPr>
        <p:spPr>
          <a:xfrm>
            <a:off x="9650598" y="3987485"/>
            <a:ext cx="2541402" cy="369332"/>
          </a:xfrm>
          <a:prstGeom prst="rect">
            <a:avLst/>
          </a:prstGeom>
          <a:noFill/>
        </p:spPr>
        <p:txBody>
          <a:bodyPr wrap="square" rtlCol="0">
            <a:spAutoFit/>
          </a:bodyPr>
          <a:lstStyle/>
          <a:p>
            <a:r>
              <a:rPr lang="ja-JP" altLang="en-US" dirty="0"/>
              <a:t>実際の天体の位置</a:t>
            </a:r>
            <a:endParaRPr kumimoji="1" lang="ja-JP" altLang="en-US" dirty="0"/>
          </a:p>
        </p:txBody>
      </p:sp>
      <p:sp>
        <p:nvSpPr>
          <p:cNvPr id="27" name="テキスト ボックス 26">
            <a:extLst>
              <a:ext uri="{FF2B5EF4-FFF2-40B4-BE49-F238E27FC236}">
                <a16:creationId xmlns:a16="http://schemas.microsoft.com/office/drawing/2014/main" id="{B7121F30-6944-4665-AC17-7F4C3A4CB886}"/>
              </a:ext>
            </a:extLst>
          </p:cNvPr>
          <p:cNvSpPr txBox="1"/>
          <p:nvPr/>
        </p:nvSpPr>
        <p:spPr>
          <a:xfrm>
            <a:off x="22072" y="5723713"/>
            <a:ext cx="2541402" cy="369332"/>
          </a:xfrm>
          <a:prstGeom prst="rect">
            <a:avLst/>
          </a:prstGeom>
          <a:noFill/>
        </p:spPr>
        <p:txBody>
          <a:bodyPr wrap="square" rtlCol="0">
            <a:spAutoFit/>
          </a:bodyPr>
          <a:lstStyle/>
          <a:p>
            <a:r>
              <a:rPr lang="ja-JP" altLang="en-US" dirty="0"/>
              <a:t>観測者</a:t>
            </a:r>
            <a:endParaRPr kumimoji="1" lang="ja-JP" altLang="en-US" dirty="0"/>
          </a:p>
        </p:txBody>
      </p:sp>
      <p:sp>
        <p:nvSpPr>
          <p:cNvPr id="28" name="円弧 27">
            <a:extLst>
              <a:ext uri="{FF2B5EF4-FFF2-40B4-BE49-F238E27FC236}">
                <a16:creationId xmlns:a16="http://schemas.microsoft.com/office/drawing/2014/main" id="{0610CB2F-58C2-410C-9B65-5274DE87FFEC}"/>
              </a:ext>
            </a:extLst>
          </p:cNvPr>
          <p:cNvSpPr/>
          <p:nvPr/>
        </p:nvSpPr>
        <p:spPr>
          <a:xfrm rot="19361281">
            <a:off x="-1498824" y="5621418"/>
            <a:ext cx="7534620" cy="1531628"/>
          </a:xfrm>
          <a:prstGeom prst="arc">
            <a:avLst>
              <a:gd name="adj1" fmla="val 16200000"/>
              <a:gd name="adj2" fmla="val 20997216"/>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 name="コンテンツ プレースホルダー 1">
            <a:extLst>
              <a:ext uri="{FF2B5EF4-FFF2-40B4-BE49-F238E27FC236}">
                <a16:creationId xmlns:a16="http://schemas.microsoft.com/office/drawing/2014/main" id="{9296F57F-591D-4676-AED5-3BD55A45240E}"/>
              </a:ext>
            </a:extLst>
          </p:cNvPr>
          <p:cNvSpPr>
            <a:spLocks noGrp="1"/>
          </p:cNvSpPr>
          <p:nvPr>
            <p:ph idx="1"/>
          </p:nvPr>
        </p:nvSpPr>
        <p:spPr/>
        <p:txBody>
          <a:bodyPr/>
          <a:lstStyle/>
          <a:p>
            <a:pPr marL="0" indent="0">
              <a:buNone/>
            </a:pPr>
            <a:r>
              <a:rPr kumimoji="1" lang="ja-JP" altLang="en-US" dirty="0"/>
              <a:t>光は真空中であれば一直線に進むが、水中や空気中などでは光路が屈折する。</a:t>
            </a:r>
            <a:endParaRPr kumimoji="1" lang="en-US" altLang="ja-JP" dirty="0"/>
          </a:p>
          <a:p>
            <a:pPr marL="0" indent="0">
              <a:buNone/>
            </a:pPr>
            <a:r>
              <a:rPr lang="ja-JP" altLang="en-US" dirty="0"/>
              <a:t>特に低空においてこの効果は顕著に現れ、高度０度では３４分ほど見かけの高度が高くなる。これが大気差である。</a:t>
            </a:r>
            <a:endParaRPr lang="en-US" altLang="ja-JP" dirty="0"/>
          </a:p>
          <a:p>
            <a:pPr marL="0" indent="0">
              <a:buNone/>
            </a:pPr>
            <a:endParaRPr kumimoji="1" lang="en-US" altLang="ja-JP" dirty="0"/>
          </a:p>
          <a:p>
            <a:pPr marL="0" indent="0">
              <a:buNone/>
            </a:pPr>
            <a:endParaRPr kumimoji="1" lang="ja-JP" altLang="en-US" dirty="0"/>
          </a:p>
        </p:txBody>
      </p:sp>
    </p:spTree>
    <p:extLst>
      <p:ext uri="{BB962C8B-B14F-4D97-AF65-F5344CB8AC3E}">
        <p14:creationId xmlns:p14="http://schemas.microsoft.com/office/powerpoint/2010/main" val="36487558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13D8193C-E8E9-4F71-987F-652768719519}"/>
              </a:ext>
            </a:extLst>
          </p:cNvPr>
          <p:cNvSpPr>
            <a:spLocks noGrp="1"/>
          </p:cNvSpPr>
          <p:nvPr>
            <p:ph idx="1"/>
          </p:nvPr>
        </p:nvSpPr>
        <p:spPr>
          <a:xfrm>
            <a:off x="826113" y="1611505"/>
            <a:ext cx="5145865" cy="4707651"/>
          </a:xfrm>
        </p:spPr>
        <p:txBody>
          <a:bodyPr>
            <a:normAutofit/>
          </a:bodyPr>
          <a:lstStyle/>
          <a:p>
            <a:pPr marL="0" indent="0">
              <a:buNone/>
            </a:pPr>
            <a:r>
              <a:rPr lang="ja-JP" altLang="en-US" sz="2400" dirty="0"/>
              <a:t>大気差を以下のように定義する</a:t>
            </a:r>
            <a:endParaRPr lang="en-US" altLang="ja-JP" sz="2400" dirty="0"/>
          </a:p>
          <a:p>
            <a:pPr marL="0" indent="0">
              <a:buNone/>
            </a:pPr>
            <a:r>
              <a:rPr lang="ja-JP" altLang="en-US" sz="2400" dirty="0"/>
              <a:t>　　　　　　　　　　　　　　　</a:t>
            </a:r>
            <a:endParaRPr lang="en-US" altLang="ja-JP" sz="2400" dirty="0"/>
          </a:p>
          <a:p>
            <a:pPr marL="0" indent="0">
              <a:buNone/>
            </a:pPr>
            <a:endParaRPr lang="en-US" altLang="ja-JP" sz="2400" dirty="0"/>
          </a:p>
          <a:p>
            <a:pPr marL="0" indent="0">
              <a:buNone/>
            </a:pPr>
            <a:r>
              <a:rPr lang="ja-JP" altLang="en-US" sz="2400" dirty="0"/>
              <a:t>　</a:t>
            </a:r>
            <a:r>
              <a:rPr lang="en-US" altLang="ja-JP" sz="2400" i="1" dirty="0">
                <a:latin typeface="Times New Roman" panose="02020603050405020304" pitchFamily="18" charset="0"/>
                <a:cs typeface="Times New Roman" panose="02020603050405020304" pitchFamily="18" charset="0"/>
              </a:rPr>
              <a:t>h</a:t>
            </a:r>
            <a:r>
              <a:rPr lang="ja-JP" altLang="en-US" sz="2400" dirty="0">
                <a:cs typeface="Times New Roman" panose="02020603050405020304" pitchFamily="18" charset="0"/>
              </a:rPr>
              <a:t>：　実際の天体の高度     </a:t>
            </a:r>
            <a:endParaRPr lang="en-US" altLang="ja-JP" sz="2400" dirty="0">
              <a:cs typeface="Times New Roman" panose="02020603050405020304" pitchFamily="18" charset="0"/>
            </a:endParaRPr>
          </a:p>
          <a:p>
            <a:pPr marL="0" indent="0">
              <a:buNone/>
            </a:pPr>
            <a:r>
              <a:rPr lang="ja-JP" altLang="en-US" sz="2400" dirty="0">
                <a:cs typeface="Times New Roman" panose="02020603050405020304" pitchFamily="18" charset="0"/>
              </a:rPr>
              <a:t>　　</a:t>
            </a:r>
            <a:r>
              <a:rPr lang="en-US" altLang="ja-JP" sz="2400" dirty="0">
                <a:cs typeface="Times New Roman" panose="02020603050405020304" pitchFamily="18" charset="0"/>
              </a:rPr>
              <a:t>:</a:t>
            </a:r>
            <a:r>
              <a:rPr lang="ja-JP" altLang="en-US" sz="2400" dirty="0">
                <a:cs typeface="Times New Roman" panose="02020603050405020304" pitchFamily="18" charset="0"/>
              </a:rPr>
              <a:t>　天体が見える方向の高度   </a:t>
            </a:r>
            <a:r>
              <a:rPr lang="ja-JP" altLang="en-US" sz="2400" dirty="0"/>
              <a:t>　　</a:t>
            </a:r>
            <a:endParaRPr lang="en-US" altLang="ja-JP" sz="2400" dirty="0"/>
          </a:p>
          <a:p>
            <a:pPr marL="0" indent="0">
              <a:buNone/>
            </a:pPr>
            <a:r>
              <a:rPr kumimoji="1" lang="ja-JP" altLang="en-US" sz="2400" dirty="0"/>
              <a:t>　　</a:t>
            </a:r>
            <a:r>
              <a:rPr kumimoji="1" lang="en-US" altLang="ja-JP" sz="2400" dirty="0"/>
              <a:t>:</a:t>
            </a:r>
            <a:r>
              <a:rPr kumimoji="1" lang="ja-JP" altLang="en-US" sz="2400" dirty="0"/>
              <a:t>　大気差</a:t>
            </a:r>
            <a:endParaRPr lang="en-US" altLang="ja-JP" sz="2400" dirty="0"/>
          </a:p>
          <a:p>
            <a:pPr marL="0" indent="0">
              <a:buNone/>
            </a:pPr>
            <a:r>
              <a:rPr kumimoji="1" lang="ja-JP" altLang="en-US" sz="2400" dirty="0"/>
              <a:t>このとき、　　　　は、</a:t>
            </a:r>
            <a:endParaRPr kumimoji="1" lang="en-US" altLang="ja-JP" sz="2400" dirty="0"/>
          </a:p>
          <a:p>
            <a:pPr marL="0" indent="0">
              <a:buNone/>
            </a:pPr>
            <a:endParaRPr lang="en-US" altLang="ja-JP" sz="2400" dirty="0"/>
          </a:p>
          <a:p>
            <a:pPr marL="0" indent="0">
              <a:buNone/>
            </a:pPr>
            <a:endParaRPr lang="en-US" altLang="ja-JP" sz="2400" dirty="0"/>
          </a:p>
          <a:p>
            <a:pPr marL="0" indent="0">
              <a:buNone/>
            </a:pPr>
            <a:r>
              <a:rPr lang="ja-JP" altLang="en-US" sz="2400" dirty="0"/>
              <a:t>で与えられる．</a:t>
            </a:r>
            <a:endParaRPr kumimoji="1" lang="en-US" altLang="ja-JP" sz="2400" dirty="0"/>
          </a:p>
          <a:p>
            <a:pPr marL="0" indent="0">
              <a:buNone/>
            </a:pPr>
            <a:endParaRPr lang="en-US" altLang="ja-JP" dirty="0"/>
          </a:p>
        </p:txBody>
      </p:sp>
      <p:sp>
        <p:nvSpPr>
          <p:cNvPr id="3" name="タイトル 2">
            <a:extLst>
              <a:ext uri="{FF2B5EF4-FFF2-40B4-BE49-F238E27FC236}">
                <a16:creationId xmlns:a16="http://schemas.microsoft.com/office/drawing/2014/main" id="{C9145366-AB00-4B96-8618-35FFDCB6652A}"/>
              </a:ext>
            </a:extLst>
          </p:cNvPr>
          <p:cNvSpPr>
            <a:spLocks noGrp="1"/>
          </p:cNvSpPr>
          <p:nvPr>
            <p:ph type="title"/>
          </p:nvPr>
        </p:nvSpPr>
        <p:spPr/>
        <p:txBody>
          <a:bodyPr/>
          <a:lstStyle/>
          <a:p>
            <a:r>
              <a:rPr kumimoji="1" lang="ja-JP" altLang="en-US" dirty="0"/>
              <a:t>大気差</a:t>
            </a:r>
            <a:r>
              <a:rPr lang="ja-JP" altLang="en-US" dirty="0"/>
              <a:t>の計算</a:t>
            </a:r>
            <a:endParaRPr kumimoji="1" lang="ja-JP" altLang="en-US" dirty="0"/>
          </a:p>
        </p:txBody>
      </p:sp>
      <p:pic>
        <p:nvPicPr>
          <p:cNvPr id="5" name="図 4">
            <a:extLst>
              <a:ext uri="{FF2B5EF4-FFF2-40B4-BE49-F238E27FC236}">
                <a16:creationId xmlns:a16="http://schemas.microsoft.com/office/drawing/2014/main" id="{0BDD023D-6C71-4998-97BE-4EDC9910D16B}"/>
              </a:ext>
            </a:extLst>
          </p:cNvPr>
          <p:cNvPicPr>
            <a:picLocks noChangeAspect="1"/>
          </p:cNvPicPr>
          <p:nvPr/>
        </p:nvPicPr>
        <p:blipFill rotWithShape="1">
          <a:blip r:embed="rId3"/>
          <a:srcRect l="40948" t="26115" r="37780" b="67448"/>
          <a:stretch/>
        </p:blipFill>
        <p:spPr>
          <a:xfrm>
            <a:off x="1758041" y="2210442"/>
            <a:ext cx="2213031" cy="446434"/>
          </a:xfrm>
          <a:prstGeom prst="rect">
            <a:avLst/>
          </a:prstGeom>
        </p:spPr>
      </p:pic>
      <p:pic>
        <p:nvPicPr>
          <p:cNvPr id="6" name="図 5">
            <a:extLst>
              <a:ext uri="{FF2B5EF4-FFF2-40B4-BE49-F238E27FC236}">
                <a16:creationId xmlns:a16="http://schemas.microsoft.com/office/drawing/2014/main" id="{38B1CA4D-6783-4CA2-BD1C-66B9C4308B4D}"/>
              </a:ext>
            </a:extLst>
          </p:cNvPr>
          <p:cNvPicPr>
            <a:picLocks noChangeAspect="1"/>
          </p:cNvPicPr>
          <p:nvPr/>
        </p:nvPicPr>
        <p:blipFill rotWithShape="1">
          <a:blip r:embed="rId3"/>
          <a:srcRect l="46970" t="27006" r="49576" b="68059"/>
          <a:stretch/>
        </p:blipFill>
        <p:spPr>
          <a:xfrm>
            <a:off x="905639" y="3493099"/>
            <a:ext cx="303072" cy="288640"/>
          </a:xfrm>
          <a:prstGeom prst="rect">
            <a:avLst/>
          </a:prstGeom>
        </p:spPr>
      </p:pic>
      <p:pic>
        <p:nvPicPr>
          <p:cNvPr id="7" name="図 6">
            <a:extLst>
              <a:ext uri="{FF2B5EF4-FFF2-40B4-BE49-F238E27FC236}">
                <a16:creationId xmlns:a16="http://schemas.microsoft.com/office/drawing/2014/main" id="{2B5C37E1-BAD4-4600-99D0-47BDC501A306}"/>
              </a:ext>
            </a:extLst>
          </p:cNvPr>
          <p:cNvPicPr>
            <a:picLocks noChangeAspect="1"/>
          </p:cNvPicPr>
          <p:nvPr/>
        </p:nvPicPr>
        <p:blipFill rotWithShape="1">
          <a:blip r:embed="rId3"/>
          <a:srcRect l="53832" t="26115" r="37780" b="67448"/>
          <a:stretch/>
        </p:blipFill>
        <p:spPr>
          <a:xfrm>
            <a:off x="631500" y="3902122"/>
            <a:ext cx="682481" cy="349140"/>
          </a:xfrm>
          <a:prstGeom prst="rect">
            <a:avLst/>
          </a:prstGeom>
        </p:spPr>
      </p:pic>
      <p:cxnSp>
        <p:nvCxnSpPr>
          <p:cNvPr id="9" name="直線コネクタ 8">
            <a:extLst>
              <a:ext uri="{FF2B5EF4-FFF2-40B4-BE49-F238E27FC236}">
                <a16:creationId xmlns:a16="http://schemas.microsoft.com/office/drawing/2014/main" id="{4B0D0852-A85C-4983-A3BB-BA57A73BD814}"/>
              </a:ext>
            </a:extLst>
          </p:cNvPr>
          <p:cNvCxnSpPr>
            <a:cxnSpLocks/>
          </p:cNvCxnSpPr>
          <p:nvPr/>
        </p:nvCxnSpPr>
        <p:spPr>
          <a:xfrm>
            <a:off x="6075395" y="1343818"/>
            <a:ext cx="8257" cy="488671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pic>
        <p:nvPicPr>
          <p:cNvPr id="10" name="図 9">
            <a:extLst>
              <a:ext uri="{FF2B5EF4-FFF2-40B4-BE49-F238E27FC236}">
                <a16:creationId xmlns:a16="http://schemas.microsoft.com/office/drawing/2014/main" id="{CC934B77-DF73-46D6-9A39-D18E54DC1F96}"/>
              </a:ext>
            </a:extLst>
          </p:cNvPr>
          <p:cNvPicPr>
            <a:picLocks noChangeAspect="1"/>
          </p:cNvPicPr>
          <p:nvPr/>
        </p:nvPicPr>
        <p:blipFill rotWithShape="1">
          <a:blip r:embed="rId3"/>
          <a:srcRect l="53832" t="26115" r="37780" b="67448"/>
          <a:stretch/>
        </p:blipFill>
        <p:spPr>
          <a:xfrm>
            <a:off x="2171700" y="4373177"/>
            <a:ext cx="788240" cy="403244"/>
          </a:xfrm>
          <a:prstGeom prst="rect">
            <a:avLst/>
          </a:prstGeom>
        </p:spPr>
      </p:pic>
      <p:pic>
        <p:nvPicPr>
          <p:cNvPr id="8" name="図 7">
            <a:extLst>
              <a:ext uri="{FF2B5EF4-FFF2-40B4-BE49-F238E27FC236}">
                <a16:creationId xmlns:a16="http://schemas.microsoft.com/office/drawing/2014/main" id="{C45DC3CB-418D-4259-90CB-B4DA4B7897F8}"/>
              </a:ext>
            </a:extLst>
          </p:cNvPr>
          <p:cNvPicPr>
            <a:picLocks noChangeAspect="1"/>
          </p:cNvPicPr>
          <p:nvPr/>
        </p:nvPicPr>
        <p:blipFill rotWithShape="1">
          <a:blip r:embed="rId4"/>
          <a:srcRect l="16355" t="48016" r="12837" b="45714"/>
          <a:stretch/>
        </p:blipFill>
        <p:spPr>
          <a:xfrm>
            <a:off x="57463" y="5024078"/>
            <a:ext cx="5914515" cy="349140"/>
          </a:xfrm>
          <a:prstGeom prst="rect">
            <a:avLst/>
          </a:prstGeom>
        </p:spPr>
      </p:pic>
      <p:pic>
        <p:nvPicPr>
          <p:cNvPr id="12" name="図 11">
            <a:extLst>
              <a:ext uri="{FF2B5EF4-FFF2-40B4-BE49-F238E27FC236}">
                <a16:creationId xmlns:a16="http://schemas.microsoft.com/office/drawing/2014/main" id="{F9B332B2-6A14-482A-956E-E9C6ECE46A8A}"/>
              </a:ext>
            </a:extLst>
          </p:cNvPr>
          <p:cNvPicPr>
            <a:picLocks noChangeAspect="1"/>
          </p:cNvPicPr>
          <p:nvPr/>
        </p:nvPicPr>
        <p:blipFill rotWithShape="1">
          <a:blip r:embed="rId5"/>
          <a:srcRect l="19767" t="47778" r="33683" b="36825"/>
          <a:stretch/>
        </p:blipFill>
        <p:spPr>
          <a:xfrm>
            <a:off x="6425690" y="1586680"/>
            <a:ext cx="5282330" cy="1164772"/>
          </a:xfrm>
          <a:prstGeom prst="rect">
            <a:avLst/>
          </a:prstGeom>
        </p:spPr>
      </p:pic>
      <p:sp>
        <p:nvSpPr>
          <p:cNvPr id="13" name="テキスト ボックス 12">
            <a:extLst>
              <a:ext uri="{FF2B5EF4-FFF2-40B4-BE49-F238E27FC236}">
                <a16:creationId xmlns:a16="http://schemas.microsoft.com/office/drawing/2014/main" id="{CE2020B5-0B50-429F-ABA7-275BF92386AF}"/>
              </a:ext>
            </a:extLst>
          </p:cNvPr>
          <p:cNvSpPr txBox="1"/>
          <p:nvPr/>
        </p:nvSpPr>
        <p:spPr>
          <a:xfrm>
            <a:off x="6282259" y="2994314"/>
            <a:ext cx="5760986" cy="2308324"/>
          </a:xfrm>
          <a:prstGeom prst="rect">
            <a:avLst/>
          </a:prstGeom>
          <a:noFill/>
        </p:spPr>
        <p:txBody>
          <a:bodyPr wrap="square" rtlCol="0">
            <a:spAutoFit/>
          </a:bodyPr>
          <a:lstStyle/>
          <a:p>
            <a:r>
              <a:rPr lang="en-US" altLang="ja-JP" dirty="0">
                <a:solidFill>
                  <a:schemeClr val="tx1">
                    <a:lumMod val="65000"/>
                    <a:lumOff val="35000"/>
                  </a:schemeClr>
                </a:solidFill>
                <a:latin typeface="ＭＳ Ｐゴシック" panose="020B0600070205080204" pitchFamily="50" charset="-128"/>
                <a:ea typeface="ＭＳ Ｐゴシック" panose="020B0600070205080204" pitchFamily="50" charset="-128"/>
              </a:rPr>
              <a:t>H:</a:t>
            </a:r>
            <a:r>
              <a:rPr lang="ja-JP" altLang="en-US" dirty="0">
                <a:solidFill>
                  <a:schemeClr val="tx1">
                    <a:lumMod val="65000"/>
                    <a:lumOff val="35000"/>
                  </a:schemeClr>
                </a:solidFill>
                <a:latin typeface="ＭＳ Ｐゴシック" panose="020B0600070205080204" pitchFamily="50" charset="-128"/>
                <a:ea typeface="ＭＳ Ｐゴシック" panose="020B0600070205080204" pitchFamily="50" charset="-128"/>
              </a:rPr>
              <a:t>地球半径を単位とした大気のスケールハイト</a:t>
            </a:r>
            <a:endParaRPr lang="en-US" altLang="ja-JP" dirty="0">
              <a:solidFill>
                <a:schemeClr val="tx1">
                  <a:lumMod val="65000"/>
                  <a:lumOff val="35000"/>
                </a:schemeClr>
              </a:solidFill>
              <a:latin typeface="ＭＳ Ｐゴシック" panose="020B0600070205080204" pitchFamily="50" charset="-128"/>
              <a:ea typeface="ＭＳ Ｐゴシック" panose="020B0600070205080204" pitchFamily="50" charset="-128"/>
            </a:endParaRPr>
          </a:p>
          <a:p>
            <a:r>
              <a:rPr kumimoji="1" lang="en-US" altLang="ja-JP" dirty="0">
                <a:solidFill>
                  <a:schemeClr val="tx1">
                    <a:lumMod val="65000"/>
                    <a:lumOff val="35000"/>
                  </a:schemeClr>
                </a:solidFill>
                <a:latin typeface="ＭＳ Ｐゴシック" panose="020B0600070205080204" pitchFamily="50" charset="-128"/>
                <a:ea typeface="ＭＳ Ｐゴシック" panose="020B0600070205080204" pitchFamily="50" charset="-128"/>
              </a:rPr>
              <a:t>R0</a:t>
            </a:r>
            <a:r>
              <a:rPr kumimoji="1" lang="ja-JP" altLang="en-US" dirty="0">
                <a:solidFill>
                  <a:schemeClr val="tx1">
                    <a:lumMod val="65000"/>
                    <a:lumOff val="35000"/>
                  </a:schemeClr>
                </a:solidFill>
                <a:latin typeface="ＭＳ Ｐゴシック" panose="020B0600070205080204" pitchFamily="50" charset="-128"/>
                <a:ea typeface="ＭＳ Ｐゴシック" panose="020B0600070205080204" pitchFamily="50" charset="-128"/>
              </a:rPr>
              <a:t>，</a:t>
            </a:r>
            <a:r>
              <a:rPr kumimoji="1" lang="en-US" altLang="ja-JP" dirty="0">
                <a:solidFill>
                  <a:schemeClr val="tx1">
                    <a:lumMod val="65000"/>
                    <a:lumOff val="35000"/>
                  </a:schemeClr>
                </a:solidFill>
                <a:latin typeface="ＭＳ Ｐゴシック" panose="020B0600070205080204" pitchFamily="50" charset="-128"/>
                <a:ea typeface="ＭＳ Ｐゴシック" panose="020B0600070205080204" pitchFamily="50" charset="-128"/>
              </a:rPr>
              <a:t>R1</a:t>
            </a:r>
            <a:r>
              <a:rPr kumimoji="1" lang="ja-JP" altLang="en-US" dirty="0">
                <a:solidFill>
                  <a:schemeClr val="tx1">
                    <a:lumMod val="65000"/>
                    <a:lumOff val="35000"/>
                  </a:schemeClr>
                </a:solidFill>
                <a:latin typeface="ＭＳ Ｐゴシック" panose="020B0600070205080204" pitchFamily="50" charset="-128"/>
                <a:ea typeface="ＭＳ Ｐゴシック" panose="020B0600070205080204" pitchFamily="50" charset="-128"/>
              </a:rPr>
              <a:t>の単位はラジアン</a:t>
            </a:r>
            <a:endParaRPr kumimoji="1" lang="en-US" altLang="ja-JP" dirty="0">
              <a:solidFill>
                <a:schemeClr val="tx1">
                  <a:lumMod val="65000"/>
                  <a:lumOff val="35000"/>
                </a:schemeClr>
              </a:solidFill>
              <a:latin typeface="ＭＳ Ｐゴシック" panose="020B0600070205080204" pitchFamily="50" charset="-128"/>
              <a:ea typeface="ＭＳ Ｐゴシック" panose="020B0600070205080204" pitchFamily="50" charset="-128"/>
            </a:endParaRPr>
          </a:p>
          <a:p>
            <a:r>
              <a:rPr lang="en-US" altLang="ja-JP" dirty="0">
                <a:solidFill>
                  <a:schemeClr val="tx1">
                    <a:lumMod val="65000"/>
                    <a:lumOff val="35000"/>
                  </a:schemeClr>
                </a:solidFill>
                <a:latin typeface="ＭＳ Ｐゴシック" panose="020B0600070205080204" pitchFamily="50" charset="-128"/>
                <a:ea typeface="ＭＳ Ｐゴシック" panose="020B0600070205080204" pitchFamily="50" charset="-128"/>
              </a:rPr>
              <a:t>n0:</a:t>
            </a:r>
            <a:r>
              <a:rPr lang="ja-JP" altLang="en-US" dirty="0">
                <a:solidFill>
                  <a:schemeClr val="tx1">
                    <a:lumMod val="65000"/>
                    <a:lumOff val="35000"/>
                  </a:schemeClr>
                </a:solidFill>
                <a:latin typeface="ＭＳ Ｐゴシック" panose="020B0600070205080204" pitchFamily="50" charset="-128"/>
                <a:ea typeface="ＭＳ Ｐゴシック" panose="020B0600070205080204" pitchFamily="50" charset="-128"/>
              </a:rPr>
              <a:t>大気の屈折率</a:t>
            </a:r>
            <a:endParaRPr lang="en-US" altLang="ja-JP" dirty="0">
              <a:solidFill>
                <a:schemeClr val="tx1">
                  <a:lumMod val="65000"/>
                  <a:lumOff val="35000"/>
                </a:schemeClr>
              </a:solidFill>
              <a:latin typeface="ＭＳ Ｐゴシック" panose="020B0600070205080204" pitchFamily="50" charset="-128"/>
              <a:ea typeface="ＭＳ Ｐゴシック" panose="020B0600070205080204" pitchFamily="50" charset="-128"/>
            </a:endParaRPr>
          </a:p>
          <a:p>
            <a:endParaRPr kumimoji="1" lang="en-US" altLang="ja-JP" dirty="0">
              <a:solidFill>
                <a:schemeClr val="tx1">
                  <a:lumMod val="65000"/>
                  <a:lumOff val="35000"/>
                </a:schemeClr>
              </a:solidFill>
              <a:latin typeface="ＭＳ Ｐゴシック" panose="020B0600070205080204" pitchFamily="50" charset="-128"/>
              <a:ea typeface="ＭＳ Ｐゴシック" panose="020B0600070205080204" pitchFamily="50" charset="-128"/>
            </a:endParaRPr>
          </a:p>
          <a:p>
            <a:r>
              <a:rPr lang="ja-JP" altLang="en-US" dirty="0">
                <a:solidFill>
                  <a:schemeClr val="tx1">
                    <a:lumMod val="65000"/>
                    <a:lumOff val="35000"/>
                  </a:schemeClr>
                </a:solidFill>
                <a:latin typeface="ＭＳ Ｐゴシック" panose="020B0600070205080204" pitchFamily="50" charset="-128"/>
                <a:ea typeface="ＭＳ Ｐゴシック" panose="020B0600070205080204" pitchFamily="50" charset="-128"/>
              </a:rPr>
              <a:t>というような式で詳しく求めることができるが，複雑すぎるのでもう一つの求め方を紹介する．</a:t>
            </a:r>
            <a:endParaRPr lang="en-US" altLang="ja-JP" dirty="0">
              <a:solidFill>
                <a:schemeClr val="tx1">
                  <a:lumMod val="65000"/>
                  <a:lumOff val="35000"/>
                </a:schemeClr>
              </a:solidFill>
              <a:latin typeface="ＭＳ Ｐゴシック" panose="020B0600070205080204" pitchFamily="50" charset="-128"/>
              <a:ea typeface="ＭＳ Ｐゴシック" panose="020B0600070205080204" pitchFamily="50" charset="-128"/>
            </a:endParaRPr>
          </a:p>
          <a:p>
            <a:endParaRPr lang="en-US" altLang="ja-JP" dirty="0">
              <a:solidFill>
                <a:schemeClr val="tx1">
                  <a:lumMod val="65000"/>
                  <a:lumOff val="35000"/>
                </a:schemeClr>
              </a:solidFill>
              <a:latin typeface="ＭＳ Ｐゴシック" panose="020B0600070205080204" pitchFamily="50" charset="-128"/>
              <a:ea typeface="ＭＳ Ｐゴシック" panose="020B0600070205080204" pitchFamily="50" charset="-128"/>
            </a:endParaRPr>
          </a:p>
          <a:p>
            <a:r>
              <a:rPr lang="en-US" altLang="ja-JP" dirty="0">
                <a:solidFill>
                  <a:schemeClr val="tx1">
                    <a:lumMod val="65000"/>
                    <a:lumOff val="35000"/>
                  </a:schemeClr>
                </a:solidFill>
                <a:latin typeface="ＭＳ Ｐゴシック" panose="020B0600070205080204" pitchFamily="50" charset="-128"/>
                <a:ea typeface="ＭＳ Ｐゴシック" panose="020B0600070205080204" pitchFamily="50" charset="-128"/>
              </a:rPr>
              <a:t>※</a:t>
            </a:r>
            <a:r>
              <a:rPr lang="ja-JP" altLang="en-US" dirty="0">
                <a:solidFill>
                  <a:schemeClr val="tx1">
                    <a:lumMod val="65000"/>
                    <a:lumOff val="35000"/>
                  </a:schemeClr>
                </a:solidFill>
                <a:latin typeface="ＭＳ Ｐゴシック" panose="020B0600070205080204" pitchFamily="50" charset="-128"/>
                <a:ea typeface="ＭＳ Ｐゴシック" panose="020B0600070205080204" pitchFamily="50" charset="-128"/>
              </a:rPr>
              <a:t>この式が使えるのは見かけの高度が</a:t>
            </a:r>
            <a:r>
              <a:rPr lang="en-US" altLang="ja-JP" dirty="0">
                <a:solidFill>
                  <a:schemeClr val="tx1">
                    <a:lumMod val="65000"/>
                    <a:lumOff val="35000"/>
                  </a:schemeClr>
                </a:solidFill>
                <a:latin typeface="ＭＳ Ｐゴシック" panose="020B0600070205080204" pitchFamily="50" charset="-128"/>
                <a:ea typeface="ＭＳ Ｐゴシック" panose="020B0600070205080204" pitchFamily="50" charset="-128"/>
              </a:rPr>
              <a:t>10</a:t>
            </a:r>
            <a:r>
              <a:rPr lang="ja-JP" altLang="en-US" dirty="0">
                <a:solidFill>
                  <a:schemeClr val="tx1">
                    <a:lumMod val="65000"/>
                    <a:lumOff val="35000"/>
                  </a:schemeClr>
                </a:solidFill>
                <a:latin typeface="ＭＳ Ｐゴシック" panose="020B0600070205080204" pitchFamily="50" charset="-128"/>
                <a:ea typeface="ＭＳ Ｐゴシック" panose="020B0600070205080204" pitchFamily="50" charset="-128"/>
              </a:rPr>
              <a:t>度より高い場合</a:t>
            </a:r>
            <a:endParaRPr lang="en-US" altLang="ja-JP" dirty="0">
              <a:solidFill>
                <a:schemeClr val="tx1">
                  <a:lumMod val="65000"/>
                  <a:lumOff val="35000"/>
                </a:scheme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54661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A049481-7310-48D4-9D4E-B7F2C08AF88C}"/>
              </a:ext>
            </a:extLst>
          </p:cNvPr>
          <p:cNvSpPr>
            <a:spLocks noGrp="1"/>
          </p:cNvSpPr>
          <p:nvPr>
            <p:ph idx="1"/>
          </p:nvPr>
        </p:nvSpPr>
        <p:spPr>
          <a:xfrm>
            <a:off x="487227" y="1588517"/>
            <a:ext cx="10621643" cy="4351338"/>
          </a:xfrm>
        </p:spPr>
        <p:txBody>
          <a:bodyPr/>
          <a:lstStyle/>
          <a:p>
            <a:pPr marL="0" indent="0">
              <a:buNone/>
            </a:pPr>
            <a:r>
              <a:rPr kumimoji="1" lang="ja-JP" altLang="en-US" dirty="0"/>
              <a:t>大気差は以下の式でも近似できる</a:t>
            </a: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r>
              <a:rPr lang="ja-JP" altLang="en-US" dirty="0">
                <a:solidFill>
                  <a:srgbClr val="FF0000"/>
                </a:solidFill>
              </a:rPr>
              <a:t>注意点</a:t>
            </a:r>
            <a:endParaRPr lang="en-US" altLang="ja-JP" dirty="0">
              <a:solidFill>
                <a:srgbClr val="FF0000"/>
              </a:solidFill>
            </a:endParaRPr>
          </a:p>
          <a:p>
            <a:pPr marL="0" indent="0">
              <a:buNone/>
            </a:pPr>
            <a:endParaRPr lang="en-US" altLang="ja-JP" dirty="0"/>
          </a:p>
          <a:p>
            <a:pPr marL="0" indent="0">
              <a:buNone/>
            </a:pPr>
            <a:r>
              <a:rPr lang="ja-JP" altLang="en-US" dirty="0"/>
              <a:t>大気の屈折率は観測時の気温や気圧，水蒸気圧により変化する．</a:t>
            </a:r>
            <a:endParaRPr lang="en-US" altLang="ja-JP" dirty="0"/>
          </a:p>
          <a:p>
            <a:pPr marL="0" indent="0">
              <a:buNone/>
            </a:pPr>
            <a:r>
              <a:rPr lang="ja-JP" altLang="en-US" dirty="0"/>
              <a:t>高地では気圧が小さくなるので大気差も小さくなる．</a:t>
            </a:r>
            <a:endParaRPr lang="en-US" altLang="ja-JP" dirty="0"/>
          </a:p>
          <a:p>
            <a:pPr marL="0" indent="0">
              <a:buNone/>
            </a:pPr>
            <a:endParaRPr kumimoji="1"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FA5E4853-456F-4B64-8C92-FB15ACA27A09}"/>
              </a:ext>
            </a:extLst>
          </p:cNvPr>
          <p:cNvSpPr>
            <a:spLocks noGrp="1"/>
          </p:cNvSpPr>
          <p:nvPr>
            <p:ph type="title"/>
          </p:nvPr>
        </p:nvSpPr>
        <p:spPr/>
        <p:txBody>
          <a:bodyPr/>
          <a:lstStyle/>
          <a:p>
            <a:r>
              <a:rPr kumimoji="1" lang="ja-JP" altLang="en-US" dirty="0"/>
              <a:t>大気差の計算</a:t>
            </a:r>
          </a:p>
        </p:txBody>
      </p:sp>
      <p:pic>
        <p:nvPicPr>
          <p:cNvPr id="6" name="図 5">
            <a:extLst>
              <a:ext uri="{FF2B5EF4-FFF2-40B4-BE49-F238E27FC236}">
                <a16:creationId xmlns:a16="http://schemas.microsoft.com/office/drawing/2014/main" id="{7B74AE76-BB6D-4A75-81FC-6E2DB970F891}"/>
              </a:ext>
            </a:extLst>
          </p:cNvPr>
          <p:cNvPicPr>
            <a:picLocks noChangeAspect="1"/>
          </p:cNvPicPr>
          <p:nvPr/>
        </p:nvPicPr>
        <p:blipFill rotWithShape="1">
          <a:blip r:embed="rId2"/>
          <a:srcRect l="38043" t="58731" r="31164" b="25952"/>
          <a:stretch/>
        </p:blipFill>
        <p:spPr>
          <a:xfrm>
            <a:off x="648611" y="2139043"/>
            <a:ext cx="3889920" cy="1289957"/>
          </a:xfrm>
          <a:prstGeom prst="rect">
            <a:avLst/>
          </a:prstGeom>
        </p:spPr>
      </p:pic>
      <p:pic>
        <p:nvPicPr>
          <p:cNvPr id="16" name="図 15" descr="夜空の星のcg&#10;&#10;自動的に生成された説明">
            <a:extLst>
              <a:ext uri="{FF2B5EF4-FFF2-40B4-BE49-F238E27FC236}">
                <a16:creationId xmlns:a16="http://schemas.microsoft.com/office/drawing/2014/main" id="{BDCBA5B0-A1C4-4D69-A0B5-C91402DFDC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8048" y="1513558"/>
            <a:ext cx="4212042" cy="2806931"/>
          </a:xfrm>
          <a:prstGeom prst="rect">
            <a:avLst/>
          </a:prstGeom>
        </p:spPr>
      </p:pic>
      <p:sp>
        <p:nvSpPr>
          <p:cNvPr id="18" name="テキスト ボックス 17">
            <a:extLst>
              <a:ext uri="{FF2B5EF4-FFF2-40B4-BE49-F238E27FC236}">
                <a16:creationId xmlns:a16="http://schemas.microsoft.com/office/drawing/2014/main" id="{57FE7296-7E32-4B41-A18A-65594BAFF0D3}"/>
              </a:ext>
            </a:extLst>
          </p:cNvPr>
          <p:cNvSpPr txBox="1"/>
          <p:nvPr/>
        </p:nvSpPr>
        <p:spPr>
          <a:xfrm>
            <a:off x="10035142" y="2061018"/>
            <a:ext cx="2147455" cy="2031325"/>
          </a:xfrm>
          <a:prstGeom prst="rect">
            <a:avLst/>
          </a:prstGeom>
          <a:noFill/>
        </p:spPr>
        <p:txBody>
          <a:bodyPr wrap="square">
            <a:spAutoFit/>
          </a:bodyPr>
          <a:lstStyle/>
          <a:p>
            <a:endParaRPr lang="en-US" altLang="ja-JP" dirty="0"/>
          </a:p>
          <a:p>
            <a:r>
              <a:rPr lang="ja-JP" altLang="en-US" dirty="0"/>
              <a:t>潮岬から見られたガクルックス</a:t>
            </a:r>
            <a:endParaRPr lang="en-US" altLang="ja-JP" dirty="0"/>
          </a:p>
          <a:p>
            <a:r>
              <a:rPr lang="ja-JP" altLang="en-US" dirty="0">
                <a:hlinkClick r:id="rId4"/>
              </a:rPr>
              <a:t>http://nabuse-starwatch.blog.jp/archives/1979047.html</a:t>
            </a:r>
            <a:r>
              <a:rPr lang="ja-JP" altLang="en-US" dirty="0"/>
              <a:t>　</a:t>
            </a:r>
          </a:p>
        </p:txBody>
      </p:sp>
    </p:spTree>
    <p:extLst>
      <p:ext uri="{BB962C8B-B14F-4D97-AF65-F5344CB8AC3E}">
        <p14:creationId xmlns:p14="http://schemas.microsoft.com/office/powerpoint/2010/main" val="3937066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図 32" descr="夜空の星&#10;&#10;自動的に生成された説明">
            <a:extLst>
              <a:ext uri="{FF2B5EF4-FFF2-40B4-BE49-F238E27FC236}">
                <a16:creationId xmlns:a16="http://schemas.microsoft.com/office/drawing/2014/main" id="{3BA62238-AF7F-4429-BAF2-912DB92D3E15}"/>
              </a:ext>
            </a:extLst>
          </p:cNvPr>
          <p:cNvPicPr>
            <a:picLocks noChangeAspect="1"/>
          </p:cNvPicPr>
          <p:nvPr/>
        </p:nvPicPr>
        <p:blipFill rotWithShape="1">
          <a:blip r:embed="rId2">
            <a:extLst>
              <a:ext uri="{28A0092B-C50C-407E-A947-70E740481C1C}">
                <a14:useLocalDpi xmlns:a14="http://schemas.microsoft.com/office/drawing/2010/main" val="0"/>
              </a:ext>
            </a:extLst>
          </a:blip>
          <a:srcRect t="22246" r="778" b="17149"/>
          <a:stretch/>
        </p:blipFill>
        <p:spPr>
          <a:xfrm>
            <a:off x="0" y="1300374"/>
            <a:ext cx="12192000" cy="4964454"/>
          </a:xfrm>
          <a:prstGeom prst="rect">
            <a:avLst/>
          </a:prstGeom>
        </p:spPr>
      </p:pic>
      <p:sp>
        <p:nvSpPr>
          <p:cNvPr id="3" name="タイトル 2">
            <a:extLst>
              <a:ext uri="{FF2B5EF4-FFF2-40B4-BE49-F238E27FC236}">
                <a16:creationId xmlns:a16="http://schemas.microsoft.com/office/drawing/2014/main" id="{0B671B92-1703-4003-82EE-30055F69A80F}"/>
              </a:ext>
            </a:extLst>
          </p:cNvPr>
          <p:cNvSpPr>
            <a:spLocks noGrp="1"/>
          </p:cNvSpPr>
          <p:nvPr>
            <p:ph type="title"/>
          </p:nvPr>
        </p:nvSpPr>
        <p:spPr/>
        <p:txBody>
          <a:bodyPr/>
          <a:lstStyle/>
          <a:p>
            <a:r>
              <a:rPr kumimoji="1" lang="ja-JP" altLang="en-US" dirty="0"/>
              <a:t>まとめ</a:t>
            </a:r>
          </a:p>
        </p:txBody>
      </p:sp>
      <p:sp>
        <p:nvSpPr>
          <p:cNvPr id="21" name="コンテンツ プレースホルダー 20">
            <a:extLst>
              <a:ext uri="{FF2B5EF4-FFF2-40B4-BE49-F238E27FC236}">
                <a16:creationId xmlns:a16="http://schemas.microsoft.com/office/drawing/2014/main" id="{77AA3308-29D7-4F7D-AA93-6AA76B7F5699}"/>
              </a:ext>
            </a:extLst>
          </p:cNvPr>
          <p:cNvSpPr>
            <a:spLocks noGrp="1"/>
          </p:cNvSpPr>
          <p:nvPr>
            <p:ph idx="1"/>
          </p:nvPr>
        </p:nvSpPr>
        <p:spPr>
          <a:xfrm>
            <a:off x="838200" y="1733297"/>
            <a:ext cx="10515600" cy="4351338"/>
          </a:xfrm>
        </p:spPr>
        <p:txBody>
          <a:bodyPr/>
          <a:lstStyle/>
          <a:p>
            <a:pPr marL="0" indent="0">
              <a:buNone/>
            </a:pPr>
            <a:r>
              <a:rPr lang="ja-JP" altLang="en-US" dirty="0">
                <a:solidFill>
                  <a:schemeClr val="bg1"/>
                </a:solidFill>
              </a:rPr>
              <a:t>・本州最南端の串本町は光害がないため，満天の星空が美しい</a:t>
            </a:r>
            <a:endParaRPr lang="en-US" altLang="ja-JP" dirty="0">
              <a:solidFill>
                <a:schemeClr val="bg1"/>
              </a:solidFill>
            </a:endParaRPr>
          </a:p>
          <a:p>
            <a:pPr marL="0" indent="0">
              <a:buNone/>
            </a:pPr>
            <a:r>
              <a:rPr lang="ja-JP" altLang="en-US" dirty="0">
                <a:solidFill>
                  <a:schemeClr val="bg1"/>
                </a:solidFill>
              </a:rPr>
              <a:t>・本州最南端なので南天の星が見やすい</a:t>
            </a:r>
            <a:endParaRPr lang="en-US" altLang="ja-JP" dirty="0">
              <a:solidFill>
                <a:schemeClr val="bg1"/>
              </a:solidFill>
            </a:endParaRPr>
          </a:p>
          <a:p>
            <a:pPr marL="0" indent="0">
              <a:buNone/>
            </a:pPr>
            <a:r>
              <a:rPr lang="ja-JP" altLang="en-US" dirty="0">
                <a:solidFill>
                  <a:schemeClr val="bg1"/>
                </a:solidFill>
              </a:rPr>
              <a:t>・民間ロケット発射による経済効果が期待できる</a:t>
            </a:r>
            <a:endParaRPr lang="en-US" altLang="ja-JP" dirty="0">
              <a:solidFill>
                <a:schemeClr val="bg1"/>
              </a:solidFill>
            </a:endParaRPr>
          </a:p>
          <a:p>
            <a:pPr marL="0" indent="0">
              <a:buNone/>
            </a:pPr>
            <a:endParaRPr lang="en-US" altLang="ja-JP" dirty="0">
              <a:solidFill>
                <a:schemeClr val="bg1"/>
              </a:solidFill>
            </a:endParaRPr>
          </a:p>
          <a:p>
            <a:pPr marL="0" indent="0">
              <a:buNone/>
            </a:pPr>
            <a:endParaRPr lang="en-US" altLang="ja-JP" dirty="0">
              <a:solidFill>
                <a:schemeClr val="bg1"/>
              </a:solidFill>
            </a:endParaRPr>
          </a:p>
          <a:p>
            <a:pPr marL="0" indent="0">
              <a:buNone/>
            </a:pPr>
            <a:endParaRPr lang="en-US" altLang="ja-JP" dirty="0">
              <a:solidFill>
                <a:schemeClr val="bg1"/>
              </a:solidFill>
            </a:endParaRPr>
          </a:p>
          <a:p>
            <a:pPr marL="0" indent="0">
              <a:buNone/>
            </a:pPr>
            <a:endParaRPr lang="en-US" altLang="ja-JP" dirty="0">
              <a:solidFill>
                <a:schemeClr val="bg1"/>
              </a:solidFill>
            </a:endParaRPr>
          </a:p>
          <a:p>
            <a:pPr marL="0" indent="0">
              <a:buNone/>
            </a:pPr>
            <a:r>
              <a:rPr lang="ja-JP" altLang="en-US" dirty="0">
                <a:solidFill>
                  <a:schemeClr val="bg1"/>
                </a:solidFill>
              </a:rPr>
              <a:t>以上より，串本町は宇宙に一番近い町である．</a:t>
            </a:r>
            <a:endParaRPr lang="en-US" altLang="ja-JP" dirty="0">
              <a:solidFill>
                <a:schemeClr val="bg1"/>
              </a:solidFill>
            </a:endParaRPr>
          </a:p>
          <a:p>
            <a:pPr marL="0" indent="0">
              <a:buNone/>
            </a:pPr>
            <a:endParaRPr lang="en-US" altLang="ja-JP" dirty="0">
              <a:solidFill>
                <a:schemeClr val="bg1"/>
              </a:solidFill>
            </a:endParaRPr>
          </a:p>
          <a:p>
            <a:pPr marL="0" indent="0">
              <a:buNone/>
            </a:pPr>
            <a:endParaRPr lang="ja-JP" altLang="en-US" dirty="0">
              <a:solidFill>
                <a:schemeClr val="bg1"/>
              </a:solidFill>
            </a:endParaRPr>
          </a:p>
        </p:txBody>
      </p:sp>
    </p:spTree>
    <p:extLst>
      <p:ext uri="{BB962C8B-B14F-4D97-AF65-F5344CB8AC3E}">
        <p14:creationId xmlns:p14="http://schemas.microsoft.com/office/powerpoint/2010/main" val="3256979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C6ECAEB3-D912-4933-885C-A4177C0037D0}"/>
              </a:ext>
            </a:extLst>
          </p:cNvPr>
          <p:cNvSpPr>
            <a:spLocks noGrp="1"/>
          </p:cNvSpPr>
          <p:nvPr>
            <p:ph idx="1"/>
          </p:nvPr>
        </p:nvSpPr>
        <p:spPr/>
        <p:txBody>
          <a:bodyPr>
            <a:normAutofit/>
          </a:bodyPr>
          <a:lstStyle/>
          <a:p>
            <a:pPr marL="0" indent="0">
              <a:buNone/>
            </a:pPr>
            <a:r>
              <a:rPr kumimoji="1" lang="en-US" altLang="ja-JP" dirty="0"/>
              <a:t>[1]</a:t>
            </a:r>
            <a:r>
              <a:rPr kumimoji="1" lang="ja-JP" altLang="en-US" dirty="0"/>
              <a:t>　理科年表</a:t>
            </a:r>
            <a:r>
              <a:rPr kumimoji="1" lang="en-US" altLang="ja-JP" dirty="0"/>
              <a:t>2019</a:t>
            </a:r>
            <a:r>
              <a:rPr kumimoji="1" lang="ja-JP" altLang="en-US" dirty="0"/>
              <a:t>　国立天文台編　丸善出版</a:t>
            </a:r>
            <a:endParaRPr kumimoji="1" lang="en-US" altLang="ja-JP" dirty="0"/>
          </a:p>
          <a:p>
            <a:pPr marL="0" indent="0">
              <a:buNone/>
            </a:pPr>
            <a:r>
              <a:rPr lang="en-US" altLang="ja-JP" dirty="0"/>
              <a:t>[2]</a:t>
            </a:r>
            <a:r>
              <a:rPr lang="ja-JP" altLang="en-US" dirty="0"/>
              <a:t>　基礎からわかる天文学　半田利弘著　誠文堂新光社</a:t>
            </a:r>
            <a:endParaRPr lang="en-US" altLang="ja-JP" dirty="0"/>
          </a:p>
          <a:p>
            <a:pPr marL="0" indent="0">
              <a:buNone/>
            </a:pPr>
            <a:r>
              <a:rPr kumimoji="1" lang="en-US" altLang="ja-JP" dirty="0"/>
              <a:t>[3]</a:t>
            </a:r>
            <a:r>
              <a:rPr kumimoji="1" lang="ja-JP" altLang="en-US" dirty="0"/>
              <a:t>　</a:t>
            </a:r>
            <a:r>
              <a:rPr kumimoji="1" lang="zh-TW" altLang="en-US" dirty="0"/>
              <a:t>一般気象学　第</a:t>
            </a:r>
            <a:r>
              <a:rPr kumimoji="1" lang="en-US" altLang="zh-TW" dirty="0"/>
              <a:t>2</a:t>
            </a:r>
            <a:r>
              <a:rPr kumimoji="1" lang="zh-TW" altLang="en-US" dirty="0"/>
              <a:t>版補訂版　小倉義光著　東京大学出版会</a:t>
            </a:r>
            <a:endParaRPr kumimoji="1" lang="en-US" altLang="zh-TW" dirty="0"/>
          </a:p>
          <a:p>
            <a:pPr marL="0" indent="0">
              <a:buNone/>
            </a:pPr>
            <a:r>
              <a:rPr lang="en-US" altLang="zh-TW" dirty="0"/>
              <a:t>[4]  </a:t>
            </a:r>
            <a:r>
              <a:rPr lang="ja-JP" altLang="en-US" dirty="0"/>
              <a:t>宇宙の観測と技術 第５章 地球大気の天体観測への影響</a:t>
            </a:r>
            <a:endParaRPr kumimoji="1" lang="en-US" altLang="zh-TW" dirty="0"/>
          </a:p>
          <a:p>
            <a:pPr marL="0" indent="0">
              <a:buNone/>
            </a:pPr>
            <a:r>
              <a:rPr kumimoji="1" lang="en-US" altLang="ja-JP" dirty="0"/>
              <a:t>[5]</a:t>
            </a:r>
            <a:r>
              <a:rPr kumimoji="1" lang="ja-JP" altLang="en-US" dirty="0"/>
              <a:t>　天文学辞典　公益社団法人　日本天文学会　</a:t>
            </a:r>
            <a:endParaRPr kumimoji="1" lang="en-US" altLang="ja-JP" dirty="0"/>
          </a:p>
          <a:p>
            <a:pPr marL="0" indent="0">
              <a:buNone/>
            </a:pPr>
            <a:r>
              <a:rPr lang="ja-JP" altLang="en-US" dirty="0"/>
              <a:t>　　　</a:t>
            </a:r>
            <a:r>
              <a:rPr kumimoji="1" lang="en-US" altLang="ja-JP" dirty="0">
                <a:hlinkClick r:id="rId2"/>
              </a:rPr>
              <a:t>https://astro-dic.jp/</a:t>
            </a:r>
            <a:r>
              <a:rPr kumimoji="1" lang="ja-JP" altLang="en-US" dirty="0"/>
              <a:t>　</a:t>
            </a:r>
            <a:endParaRPr kumimoji="1" lang="en-US" altLang="ja-JP" dirty="0"/>
          </a:p>
          <a:p>
            <a:pPr marL="0" indent="0">
              <a:buNone/>
            </a:pPr>
            <a:r>
              <a:rPr kumimoji="1" lang="en-US" altLang="ja-JP" dirty="0"/>
              <a:t>[6]</a:t>
            </a:r>
            <a:r>
              <a:rPr kumimoji="1" lang="ja-JP" altLang="en-US" dirty="0"/>
              <a:t>　国立天文台　暦計算室　</a:t>
            </a:r>
            <a:r>
              <a:rPr kumimoji="1" lang="en-US" altLang="ja-JP" dirty="0">
                <a:hlinkClick r:id="rId3"/>
              </a:rPr>
              <a:t>https://eco.mtk.nao.ac.jp/koyomi/</a:t>
            </a:r>
            <a:r>
              <a:rPr kumimoji="1" lang="ja-JP" altLang="en-US" dirty="0"/>
              <a:t>　</a:t>
            </a:r>
            <a:endParaRPr kumimoji="1" lang="en-US" altLang="ja-JP" dirty="0"/>
          </a:p>
          <a:p>
            <a:pPr marL="0" indent="0">
              <a:buNone/>
            </a:pPr>
            <a:r>
              <a:rPr kumimoji="1" lang="en-US" altLang="ja-JP" dirty="0"/>
              <a:t>[7]</a:t>
            </a:r>
            <a:r>
              <a:rPr kumimoji="1" lang="ja-JP" altLang="en-US" dirty="0"/>
              <a:t>　地理院地図　　　　　　　　</a:t>
            </a:r>
            <a:r>
              <a:rPr kumimoji="1" lang="en-US" altLang="ja-JP" dirty="0">
                <a:hlinkClick r:id="rId4"/>
              </a:rPr>
              <a:t>https://maps.gsi.go.jp/</a:t>
            </a:r>
            <a:r>
              <a:rPr kumimoji="1" lang="ja-JP" altLang="en-US" dirty="0"/>
              <a:t>　</a:t>
            </a:r>
          </a:p>
        </p:txBody>
      </p:sp>
      <p:sp>
        <p:nvSpPr>
          <p:cNvPr id="3" name="タイトル 2">
            <a:extLst>
              <a:ext uri="{FF2B5EF4-FFF2-40B4-BE49-F238E27FC236}">
                <a16:creationId xmlns:a16="http://schemas.microsoft.com/office/drawing/2014/main" id="{B7DD7F9D-7514-4775-B6F2-B080E0EBBCC1}"/>
              </a:ext>
            </a:extLst>
          </p:cNvPr>
          <p:cNvSpPr>
            <a:spLocks noGrp="1"/>
          </p:cNvSpPr>
          <p:nvPr>
            <p:ph type="title"/>
          </p:nvPr>
        </p:nvSpPr>
        <p:spPr/>
        <p:txBody>
          <a:bodyPr/>
          <a:lstStyle/>
          <a:p>
            <a:r>
              <a:rPr kumimoji="1" lang="ja-JP" altLang="en-US" dirty="0"/>
              <a:t>参考文献一覧</a:t>
            </a:r>
          </a:p>
        </p:txBody>
      </p:sp>
    </p:spTree>
    <p:extLst>
      <p:ext uri="{BB962C8B-B14F-4D97-AF65-F5344CB8AC3E}">
        <p14:creationId xmlns:p14="http://schemas.microsoft.com/office/powerpoint/2010/main" val="13524488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166D8223-9287-4E61-92C9-361F71708A95}"/>
              </a:ext>
            </a:extLst>
          </p:cNvPr>
          <p:cNvSpPr>
            <a:spLocks noGrp="1"/>
          </p:cNvSpPr>
          <p:nvPr>
            <p:ph idx="1"/>
          </p:nvPr>
        </p:nvSpPr>
        <p:spPr/>
        <p:txBody>
          <a:bodyPr/>
          <a:lstStyle/>
          <a:p>
            <a:r>
              <a:rPr kumimoji="1" lang="en-US" altLang="ja-JP" dirty="0"/>
              <a:t>SSWPRO</a:t>
            </a:r>
            <a:r>
              <a:rPr kumimoji="1" lang="ja-JP" altLang="en-US" dirty="0"/>
              <a:t>特別版　</a:t>
            </a:r>
            <a:endParaRPr kumimoji="1" lang="en-US" altLang="ja-JP" dirty="0"/>
          </a:p>
          <a:p>
            <a:r>
              <a:rPr lang="ja-JP" altLang="en-US" dirty="0"/>
              <a:t>ステラリウム </a:t>
            </a:r>
            <a:r>
              <a:rPr lang="en-US" altLang="ja-JP" dirty="0"/>
              <a:t>0.20.4</a:t>
            </a:r>
          </a:p>
          <a:p>
            <a:r>
              <a:rPr kumimoji="1" lang="en-US" altLang="ja-JP" dirty="0" err="1"/>
              <a:t>i</a:t>
            </a:r>
            <a:r>
              <a:rPr kumimoji="1" lang="ja-JP" altLang="en-US" dirty="0"/>
              <a:t>ステラ</a:t>
            </a:r>
            <a:r>
              <a:rPr kumimoji="1" lang="en-US" altLang="ja-JP" dirty="0"/>
              <a:t>HD</a:t>
            </a:r>
          </a:p>
          <a:p>
            <a:pPr marL="0" indent="0">
              <a:buNone/>
            </a:pPr>
            <a:endParaRPr kumimoji="1" lang="ja-JP" altLang="en-US" dirty="0"/>
          </a:p>
        </p:txBody>
      </p:sp>
      <p:sp>
        <p:nvSpPr>
          <p:cNvPr id="3" name="タイトル 2">
            <a:extLst>
              <a:ext uri="{FF2B5EF4-FFF2-40B4-BE49-F238E27FC236}">
                <a16:creationId xmlns:a16="http://schemas.microsoft.com/office/drawing/2014/main" id="{F26FCB05-6A58-4D69-B9EE-2A345EBAE235}"/>
              </a:ext>
            </a:extLst>
          </p:cNvPr>
          <p:cNvSpPr>
            <a:spLocks noGrp="1"/>
          </p:cNvSpPr>
          <p:nvPr>
            <p:ph type="title"/>
          </p:nvPr>
        </p:nvSpPr>
        <p:spPr/>
        <p:txBody>
          <a:bodyPr/>
          <a:lstStyle/>
          <a:p>
            <a:r>
              <a:rPr kumimoji="1" lang="ja-JP" altLang="en-US" dirty="0"/>
              <a:t>使用ソフト</a:t>
            </a:r>
          </a:p>
        </p:txBody>
      </p:sp>
    </p:spTree>
    <p:extLst>
      <p:ext uri="{BB962C8B-B14F-4D97-AF65-F5344CB8AC3E}">
        <p14:creationId xmlns:p14="http://schemas.microsoft.com/office/powerpoint/2010/main" val="4209713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EC940721-874E-4392-9AF3-4CFB457DCFDB}"/>
              </a:ext>
            </a:extLst>
          </p:cNvPr>
          <p:cNvSpPr>
            <a:spLocks noGrp="1"/>
          </p:cNvSpPr>
          <p:nvPr>
            <p:ph idx="1"/>
          </p:nvPr>
        </p:nvSpPr>
        <p:spPr>
          <a:xfrm>
            <a:off x="224950" y="1473531"/>
            <a:ext cx="11782710" cy="4604217"/>
          </a:xfrm>
        </p:spPr>
        <p:txBody>
          <a:bodyPr/>
          <a:lstStyle/>
          <a:p>
            <a:pPr marL="0" indent="0">
              <a:buNone/>
            </a:pPr>
            <a:r>
              <a:rPr kumimoji="1" lang="ja-JP" altLang="en-US" dirty="0"/>
              <a:t>民間宇宙開発について語る前に宇宙開発の歴史を復習しておこう。</a:t>
            </a:r>
            <a:endParaRPr kumimoji="1" lang="en-US" altLang="ja-JP" dirty="0"/>
          </a:p>
          <a:p>
            <a:pPr marL="0" indent="0">
              <a:buNone/>
            </a:pPr>
            <a:endParaRPr lang="en-US" altLang="ja-JP" dirty="0"/>
          </a:p>
          <a:p>
            <a:pPr marL="0" indent="0">
              <a:buNone/>
            </a:pPr>
            <a:r>
              <a:rPr kumimoji="1" lang="ja-JP" altLang="en-US" dirty="0"/>
              <a:t>第</a:t>
            </a:r>
            <a:r>
              <a:rPr kumimoji="1" lang="en-US" altLang="ja-JP" dirty="0"/>
              <a:t>2</a:t>
            </a:r>
            <a:r>
              <a:rPr kumimoji="1" lang="ja-JP" altLang="en-US" dirty="0"/>
              <a:t>次世界大戦後、</a:t>
            </a:r>
            <a:r>
              <a:rPr kumimoji="1" lang="ja-JP" altLang="en-US" dirty="0">
                <a:solidFill>
                  <a:srgbClr val="FF0000"/>
                </a:solidFill>
              </a:rPr>
              <a:t>ソビエト（東側陣営）</a:t>
            </a:r>
            <a:r>
              <a:rPr kumimoji="1" lang="ja-JP" altLang="en-US" dirty="0"/>
              <a:t>と</a:t>
            </a:r>
            <a:r>
              <a:rPr kumimoji="1" lang="ja-JP" altLang="en-US" dirty="0">
                <a:solidFill>
                  <a:srgbClr val="0070C0"/>
                </a:solidFill>
              </a:rPr>
              <a:t>アメリカ（西側陣営）</a:t>
            </a:r>
            <a:r>
              <a:rPr kumimoji="1" lang="ja-JP" altLang="en-US" dirty="0"/>
              <a:t>は冷戦に突入</a:t>
            </a:r>
            <a:endParaRPr kumimoji="1" lang="en-US" altLang="ja-JP" dirty="0"/>
          </a:p>
          <a:p>
            <a:pPr marL="0" indent="0">
              <a:buNone/>
            </a:pPr>
            <a:r>
              <a:rPr kumimoji="1" lang="ja-JP" altLang="en-US" dirty="0"/>
              <a:t>→「</a:t>
            </a:r>
            <a:r>
              <a:rPr kumimoji="1" lang="ja-JP" altLang="en-US" dirty="0">
                <a:solidFill>
                  <a:srgbClr val="00B0F0"/>
                </a:solidFill>
              </a:rPr>
              <a:t>宇宙開発競争</a:t>
            </a:r>
            <a:r>
              <a:rPr kumimoji="1" lang="ja-JP" altLang="en-US" dirty="0"/>
              <a:t>」は冷戦の中で重要な戦い</a:t>
            </a:r>
            <a:endParaRPr kumimoji="1" lang="en-US" altLang="ja-JP" dirty="0"/>
          </a:p>
          <a:p>
            <a:pPr marL="0" indent="0">
              <a:buNone/>
            </a:pPr>
            <a:r>
              <a:rPr lang="ja-JP" altLang="en-US" dirty="0"/>
              <a:t>東側、西側の陣営は冷戦での勝利を求め「</a:t>
            </a:r>
            <a:r>
              <a:rPr lang="ja-JP" altLang="en-US" dirty="0">
                <a:solidFill>
                  <a:srgbClr val="00B0F0"/>
                </a:solidFill>
              </a:rPr>
              <a:t>国家主導</a:t>
            </a:r>
            <a:r>
              <a:rPr lang="ja-JP" altLang="en-US" dirty="0"/>
              <a:t>」の宇宙開発競争が激化</a:t>
            </a:r>
            <a:endParaRPr kumimoji="1" lang="en-US"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78528497-EF14-470D-9F71-CAA48BF0FC0A}"/>
              </a:ext>
            </a:extLst>
          </p:cNvPr>
          <p:cNvSpPr>
            <a:spLocks noGrp="1"/>
          </p:cNvSpPr>
          <p:nvPr>
            <p:ph type="title"/>
          </p:nvPr>
        </p:nvSpPr>
        <p:spPr/>
        <p:txBody>
          <a:bodyPr/>
          <a:lstStyle/>
          <a:p>
            <a:r>
              <a:rPr kumimoji="1" lang="ja-JP" altLang="en-US" dirty="0"/>
              <a:t>宇宙開発の歴史</a:t>
            </a:r>
          </a:p>
        </p:txBody>
      </p:sp>
      <p:pic>
        <p:nvPicPr>
          <p:cNvPr id="5" name="図 4" descr="図形&#10;&#10;自動的に生成された説明">
            <a:extLst>
              <a:ext uri="{FF2B5EF4-FFF2-40B4-BE49-F238E27FC236}">
                <a16:creationId xmlns:a16="http://schemas.microsoft.com/office/drawing/2014/main" id="{1326FA5B-1538-413D-A861-020D69FBE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032" y="4112143"/>
            <a:ext cx="3823855" cy="1911928"/>
          </a:xfrm>
          <a:prstGeom prst="rect">
            <a:avLst/>
          </a:prstGeom>
        </p:spPr>
      </p:pic>
      <p:pic>
        <p:nvPicPr>
          <p:cNvPr id="7" name="図 6">
            <a:extLst>
              <a:ext uri="{FF2B5EF4-FFF2-40B4-BE49-F238E27FC236}">
                <a16:creationId xmlns:a16="http://schemas.microsoft.com/office/drawing/2014/main" id="{1401F583-A08D-498E-8AE3-5F1A88E7F439}"/>
              </a:ext>
            </a:extLst>
          </p:cNvPr>
          <p:cNvPicPr>
            <a:picLocks noChangeAspect="1"/>
          </p:cNvPicPr>
          <p:nvPr/>
        </p:nvPicPr>
        <p:blipFill rotWithShape="1">
          <a:blip r:embed="rId4"/>
          <a:srcRect t="7980" r="9731" b="21486"/>
          <a:stretch/>
        </p:blipFill>
        <p:spPr>
          <a:xfrm>
            <a:off x="7121279" y="4046438"/>
            <a:ext cx="3670328" cy="1911927"/>
          </a:xfrm>
          <a:prstGeom prst="rect">
            <a:avLst/>
          </a:prstGeom>
        </p:spPr>
      </p:pic>
      <p:sp>
        <p:nvSpPr>
          <p:cNvPr id="8" name="テキスト ボックス 7">
            <a:extLst>
              <a:ext uri="{FF2B5EF4-FFF2-40B4-BE49-F238E27FC236}">
                <a16:creationId xmlns:a16="http://schemas.microsoft.com/office/drawing/2014/main" id="{4395B31C-D34B-4778-BB57-168E2794A429}"/>
              </a:ext>
            </a:extLst>
          </p:cNvPr>
          <p:cNvSpPr txBox="1"/>
          <p:nvPr/>
        </p:nvSpPr>
        <p:spPr>
          <a:xfrm>
            <a:off x="5207152" y="4451540"/>
            <a:ext cx="1368862" cy="1200329"/>
          </a:xfrm>
          <a:prstGeom prst="rect">
            <a:avLst/>
          </a:prstGeom>
          <a:noFill/>
        </p:spPr>
        <p:txBody>
          <a:bodyPr wrap="square" rtlCol="0">
            <a:spAutoFit/>
          </a:bodyPr>
          <a:lstStyle/>
          <a:p>
            <a:r>
              <a:rPr kumimoji="1" lang="en-US" altLang="ja-JP" sz="720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atin typeface="ＭＳ Ｐゴシック" panose="020B0600070205080204" pitchFamily="50" charset="-128"/>
                <a:ea typeface="ＭＳ Ｐゴシック" panose="020B0600070205080204" pitchFamily="50" charset="-128"/>
              </a:rPr>
              <a:t>VS</a:t>
            </a:r>
            <a:endParaRPr kumimoji="1" lang="ja-JP" altLang="en-US" sz="720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1560299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D03AF67-EC08-41A9-92EE-7C480B940D74}"/>
              </a:ext>
            </a:extLst>
          </p:cNvPr>
          <p:cNvSpPr>
            <a:spLocks noGrp="1"/>
          </p:cNvSpPr>
          <p:nvPr>
            <p:ph type="title"/>
          </p:nvPr>
        </p:nvSpPr>
        <p:spPr/>
        <p:txBody>
          <a:bodyPr/>
          <a:lstStyle/>
          <a:p>
            <a:r>
              <a:rPr kumimoji="1" lang="ja-JP" altLang="en-US" dirty="0"/>
              <a:t>おわり</a:t>
            </a:r>
          </a:p>
        </p:txBody>
      </p:sp>
      <p:pic>
        <p:nvPicPr>
          <p:cNvPr id="5" name="図 4" descr="夜空に浮かぶ月の絵&#10;&#10;自動的に生成された説明">
            <a:extLst>
              <a:ext uri="{FF2B5EF4-FFF2-40B4-BE49-F238E27FC236}">
                <a16:creationId xmlns:a16="http://schemas.microsoft.com/office/drawing/2014/main" id="{FFB2C3B9-6242-4791-8686-86944E8BF71B}"/>
              </a:ext>
            </a:extLst>
          </p:cNvPr>
          <p:cNvPicPr>
            <a:picLocks noChangeAspect="1"/>
          </p:cNvPicPr>
          <p:nvPr/>
        </p:nvPicPr>
        <p:blipFill rotWithShape="1">
          <a:blip r:embed="rId2">
            <a:extLst>
              <a:ext uri="{28A0092B-C50C-407E-A947-70E740481C1C}">
                <a14:useLocalDpi xmlns:a14="http://schemas.microsoft.com/office/drawing/2010/main" val="0"/>
              </a:ext>
            </a:extLst>
          </a:blip>
          <a:srcRect t="5851" b="9776"/>
          <a:stretch/>
        </p:blipFill>
        <p:spPr>
          <a:xfrm>
            <a:off x="0" y="-38792"/>
            <a:ext cx="12192000" cy="6858000"/>
          </a:xfrm>
          <a:prstGeom prst="rect">
            <a:avLst/>
          </a:prstGeom>
        </p:spPr>
      </p:pic>
      <p:sp>
        <p:nvSpPr>
          <p:cNvPr id="6" name="テキスト ボックス 5">
            <a:extLst>
              <a:ext uri="{FF2B5EF4-FFF2-40B4-BE49-F238E27FC236}">
                <a16:creationId xmlns:a16="http://schemas.microsoft.com/office/drawing/2014/main" id="{D0D394E2-E2BA-436A-9E83-76B2271F66E1}"/>
              </a:ext>
            </a:extLst>
          </p:cNvPr>
          <p:cNvSpPr txBox="1"/>
          <p:nvPr/>
        </p:nvSpPr>
        <p:spPr>
          <a:xfrm>
            <a:off x="2731090" y="4142049"/>
            <a:ext cx="7678537" cy="769441"/>
          </a:xfrm>
          <a:prstGeom prst="rect">
            <a:avLst/>
          </a:prstGeom>
          <a:noFill/>
        </p:spPr>
        <p:txBody>
          <a:bodyPr wrap="square" rtlCol="0">
            <a:spAutoFit/>
          </a:bodyPr>
          <a:lstStyle/>
          <a:p>
            <a:r>
              <a:rPr kumimoji="1" lang="ja-JP" altLang="en-US" sz="4400" dirty="0">
                <a:solidFill>
                  <a:schemeClr val="bg1"/>
                </a:solidFill>
                <a:latin typeface="ＭＳ Ｐゴシック" panose="020B0600070205080204" pitchFamily="50" charset="-128"/>
                <a:ea typeface="ＭＳ Ｐゴシック" panose="020B0600070205080204" pitchFamily="50" charset="-128"/>
              </a:rPr>
              <a:t>ご清聴ありがとうございました</a:t>
            </a:r>
          </a:p>
        </p:txBody>
      </p:sp>
    </p:spTree>
    <p:extLst>
      <p:ext uri="{BB962C8B-B14F-4D97-AF65-F5344CB8AC3E}">
        <p14:creationId xmlns:p14="http://schemas.microsoft.com/office/powerpoint/2010/main" val="2083563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6BF4EBCD-DA30-4F81-8900-4F554A36CBE1}"/>
              </a:ext>
            </a:extLst>
          </p:cNvPr>
          <p:cNvSpPr>
            <a:spLocks noGrp="1"/>
          </p:cNvSpPr>
          <p:nvPr>
            <p:ph idx="1"/>
          </p:nvPr>
        </p:nvSpPr>
        <p:spPr>
          <a:xfrm>
            <a:off x="279248" y="1648747"/>
            <a:ext cx="6690999" cy="4351338"/>
          </a:xfrm>
        </p:spPr>
        <p:txBody>
          <a:bodyPr>
            <a:normAutofit fontScale="92500" lnSpcReduction="10000"/>
          </a:bodyPr>
          <a:lstStyle/>
          <a:p>
            <a:pPr marL="0" indent="0">
              <a:buNone/>
            </a:pPr>
            <a:r>
              <a:rPr kumimoji="1" lang="en-US" altLang="ja-JP" dirty="0">
                <a:solidFill>
                  <a:srgbClr val="FF0000"/>
                </a:solidFill>
              </a:rPr>
              <a:t>1979</a:t>
            </a:r>
            <a:r>
              <a:rPr kumimoji="1" lang="ja-JP" altLang="en-US" dirty="0"/>
              <a:t>　民間企業「アリアンスペース」と</a:t>
            </a:r>
            <a:r>
              <a:rPr kumimoji="1" lang="en-US" altLang="ja-JP" dirty="0"/>
              <a:t>ESA</a:t>
            </a:r>
            <a:r>
              <a:rPr kumimoji="1" lang="ja-JP" altLang="en-US" dirty="0"/>
              <a:t>によるアリアンロケットの打ち上げ</a:t>
            </a:r>
            <a:endParaRPr lang="en-US" altLang="ja-JP" dirty="0"/>
          </a:p>
          <a:p>
            <a:pPr marL="0" indent="0">
              <a:buNone/>
            </a:pPr>
            <a:r>
              <a:rPr kumimoji="1" lang="ja-JP" altLang="en-US" dirty="0"/>
              <a:t>　　　　（初の民間プロジェクト）</a:t>
            </a:r>
            <a:endParaRPr kumimoji="1" lang="en-US" altLang="ja-JP" dirty="0"/>
          </a:p>
          <a:p>
            <a:pPr marL="0" indent="0">
              <a:buNone/>
            </a:pPr>
            <a:endParaRPr kumimoji="1" lang="en-US" altLang="ja-JP" dirty="0"/>
          </a:p>
          <a:p>
            <a:pPr marL="0" indent="0">
              <a:buNone/>
            </a:pPr>
            <a:r>
              <a:rPr kumimoji="1" lang="en-US" altLang="ja-JP" dirty="0">
                <a:solidFill>
                  <a:srgbClr val="FF0000"/>
                </a:solidFill>
              </a:rPr>
              <a:t>1989</a:t>
            </a:r>
            <a:r>
              <a:rPr kumimoji="1" lang="ja-JP" altLang="en-US" dirty="0"/>
              <a:t>　冷戦終結後、西側、東側ともに国家　　</a:t>
            </a:r>
            <a:endParaRPr kumimoji="1" lang="en-US" altLang="ja-JP" dirty="0"/>
          </a:p>
          <a:p>
            <a:pPr marL="0" indent="0">
              <a:buNone/>
            </a:pPr>
            <a:r>
              <a:rPr lang="ja-JP" altLang="en-US" dirty="0"/>
              <a:t>　　　　</a:t>
            </a:r>
            <a:r>
              <a:rPr kumimoji="1" lang="ja-JP" altLang="en-US" dirty="0"/>
              <a:t>主導の宇宙開発が継続</a:t>
            </a:r>
            <a:endParaRPr kumimoji="1" lang="en-US" altLang="ja-JP" dirty="0"/>
          </a:p>
          <a:p>
            <a:pPr marL="0" indent="0">
              <a:buNone/>
            </a:pPr>
            <a:r>
              <a:rPr kumimoji="1" lang="en-US" altLang="ja-JP" dirty="0">
                <a:solidFill>
                  <a:srgbClr val="FF0000"/>
                </a:solidFill>
              </a:rPr>
              <a:t>1990/12/2</a:t>
            </a:r>
            <a:r>
              <a:rPr kumimoji="1" lang="ja-JP" altLang="en-US" dirty="0"/>
              <a:t>　初の商業宇宙飛行・日本人初</a:t>
            </a:r>
            <a:endParaRPr kumimoji="1" lang="en-US" altLang="ja-JP" dirty="0"/>
          </a:p>
          <a:p>
            <a:pPr marL="0" indent="0">
              <a:buNone/>
            </a:pPr>
            <a:r>
              <a:rPr kumimoji="1" lang="ja-JP" altLang="en-US" dirty="0"/>
              <a:t>　　　　の宇宙飛行（秋山豊寛）</a:t>
            </a:r>
            <a:endParaRPr kumimoji="1" lang="en-US" altLang="ja-JP" dirty="0"/>
          </a:p>
          <a:p>
            <a:pPr marL="0" indent="0">
              <a:buNone/>
            </a:pPr>
            <a:r>
              <a:rPr kumimoji="1" lang="en-US" altLang="ja-JP" dirty="0">
                <a:solidFill>
                  <a:srgbClr val="FF0000"/>
                </a:solidFill>
              </a:rPr>
              <a:t>2004</a:t>
            </a:r>
            <a:r>
              <a:rPr kumimoji="1" lang="ja-JP" altLang="en-US" dirty="0">
                <a:solidFill>
                  <a:srgbClr val="FF0000"/>
                </a:solidFill>
              </a:rPr>
              <a:t>　</a:t>
            </a:r>
            <a:r>
              <a:rPr kumimoji="1" lang="ja-JP" altLang="en-US" dirty="0"/>
              <a:t>「スペースシップワン」が、民間開発の宇</a:t>
            </a:r>
            <a:endParaRPr kumimoji="1" lang="en-US" altLang="ja-JP" dirty="0"/>
          </a:p>
          <a:p>
            <a:pPr marL="0" indent="0">
              <a:buNone/>
            </a:pPr>
            <a:r>
              <a:rPr lang="ja-JP" altLang="en-US" dirty="0"/>
              <a:t>　　　　</a:t>
            </a:r>
            <a:r>
              <a:rPr kumimoji="1" lang="ja-JP" altLang="en-US" dirty="0"/>
              <a:t>宙機として初の宇宙飛行を達成</a:t>
            </a:r>
            <a:endParaRPr kumimoji="1" lang="en-US" altLang="ja-JP" dirty="0"/>
          </a:p>
          <a:p>
            <a:pPr marL="0" indent="0">
              <a:buNone/>
            </a:pPr>
            <a:endParaRPr kumimoji="1" lang="en-US"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9FD21257-C927-4333-92D9-C148E1A41429}"/>
              </a:ext>
            </a:extLst>
          </p:cNvPr>
          <p:cNvSpPr>
            <a:spLocks noGrp="1"/>
          </p:cNvSpPr>
          <p:nvPr>
            <p:ph type="title"/>
          </p:nvPr>
        </p:nvSpPr>
        <p:spPr/>
        <p:txBody>
          <a:bodyPr/>
          <a:lstStyle/>
          <a:p>
            <a:r>
              <a:rPr kumimoji="1" lang="ja-JP" altLang="en-US" dirty="0"/>
              <a:t>民間宇宙開発の歴史</a:t>
            </a:r>
          </a:p>
        </p:txBody>
      </p:sp>
      <p:pic>
        <p:nvPicPr>
          <p:cNvPr id="5" name="図 4" descr="屋外, 座る, 飛行機, 曇り が含まれている画像&#10;&#10;自動的に生成された説明">
            <a:extLst>
              <a:ext uri="{FF2B5EF4-FFF2-40B4-BE49-F238E27FC236}">
                <a16:creationId xmlns:a16="http://schemas.microsoft.com/office/drawing/2014/main" id="{3A957E62-2E6F-4394-8412-178A9AEB2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0247" y="2131580"/>
            <a:ext cx="2080239" cy="3124273"/>
          </a:xfrm>
          <a:prstGeom prst="rect">
            <a:avLst/>
          </a:prstGeom>
        </p:spPr>
      </p:pic>
      <p:pic>
        <p:nvPicPr>
          <p:cNvPr id="7" name="図 6" descr="白いシャツを着ている男性の顔&#10;&#10;中程度の精度で自動的に生成された説明">
            <a:extLst>
              <a:ext uri="{FF2B5EF4-FFF2-40B4-BE49-F238E27FC236}">
                <a16:creationId xmlns:a16="http://schemas.microsoft.com/office/drawing/2014/main" id="{9E90C519-AD0A-47DE-A543-55E941516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4458" y="2131581"/>
            <a:ext cx="2129631" cy="3124273"/>
          </a:xfrm>
          <a:prstGeom prst="rect">
            <a:avLst/>
          </a:prstGeom>
        </p:spPr>
      </p:pic>
      <p:sp>
        <p:nvSpPr>
          <p:cNvPr id="9" name="テキスト ボックス 8">
            <a:extLst>
              <a:ext uri="{FF2B5EF4-FFF2-40B4-BE49-F238E27FC236}">
                <a16:creationId xmlns:a16="http://schemas.microsoft.com/office/drawing/2014/main" id="{74581299-1A92-49DF-ADC1-7065EB9FD06D}"/>
              </a:ext>
            </a:extLst>
          </p:cNvPr>
          <p:cNvSpPr txBox="1"/>
          <p:nvPr/>
        </p:nvSpPr>
        <p:spPr>
          <a:xfrm>
            <a:off x="9576626" y="5351089"/>
            <a:ext cx="2484485" cy="830997"/>
          </a:xfrm>
          <a:prstGeom prst="rect">
            <a:avLst/>
          </a:prstGeom>
          <a:noFill/>
        </p:spPr>
        <p:txBody>
          <a:bodyPr wrap="square">
            <a:spAutoFit/>
          </a:bodyPr>
          <a:lstStyle/>
          <a:p>
            <a:r>
              <a:rPr lang="ja-JP" altLang="en-US" sz="1200" dirty="0"/>
              <a:t>秋山豊寛氏</a:t>
            </a:r>
            <a:endParaRPr lang="en-US" altLang="ja-JP" sz="1200" dirty="0"/>
          </a:p>
          <a:p>
            <a:r>
              <a:rPr lang="ja-JP" altLang="en-US" sz="1200" dirty="0">
                <a:hlinkClick r:id="rId4"/>
              </a:rPr>
              <a:t>https://ja.wikipedia.org/wiki/%E7%A7%8B%E5%B1%B1%E8%B1%8A%E5%AF%9B</a:t>
            </a:r>
            <a:r>
              <a:rPr lang="ja-JP" altLang="en-US" sz="1200" dirty="0"/>
              <a:t>　</a:t>
            </a:r>
          </a:p>
        </p:txBody>
      </p:sp>
      <p:sp>
        <p:nvSpPr>
          <p:cNvPr id="11" name="テキスト ボックス 10">
            <a:extLst>
              <a:ext uri="{FF2B5EF4-FFF2-40B4-BE49-F238E27FC236}">
                <a16:creationId xmlns:a16="http://schemas.microsoft.com/office/drawing/2014/main" id="{3532DF46-FE2E-437C-BEAE-FAD192995C1D}"/>
              </a:ext>
            </a:extLst>
          </p:cNvPr>
          <p:cNvSpPr txBox="1"/>
          <p:nvPr/>
        </p:nvSpPr>
        <p:spPr>
          <a:xfrm>
            <a:off x="6792167" y="5351089"/>
            <a:ext cx="2862291" cy="830997"/>
          </a:xfrm>
          <a:prstGeom prst="rect">
            <a:avLst/>
          </a:prstGeom>
          <a:noFill/>
        </p:spPr>
        <p:txBody>
          <a:bodyPr wrap="square">
            <a:spAutoFit/>
          </a:bodyPr>
          <a:lstStyle/>
          <a:p>
            <a:r>
              <a:rPr lang="ja-JP" altLang="en-US" sz="1200" dirty="0"/>
              <a:t>アリアンロケット</a:t>
            </a:r>
            <a:endParaRPr lang="en-US" altLang="ja-JP" sz="1200" dirty="0"/>
          </a:p>
          <a:p>
            <a:r>
              <a:rPr lang="ja-JP" altLang="en-US" sz="1200" dirty="0">
                <a:hlinkClick r:id="rId5"/>
              </a:rPr>
              <a:t>https://ja.wikipedia.org/wiki/%E3%82%A2%E3%83%AA%E3%82%A2%E3%83%B31</a:t>
            </a:r>
            <a:r>
              <a:rPr lang="ja-JP" altLang="en-US" sz="1200" dirty="0"/>
              <a:t>　　</a:t>
            </a:r>
          </a:p>
        </p:txBody>
      </p:sp>
    </p:spTree>
    <p:extLst>
      <p:ext uri="{BB962C8B-B14F-4D97-AF65-F5344CB8AC3E}">
        <p14:creationId xmlns:p14="http://schemas.microsoft.com/office/powerpoint/2010/main" val="1147541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5378BE9-551F-4A68-9BC2-309C1A954BC2}"/>
              </a:ext>
            </a:extLst>
          </p:cNvPr>
          <p:cNvSpPr>
            <a:spLocks noGrp="1"/>
          </p:cNvSpPr>
          <p:nvPr>
            <p:ph idx="1"/>
          </p:nvPr>
        </p:nvSpPr>
        <p:spPr>
          <a:xfrm>
            <a:off x="193964" y="1440873"/>
            <a:ext cx="7160029" cy="4754880"/>
          </a:xfrm>
        </p:spPr>
        <p:txBody>
          <a:bodyPr>
            <a:normAutofit fontScale="85000" lnSpcReduction="20000"/>
          </a:bodyPr>
          <a:lstStyle/>
          <a:p>
            <a:pPr marL="0" indent="0">
              <a:buNone/>
            </a:pPr>
            <a:r>
              <a:rPr kumimoji="1" lang="en-US" altLang="ja-JP" dirty="0"/>
              <a:t>2000</a:t>
            </a:r>
            <a:r>
              <a:rPr kumimoji="1" lang="ja-JP" altLang="en-US" dirty="0"/>
              <a:t>年代後半から民間宇宙開発が活発化</a:t>
            </a:r>
            <a:endParaRPr lang="en-US" altLang="ja-JP" dirty="0"/>
          </a:p>
          <a:p>
            <a:pPr marL="0" indent="0">
              <a:buNone/>
            </a:pPr>
            <a:r>
              <a:rPr kumimoji="1" lang="ja-JP" altLang="en-US" dirty="0"/>
              <a:t>中でもアメリカの</a:t>
            </a:r>
            <a:r>
              <a:rPr kumimoji="1" lang="en-US" altLang="ja-JP" dirty="0"/>
              <a:t>SpaceX</a:t>
            </a:r>
            <a:r>
              <a:rPr kumimoji="1" lang="ja-JP" altLang="en-US" dirty="0"/>
              <a:t>社が有名</a:t>
            </a:r>
            <a:endParaRPr kumimoji="1" lang="en-US" altLang="ja-JP" dirty="0"/>
          </a:p>
          <a:p>
            <a:pPr marL="0" indent="0">
              <a:buNone/>
            </a:pPr>
            <a:endParaRPr kumimoji="1" lang="en-US" altLang="ja-JP" dirty="0"/>
          </a:p>
          <a:p>
            <a:pPr marL="0" indent="0">
              <a:buNone/>
            </a:pPr>
            <a:r>
              <a:rPr kumimoji="1" lang="en-US" altLang="ja-JP" dirty="0"/>
              <a:t>SpaceX</a:t>
            </a:r>
            <a:r>
              <a:rPr kumimoji="1" lang="ja-JP" altLang="en-US" dirty="0"/>
              <a:t>社の近年の実績</a:t>
            </a:r>
            <a:endParaRPr kumimoji="1" lang="en-US" altLang="ja-JP" dirty="0"/>
          </a:p>
          <a:p>
            <a:pPr marL="0" indent="0">
              <a:buNone/>
            </a:pPr>
            <a:r>
              <a:rPr kumimoji="1" lang="en-US" altLang="ja-JP" dirty="0">
                <a:solidFill>
                  <a:srgbClr val="FF0000"/>
                </a:solidFill>
              </a:rPr>
              <a:t>2010</a:t>
            </a:r>
            <a:r>
              <a:rPr kumimoji="1" lang="ja-JP" altLang="en-US" dirty="0"/>
              <a:t>　軌道に乗った宇宙機を回収（民間初）</a:t>
            </a:r>
            <a:endParaRPr kumimoji="1" lang="en-US" altLang="ja-JP" dirty="0"/>
          </a:p>
          <a:p>
            <a:pPr marL="0" indent="0">
              <a:buNone/>
            </a:pPr>
            <a:r>
              <a:rPr lang="en-US" altLang="ja-JP" dirty="0">
                <a:solidFill>
                  <a:srgbClr val="FF0000"/>
                </a:solidFill>
              </a:rPr>
              <a:t>2012</a:t>
            </a:r>
            <a:r>
              <a:rPr lang="ja-JP" altLang="en-US" dirty="0"/>
              <a:t>　</a:t>
            </a:r>
            <a:r>
              <a:rPr lang="en-US" altLang="ja-JP" dirty="0"/>
              <a:t>ISS</a:t>
            </a:r>
            <a:r>
              <a:rPr lang="ja-JP" altLang="en-US" dirty="0"/>
              <a:t>に初めての補給を送る</a:t>
            </a:r>
            <a:endParaRPr lang="en-US" altLang="ja-JP" dirty="0"/>
          </a:p>
          <a:p>
            <a:pPr marL="0" indent="0">
              <a:buNone/>
            </a:pPr>
            <a:r>
              <a:rPr kumimoji="1" lang="ja-JP" altLang="en-US" dirty="0"/>
              <a:t>　　　　その後、ロケットの垂直離陸や再利用に成功</a:t>
            </a:r>
            <a:endParaRPr kumimoji="1" lang="en-US" altLang="ja-JP" dirty="0"/>
          </a:p>
          <a:p>
            <a:pPr marL="0" indent="0">
              <a:buNone/>
            </a:pPr>
            <a:endParaRPr lang="en-US" altLang="ja-JP" dirty="0"/>
          </a:p>
          <a:p>
            <a:pPr marL="0" indent="0">
              <a:buNone/>
            </a:pPr>
            <a:r>
              <a:rPr kumimoji="1" lang="en-US" altLang="ja-JP" dirty="0">
                <a:solidFill>
                  <a:srgbClr val="FF0000"/>
                </a:solidFill>
              </a:rPr>
              <a:t>2020/5/30</a:t>
            </a:r>
            <a:r>
              <a:rPr kumimoji="1" lang="ja-JP" altLang="en-US" dirty="0"/>
              <a:t>　民間初の有人飛行に成功</a:t>
            </a:r>
            <a:endParaRPr kumimoji="1" lang="en-US" altLang="ja-JP" dirty="0"/>
          </a:p>
          <a:p>
            <a:pPr marL="0" indent="0">
              <a:buNone/>
            </a:pPr>
            <a:endParaRPr kumimoji="1" lang="en-US" altLang="ja-JP" dirty="0"/>
          </a:p>
          <a:p>
            <a:pPr marL="0" indent="0">
              <a:buNone/>
            </a:pPr>
            <a:r>
              <a:rPr lang="ja-JP" altLang="en-US" dirty="0"/>
              <a:t>このほかにも「</a:t>
            </a:r>
            <a:r>
              <a:rPr lang="en-US" altLang="ja-JP" dirty="0">
                <a:solidFill>
                  <a:srgbClr val="FF0000"/>
                </a:solidFill>
              </a:rPr>
              <a:t>Starlink</a:t>
            </a:r>
            <a:r>
              <a:rPr lang="ja-JP" altLang="en-US" dirty="0">
                <a:solidFill>
                  <a:srgbClr val="FF0000"/>
                </a:solidFill>
              </a:rPr>
              <a:t>計画</a:t>
            </a:r>
            <a:r>
              <a:rPr lang="ja-JP" altLang="en-US" dirty="0"/>
              <a:t>」で衛星通信網を全世界に広げようとしている。（光害などの問題あり）</a:t>
            </a: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p:txBody>
      </p:sp>
      <p:sp>
        <p:nvSpPr>
          <p:cNvPr id="3" name="タイトル 2">
            <a:extLst>
              <a:ext uri="{FF2B5EF4-FFF2-40B4-BE49-F238E27FC236}">
                <a16:creationId xmlns:a16="http://schemas.microsoft.com/office/drawing/2014/main" id="{072E7FB4-FDC2-4954-9CDA-6B8315A342E2}"/>
              </a:ext>
            </a:extLst>
          </p:cNvPr>
          <p:cNvSpPr>
            <a:spLocks noGrp="1"/>
          </p:cNvSpPr>
          <p:nvPr>
            <p:ph type="title"/>
          </p:nvPr>
        </p:nvSpPr>
        <p:spPr/>
        <p:txBody>
          <a:bodyPr>
            <a:normAutofit/>
          </a:bodyPr>
          <a:lstStyle/>
          <a:p>
            <a:r>
              <a:rPr lang="ja-JP" altLang="en-US" dirty="0"/>
              <a:t>世界</a:t>
            </a:r>
            <a:r>
              <a:rPr kumimoji="1" lang="ja-JP" altLang="en-US" dirty="0"/>
              <a:t>の民間宇宙開発</a:t>
            </a:r>
          </a:p>
        </p:txBody>
      </p:sp>
      <p:sp>
        <p:nvSpPr>
          <p:cNvPr id="5" name="テキスト ボックス 4">
            <a:extLst>
              <a:ext uri="{FF2B5EF4-FFF2-40B4-BE49-F238E27FC236}">
                <a16:creationId xmlns:a16="http://schemas.microsoft.com/office/drawing/2014/main" id="{1002B58B-3126-4572-B3B7-93F63FDB4022}"/>
              </a:ext>
            </a:extLst>
          </p:cNvPr>
          <p:cNvSpPr txBox="1"/>
          <p:nvPr/>
        </p:nvSpPr>
        <p:spPr>
          <a:xfrm>
            <a:off x="10424160" y="1434094"/>
            <a:ext cx="1219199" cy="900246"/>
          </a:xfrm>
          <a:prstGeom prst="rect">
            <a:avLst/>
          </a:prstGeom>
          <a:noFill/>
        </p:spPr>
        <p:txBody>
          <a:bodyPr wrap="square">
            <a:spAutoFit/>
          </a:bodyPr>
          <a:lstStyle/>
          <a:p>
            <a:r>
              <a:rPr lang="en-US" altLang="ja-JP" sz="1050" dirty="0"/>
              <a:t>SpaceX</a:t>
            </a:r>
            <a:r>
              <a:rPr lang="ja-JP" altLang="en-US" sz="1050" dirty="0"/>
              <a:t>社のロゴ</a:t>
            </a:r>
            <a:r>
              <a:rPr lang="ja-JP" altLang="en-US" sz="1050" dirty="0">
                <a:hlinkClick r:id="rId2"/>
              </a:rPr>
              <a:t>https://www.pinterest.jp/pin/432064157973972767/</a:t>
            </a:r>
            <a:r>
              <a:rPr lang="ja-JP" altLang="en-US" sz="1050" dirty="0"/>
              <a:t>　</a:t>
            </a:r>
          </a:p>
        </p:txBody>
      </p:sp>
      <p:pic>
        <p:nvPicPr>
          <p:cNvPr id="7" name="図 6" descr="ロゴ&#10;&#10;自動的に生成された説明">
            <a:extLst>
              <a:ext uri="{FF2B5EF4-FFF2-40B4-BE49-F238E27FC236}">
                <a16:creationId xmlns:a16="http://schemas.microsoft.com/office/drawing/2014/main" id="{38F6F2E6-8D9D-4D2E-B588-EC8379B17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9827" y="1221435"/>
            <a:ext cx="4861478" cy="1325563"/>
          </a:xfrm>
          <a:prstGeom prst="rect">
            <a:avLst/>
          </a:prstGeom>
        </p:spPr>
      </p:pic>
      <p:pic>
        <p:nvPicPr>
          <p:cNvPr id="9" name="図 8" descr="テーブル, 長い, 座る, キーボード が含まれている画像&#10;&#10;自動的に生成された説明">
            <a:extLst>
              <a:ext uri="{FF2B5EF4-FFF2-40B4-BE49-F238E27FC236}">
                <a16:creationId xmlns:a16="http://schemas.microsoft.com/office/drawing/2014/main" id="{2411A912-EF78-47C5-8E31-0B30E01454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9613" y="2437091"/>
            <a:ext cx="2964770" cy="1667683"/>
          </a:xfrm>
          <a:prstGeom prst="rect">
            <a:avLst/>
          </a:prstGeom>
        </p:spPr>
      </p:pic>
      <p:sp>
        <p:nvSpPr>
          <p:cNvPr id="11" name="テキスト ボックス 10">
            <a:extLst>
              <a:ext uri="{FF2B5EF4-FFF2-40B4-BE49-F238E27FC236}">
                <a16:creationId xmlns:a16="http://schemas.microsoft.com/office/drawing/2014/main" id="{EFD4E3F2-DF0D-4336-93D1-1E8ABB904FDD}"/>
              </a:ext>
            </a:extLst>
          </p:cNvPr>
          <p:cNvSpPr txBox="1"/>
          <p:nvPr/>
        </p:nvSpPr>
        <p:spPr>
          <a:xfrm>
            <a:off x="10284383" y="3452392"/>
            <a:ext cx="1957493" cy="707886"/>
          </a:xfrm>
          <a:prstGeom prst="rect">
            <a:avLst/>
          </a:prstGeom>
          <a:noFill/>
        </p:spPr>
        <p:txBody>
          <a:bodyPr wrap="square">
            <a:spAutoFit/>
          </a:bodyPr>
          <a:lstStyle/>
          <a:p>
            <a:r>
              <a:rPr lang="en-US" altLang="ja-JP" sz="1000" dirty="0"/>
              <a:t>Starlink</a:t>
            </a:r>
            <a:r>
              <a:rPr lang="ja-JP" altLang="en-US" sz="1000" dirty="0"/>
              <a:t>衛星</a:t>
            </a:r>
            <a:endParaRPr lang="en-US" altLang="ja-JP" sz="1000" dirty="0"/>
          </a:p>
          <a:p>
            <a:r>
              <a:rPr lang="ja-JP" altLang="en-US" sz="1000" dirty="0">
                <a:hlinkClick r:id="rId5"/>
              </a:rPr>
              <a:t>https://twitter.com/SpaceX/status/1131748249763639296/photo/1</a:t>
            </a:r>
            <a:r>
              <a:rPr lang="ja-JP" altLang="en-US" sz="1000" dirty="0"/>
              <a:t>　</a:t>
            </a:r>
          </a:p>
        </p:txBody>
      </p:sp>
      <p:pic>
        <p:nvPicPr>
          <p:cNvPr id="13" name="図 12" descr="夜の街のcg&#10;&#10;中程度の精度で自動的に生成された説明">
            <a:extLst>
              <a:ext uri="{FF2B5EF4-FFF2-40B4-BE49-F238E27FC236}">
                <a16:creationId xmlns:a16="http://schemas.microsoft.com/office/drawing/2014/main" id="{22DE74BF-2D4A-4FD1-9049-062E81CF16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9613" y="4365405"/>
            <a:ext cx="2964770" cy="1714841"/>
          </a:xfrm>
          <a:prstGeom prst="rect">
            <a:avLst/>
          </a:prstGeom>
        </p:spPr>
      </p:pic>
    </p:spTree>
    <p:extLst>
      <p:ext uri="{BB962C8B-B14F-4D97-AF65-F5344CB8AC3E}">
        <p14:creationId xmlns:p14="http://schemas.microsoft.com/office/powerpoint/2010/main" val="2196078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389AA589-0D43-4407-A0B3-2B097CEF66FB}"/>
              </a:ext>
            </a:extLst>
          </p:cNvPr>
          <p:cNvSpPr>
            <a:spLocks noGrp="1"/>
          </p:cNvSpPr>
          <p:nvPr>
            <p:ph idx="1"/>
          </p:nvPr>
        </p:nvSpPr>
        <p:spPr>
          <a:xfrm>
            <a:off x="250371" y="1545771"/>
            <a:ext cx="6820989" cy="4561115"/>
          </a:xfrm>
        </p:spPr>
        <p:txBody>
          <a:bodyPr/>
          <a:lstStyle/>
          <a:p>
            <a:pPr marL="0" indent="0">
              <a:buNone/>
            </a:pPr>
            <a:r>
              <a:rPr kumimoji="1" lang="ja-JP" altLang="en-US" dirty="0"/>
              <a:t>その他の世界の民間宇宙開発</a:t>
            </a:r>
            <a:endParaRPr kumimoji="1" lang="en-US" altLang="ja-JP" dirty="0"/>
          </a:p>
          <a:p>
            <a:pPr marL="0" indent="0">
              <a:buNone/>
            </a:pPr>
            <a:r>
              <a:rPr lang="ja-JP" altLang="en-US" dirty="0"/>
              <a:t>・</a:t>
            </a:r>
            <a:r>
              <a:rPr lang="en-US" altLang="ja-JP" dirty="0">
                <a:solidFill>
                  <a:srgbClr val="FF0000"/>
                </a:solidFill>
              </a:rPr>
              <a:t>Virgin Galactic</a:t>
            </a:r>
            <a:r>
              <a:rPr lang="ja-JP" altLang="en-US" dirty="0">
                <a:solidFill>
                  <a:srgbClr val="FF0000"/>
                </a:solidFill>
              </a:rPr>
              <a:t>社　</a:t>
            </a:r>
            <a:r>
              <a:rPr lang="ja-JP" altLang="en-US" dirty="0"/>
              <a:t>（イギリス）</a:t>
            </a:r>
            <a:endParaRPr lang="en-US" altLang="ja-JP" dirty="0"/>
          </a:p>
          <a:p>
            <a:pPr marL="0" indent="0">
              <a:buNone/>
            </a:pPr>
            <a:r>
              <a:rPr kumimoji="1" lang="ja-JP" altLang="en-US" dirty="0"/>
              <a:t>宇宙旅行ビジネスを展開。</a:t>
            </a:r>
            <a:r>
              <a:rPr kumimoji="1" lang="en-US" altLang="ja-JP" dirty="0"/>
              <a:t>1</a:t>
            </a:r>
            <a:r>
              <a:rPr kumimoji="1" lang="ja-JP" altLang="en-US" dirty="0"/>
              <a:t>人</a:t>
            </a:r>
            <a:r>
              <a:rPr kumimoji="1" lang="en-US" altLang="ja-JP" dirty="0"/>
              <a:t>25</a:t>
            </a:r>
            <a:r>
              <a:rPr kumimoji="1" lang="ja-JP" altLang="en-US" dirty="0"/>
              <a:t>万ドルで民間人を宇宙へ送る。</a:t>
            </a:r>
            <a:endParaRPr kumimoji="1" lang="en-US" altLang="ja-JP" dirty="0"/>
          </a:p>
          <a:p>
            <a:pPr marL="0" indent="0">
              <a:buNone/>
            </a:pPr>
            <a:endParaRPr lang="en-US" altLang="ja-JP" dirty="0"/>
          </a:p>
          <a:p>
            <a:pPr marL="0" indent="0">
              <a:buNone/>
            </a:pPr>
            <a:r>
              <a:rPr kumimoji="1" lang="ja-JP" altLang="en-US" dirty="0"/>
              <a:t>・</a:t>
            </a:r>
            <a:r>
              <a:rPr kumimoji="1" lang="en-US" altLang="ja-JP" dirty="0">
                <a:solidFill>
                  <a:srgbClr val="FF0000"/>
                </a:solidFill>
              </a:rPr>
              <a:t>Mars One</a:t>
            </a:r>
            <a:r>
              <a:rPr kumimoji="1" lang="ja-JP" altLang="en-US" dirty="0">
                <a:solidFill>
                  <a:srgbClr val="FF0000"/>
                </a:solidFill>
              </a:rPr>
              <a:t>社　</a:t>
            </a:r>
            <a:r>
              <a:rPr kumimoji="1" lang="ja-JP" altLang="en-US" dirty="0"/>
              <a:t>（オランダ）</a:t>
            </a:r>
            <a:endParaRPr kumimoji="1" lang="en-US" altLang="ja-JP" dirty="0"/>
          </a:p>
          <a:p>
            <a:pPr marL="0" indent="0">
              <a:buNone/>
            </a:pPr>
            <a:r>
              <a:rPr lang="ja-JP" altLang="en-US" dirty="0"/>
              <a:t>火星に人類初の永住地を作ることを目指す。</a:t>
            </a:r>
            <a:endParaRPr lang="en-US" altLang="ja-JP" dirty="0"/>
          </a:p>
          <a:p>
            <a:pPr marL="0" indent="0">
              <a:buNone/>
            </a:pPr>
            <a:r>
              <a:rPr lang="en-US" altLang="ja-JP" dirty="0"/>
              <a:t>2031</a:t>
            </a:r>
            <a:r>
              <a:rPr lang="ja-JP" altLang="en-US" dirty="0"/>
              <a:t>年頃に火星に植民者を送る計画だが、技術的、財政的問題あり。</a:t>
            </a:r>
            <a:endParaRPr kumimoji="1" lang="ja-JP" altLang="en-US" dirty="0"/>
          </a:p>
        </p:txBody>
      </p:sp>
      <p:sp>
        <p:nvSpPr>
          <p:cNvPr id="3" name="タイトル 2">
            <a:extLst>
              <a:ext uri="{FF2B5EF4-FFF2-40B4-BE49-F238E27FC236}">
                <a16:creationId xmlns:a16="http://schemas.microsoft.com/office/drawing/2014/main" id="{C0EDCBDD-3661-4F04-9783-46E37526BBBD}"/>
              </a:ext>
            </a:extLst>
          </p:cNvPr>
          <p:cNvSpPr>
            <a:spLocks noGrp="1"/>
          </p:cNvSpPr>
          <p:nvPr>
            <p:ph type="title"/>
          </p:nvPr>
        </p:nvSpPr>
        <p:spPr/>
        <p:txBody>
          <a:bodyPr/>
          <a:lstStyle/>
          <a:p>
            <a:r>
              <a:rPr kumimoji="1" lang="ja-JP" altLang="en-US" dirty="0"/>
              <a:t>世界の民間宇宙開発</a:t>
            </a:r>
          </a:p>
        </p:txBody>
      </p:sp>
      <p:pic>
        <p:nvPicPr>
          <p:cNvPr id="5" name="図 4">
            <a:extLst>
              <a:ext uri="{FF2B5EF4-FFF2-40B4-BE49-F238E27FC236}">
                <a16:creationId xmlns:a16="http://schemas.microsoft.com/office/drawing/2014/main" id="{A8CA66CA-9378-4BF8-8F35-1563B2B8503B}"/>
              </a:ext>
            </a:extLst>
          </p:cNvPr>
          <p:cNvPicPr>
            <a:picLocks noChangeAspect="1"/>
          </p:cNvPicPr>
          <p:nvPr/>
        </p:nvPicPr>
        <p:blipFill rotWithShape="1">
          <a:blip r:embed="rId2"/>
          <a:srcRect l="11005" t="19595" r="73545" b="75080"/>
          <a:stretch/>
        </p:blipFill>
        <p:spPr>
          <a:xfrm>
            <a:off x="7391399" y="4272076"/>
            <a:ext cx="4360372" cy="1002053"/>
          </a:xfrm>
          <a:prstGeom prst="rect">
            <a:avLst/>
          </a:prstGeom>
        </p:spPr>
      </p:pic>
      <p:sp>
        <p:nvSpPr>
          <p:cNvPr id="7" name="テキスト ボックス 6">
            <a:extLst>
              <a:ext uri="{FF2B5EF4-FFF2-40B4-BE49-F238E27FC236}">
                <a16:creationId xmlns:a16="http://schemas.microsoft.com/office/drawing/2014/main" id="{7A571EC8-1216-4895-9555-A14F01D353E2}"/>
              </a:ext>
            </a:extLst>
          </p:cNvPr>
          <p:cNvSpPr txBox="1"/>
          <p:nvPr/>
        </p:nvSpPr>
        <p:spPr>
          <a:xfrm>
            <a:off x="7430861" y="5432361"/>
            <a:ext cx="4712153" cy="369332"/>
          </a:xfrm>
          <a:prstGeom prst="rect">
            <a:avLst/>
          </a:prstGeom>
          <a:noFill/>
        </p:spPr>
        <p:txBody>
          <a:bodyPr wrap="square">
            <a:spAutoFit/>
          </a:bodyPr>
          <a:lstStyle/>
          <a:p>
            <a:r>
              <a:rPr lang="ja-JP" altLang="en-US" dirty="0">
                <a:hlinkClick r:id="rId3"/>
              </a:rPr>
              <a:t>https://www.mars-one.com/</a:t>
            </a:r>
            <a:r>
              <a:rPr lang="ja-JP" altLang="en-US" dirty="0"/>
              <a:t>　</a:t>
            </a:r>
          </a:p>
        </p:txBody>
      </p:sp>
      <p:pic>
        <p:nvPicPr>
          <p:cNvPr id="9" name="図 8" descr="テキスト&#10;&#10;自動的に生成された説明">
            <a:extLst>
              <a:ext uri="{FF2B5EF4-FFF2-40B4-BE49-F238E27FC236}">
                <a16:creationId xmlns:a16="http://schemas.microsoft.com/office/drawing/2014/main" id="{3B5F37DB-1654-4732-A80A-DF6D0D4976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0861" y="1545389"/>
            <a:ext cx="4360372" cy="1654960"/>
          </a:xfrm>
          <a:prstGeom prst="rect">
            <a:avLst/>
          </a:prstGeom>
        </p:spPr>
      </p:pic>
      <p:sp>
        <p:nvSpPr>
          <p:cNvPr id="11" name="テキスト ボックス 10">
            <a:extLst>
              <a:ext uri="{FF2B5EF4-FFF2-40B4-BE49-F238E27FC236}">
                <a16:creationId xmlns:a16="http://schemas.microsoft.com/office/drawing/2014/main" id="{C3B4E72B-AB78-4603-8132-CF6FEEC5A27C}"/>
              </a:ext>
            </a:extLst>
          </p:cNvPr>
          <p:cNvSpPr txBox="1"/>
          <p:nvPr/>
        </p:nvSpPr>
        <p:spPr>
          <a:xfrm>
            <a:off x="7762875" y="3358581"/>
            <a:ext cx="3673057" cy="369332"/>
          </a:xfrm>
          <a:prstGeom prst="rect">
            <a:avLst/>
          </a:prstGeom>
          <a:noFill/>
        </p:spPr>
        <p:txBody>
          <a:bodyPr wrap="square">
            <a:spAutoFit/>
          </a:bodyPr>
          <a:lstStyle/>
          <a:p>
            <a:r>
              <a:rPr lang="ja-JP" altLang="en-US" dirty="0">
                <a:hlinkClick r:id="rId5"/>
              </a:rPr>
              <a:t>https://www.virgingalactic.com/</a:t>
            </a:r>
            <a:r>
              <a:rPr lang="ja-JP" altLang="en-US" dirty="0"/>
              <a:t>　</a:t>
            </a:r>
          </a:p>
        </p:txBody>
      </p:sp>
    </p:spTree>
    <p:extLst>
      <p:ext uri="{BB962C8B-B14F-4D97-AF65-F5344CB8AC3E}">
        <p14:creationId xmlns:p14="http://schemas.microsoft.com/office/powerpoint/2010/main" val="2619694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417F0D23-FB27-4127-8C93-69C4BDE00918}"/>
              </a:ext>
            </a:extLst>
          </p:cNvPr>
          <p:cNvSpPr>
            <a:spLocks noGrp="1"/>
          </p:cNvSpPr>
          <p:nvPr>
            <p:ph idx="1"/>
          </p:nvPr>
        </p:nvSpPr>
        <p:spPr>
          <a:xfrm>
            <a:off x="354677" y="1599401"/>
            <a:ext cx="6999316" cy="4621783"/>
          </a:xfrm>
        </p:spPr>
        <p:txBody>
          <a:bodyPr>
            <a:normAutofit lnSpcReduction="10000"/>
          </a:bodyPr>
          <a:lstStyle/>
          <a:p>
            <a:pPr marL="0" indent="0">
              <a:buNone/>
            </a:pPr>
            <a:r>
              <a:rPr kumimoji="1" lang="ja-JP" altLang="en-US" dirty="0"/>
              <a:t>現在、日本で有名な民間宇宙開発会社</a:t>
            </a:r>
            <a:endParaRPr kumimoji="1" lang="en-US" altLang="ja-JP" dirty="0"/>
          </a:p>
          <a:p>
            <a:pPr marL="0" indent="0">
              <a:buNone/>
            </a:pPr>
            <a:r>
              <a:rPr lang="ja-JP" altLang="en-US" dirty="0"/>
              <a:t>・</a:t>
            </a:r>
            <a:r>
              <a:rPr lang="ja-JP" altLang="en-US" b="0" i="0" dirty="0">
                <a:solidFill>
                  <a:srgbClr val="0000FF"/>
                </a:solidFill>
                <a:effectLst/>
                <a:latin typeface="Noto Sans JP"/>
              </a:rPr>
              <a:t>インターステラテクノロジズ株式会社</a:t>
            </a:r>
            <a:endParaRPr lang="en-US" altLang="ja-JP" b="0" i="0" dirty="0">
              <a:solidFill>
                <a:srgbClr val="0000FF"/>
              </a:solidFill>
              <a:effectLst/>
              <a:latin typeface="Noto Sans JP"/>
            </a:endParaRPr>
          </a:p>
          <a:p>
            <a:pPr marL="0" indent="0">
              <a:buNone/>
            </a:pPr>
            <a:r>
              <a:rPr kumimoji="1" lang="ja-JP" altLang="en-US" dirty="0">
                <a:solidFill>
                  <a:srgbClr val="333333"/>
                </a:solidFill>
                <a:latin typeface="Noto Sans JP"/>
              </a:rPr>
              <a:t>・</a:t>
            </a:r>
            <a:r>
              <a:rPr kumimoji="1" lang="ja-JP" altLang="en-US" dirty="0">
                <a:solidFill>
                  <a:schemeClr val="accent6">
                    <a:lumMod val="75000"/>
                  </a:schemeClr>
                </a:solidFill>
                <a:latin typeface="Noto Sans JP"/>
              </a:rPr>
              <a:t>スペースワン株式会社</a:t>
            </a:r>
            <a:endParaRPr kumimoji="1" lang="en-US" altLang="ja-JP" dirty="0">
              <a:solidFill>
                <a:schemeClr val="accent6">
                  <a:lumMod val="75000"/>
                </a:schemeClr>
              </a:solidFill>
              <a:latin typeface="Noto Sans JP"/>
            </a:endParaRPr>
          </a:p>
          <a:p>
            <a:pPr marL="0" indent="0">
              <a:buNone/>
            </a:pPr>
            <a:endParaRPr kumimoji="1" lang="en-US" altLang="ja-JP" dirty="0"/>
          </a:p>
          <a:p>
            <a:pPr marL="0" indent="0">
              <a:buNone/>
            </a:pPr>
            <a:r>
              <a:rPr lang="ja-JP" altLang="en-US" b="0" i="0" dirty="0">
                <a:solidFill>
                  <a:srgbClr val="0000FF"/>
                </a:solidFill>
                <a:effectLst/>
                <a:latin typeface="Noto Sans JP"/>
              </a:rPr>
              <a:t>インターステラテクノロジズ株式会社</a:t>
            </a:r>
            <a:endParaRPr kumimoji="1" lang="en-US" altLang="ja-JP" dirty="0">
              <a:solidFill>
                <a:srgbClr val="0000FF"/>
              </a:solidFill>
            </a:endParaRPr>
          </a:p>
          <a:p>
            <a:pPr marL="0" indent="0">
              <a:buNone/>
            </a:pPr>
            <a:r>
              <a:rPr kumimoji="1" lang="en-US" altLang="ja-JP" dirty="0">
                <a:solidFill>
                  <a:srgbClr val="FF0000"/>
                </a:solidFill>
              </a:rPr>
              <a:t>2003</a:t>
            </a:r>
            <a:r>
              <a:rPr kumimoji="1" lang="ja-JP" altLang="en-US" dirty="0"/>
              <a:t>　</a:t>
            </a:r>
            <a:r>
              <a:rPr lang="ja-JP" altLang="en-US" b="0" i="0" dirty="0">
                <a:solidFill>
                  <a:srgbClr val="333333"/>
                </a:solidFill>
                <a:effectLst/>
                <a:latin typeface="Noto Sans JP"/>
              </a:rPr>
              <a:t>北海道で設立</a:t>
            </a:r>
            <a:endParaRPr lang="en-US" altLang="ja-JP" b="0" i="0" dirty="0">
              <a:solidFill>
                <a:srgbClr val="333333"/>
              </a:solidFill>
              <a:effectLst/>
              <a:latin typeface="Noto Sans JP"/>
            </a:endParaRPr>
          </a:p>
          <a:p>
            <a:pPr marL="0" indent="0">
              <a:buNone/>
            </a:pPr>
            <a:r>
              <a:rPr kumimoji="1" lang="ja-JP" altLang="en-US" dirty="0"/>
              <a:t>その後、ロケット開発を行い、失敗しながらも</a:t>
            </a:r>
            <a:endParaRPr kumimoji="1" lang="en-US" altLang="ja-JP" dirty="0"/>
          </a:p>
          <a:p>
            <a:pPr marL="0" indent="0">
              <a:buNone/>
            </a:pPr>
            <a:r>
              <a:rPr lang="en-US" altLang="ja-JP" dirty="0">
                <a:solidFill>
                  <a:srgbClr val="FF0000"/>
                </a:solidFill>
              </a:rPr>
              <a:t>2019/5</a:t>
            </a:r>
            <a:r>
              <a:rPr lang="ja-JP" altLang="en-US" dirty="0"/>
              <a:t>　カーマンライン（高度</a:t>
            </a:r>
            <a:r>
              <a:rPr lang="en-US" altLang="ja-JP" dirty="0"/>
              <a:t>100㎞</a:t>
            </a:r>
            <a:r>
              <a:rPr lang="ja-JP" altLang="en-US" dirty="0"/>
              <a:t>）を超えるロケットの開発に成功（日本では民間初の快挙）</a:t>
            </a:r>
            <a:endParaRPr kumimoji="1" lang="en-US"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002863CF-1985-4AF8-B7C3-824D831DDF3E}"/>
              </a:ext>
            </a:extLst>
          </p:cNvPr>
          <p:cNvSpPr>
            <a:spLocks noGrp="1"/>
          </p:cNvSpPr>
          <p:nvPr>
            <p:ph type="title"/>
          </p:nvPr>
        </p:nvSpPr>
        <p:spPr/>
        <p:txBody>
          <a:bodyPr/>
          <a:lstStyle/>
          <a:p>
            <a:r>
              <a:rPr kumimoji="1" lang="ja-JP" altLang="en-US" dirty="0"/>
              <a:t>日本の民間宇宙開発の現況</a:t>
            </a:r>
          </a:p>
        </p:txBody>
      </p:sp>
      <p:pic>
        <p:nvPicPr>
          <p:cNvPr id="5" name="図 4">
            <a:extLst>
              <a:ext uri="{FF2B5EF4-FFF2-40B4-BE49-F238E27FC236}">
                <a16:creationId xmlns:a16="http://schemas.microsoft.com/office/drawing/2014/main" id="{CBAC7F2E-7142-4C84-8B67-5D3CF6E65D52}"/>
              </a:ext>
            </a:extLst>
          </p:cNvPr>
          <p:cNvPicPr>
            <a:picLocks noChangeAspect="1"/>
          </p:cNvPicPr>
          <p:nvPr/>
        </p:nvPicPr>
        <p:blipFill rotWithShape="1">
          <a:blip r:embed="rId2">
            <a:extLst>
              <a:ext uri="{28A0092B-C50C-407E-A947-70E740481C1C}">
                <a14:useLocalDpi xmlns:a14="http://schemas.microsoft.com/office/drawing/2010/main" val="0"/>
              </a:ext>
            </a:extLst>
          </a:blip>
          <a:srcRect t="15118" b="13191"/>
          <a:stretch/>
        </p:blipFill>
        <p:spPr>
          <a:xfrm>
            <a:off x="6611942" y="1599401"/>
            <a:ext cx="5437052" cy="2778629"/>
          </a:xfrm>
          <a:prstGeom prst="rect">
            <a:avLst/>
          </a:prstGeom>
        </p:spPr>
      </p:pic>
      <p:sp>
        <p:nvSpPr>
          <p:cNvPr id="7" name="テキスト ボックス 6">
            <a:extLst>
              <a:ext uri="{FF2B5EF4-FFF2-40B4-BE49-F238E27FC236}">
                <a16:creationId xmlns:a16="http://schemas.microsoft.com/office/drawing/2014/main" id="{9084B27F-2609-4F49-8CFD-E706925EDCD5}"/>
              </a:ext>
            </a:extLst>
          </p:cNvPr>
          <p:cNvSpPr txBox="1"/>
          <p:nvPr/>
        </p:nvSpPr>
        <p:spPr>
          <a:xfrm>
            <a:off x="6831676" y="1404778"/>
            <a:ext cx="6159730" cy="646331"/>
          </a:xfrm>
          <a:prstGeom prst="rect">
            <a:avLst/>
          </a:prstGeom>
          <a:noFill/>
        </p:spPr>
        <p:txBody>
          <a:bodyPr wrap="square">
            <a:spAutoFit/>
          </a:bodyPr>
          <a:lstStyle/>
          <a:p>
            <a:r>
              <a:rPr lang="ja-JP" altLang="en-US" dirty="0"/>
              <a:t>インターステラテクノロジズが開発したロケット</a:t>
            </a:r>
            <a:endParaRPr lang="en-US" altLang="ja-JP" dirty="0"/>
          </a:p>
          <a:p>
            <a:r>
              <a:rPr lang="ja-JP" altLang="en-US" dirty="0">
                <a:hlinkClick r:id="rId3"/>
              </a:rPr>
              <a:t>http://www.istellartech.com/history</a:t>
            </a:r>
            <a:r>
              <a:rPr lang="ja-JP" altLang="en-US" dirty="0"/>
              <a:t>　</a:t>
            </a:r>
          </a:p>
        </p:txBody>
      </p:sp>
    </p:spTree>
    <p:extLst>
      <p:ext uri="{BB962C8B-B14F-4D97-AF65-F5344CB8AC3E}">
        <p14:creationId xmlns:p14="http://schemas.microsoft.com/office/powerpoint/2010/main" val="4119999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8934F4DD-BAF3-497A-B01F-5E5577891700}"/>
              </a:ext>
            </a:extLst>
          </p:cNvPr>
          <p:cNvSpPr>
            <a:spLocks noGrp="1"/>
          </p:cNvSpPr>
          <p:nvPr>
            <p:ph idx="1"/>
          </p:nvPr>
        </p:nvSpPr>
        <p:spPr>
          <a:xfrm>
            <a:off x="193651" y="1588517"/>
            <a:ext cx="7067401" cy="4351338"/>
          </a:xfrm>
        </p:spPr>
        <p:txBody>
          <a:bodyPr>
            <a:normAutofit/>
          </a:bodyPr>
          <a:lstStyle/>
          <a:p>
            <a:pPr marL="0" indent="0">
              <a:buNone/>
            </a:pPr>
            <a:r>
              <a:rPr kumimoji="1" lang="ja-JP" altLang="en-US" dirty="0">
                <a:solidFill>
                  <a:schemeClr val="accent6">
                    <a:lumMod val="75000"/>
                  </a:schemeClr>
                </a:solidFill>
              </a:rPr>
              <a:t>スペースワン株式会社</a:t>
            </a:r>
            <a:endParaRPr kumimoji="1" lang="en-US" altLang="ja-JP" dirty="0">
              <a:solidFill>
                <a:schemeClr val="accent6">
                  <a:lumMod val="75000"/>
                </a:schemeClr>
              </a:solidFill>
            </a:endParaRPr>
          </a:p>
          <a:p>
            <a:pPr marL="0" indent="0">
              <a:buNone/>
            </a:pPr>
            <a:r>
              <a:rPr lang="en-US" altLang="ja-JP" dirty="0">
                <a:solidFill>
                  <a:srgbClr val="FF0000"/>
                </a:solidFill>
              </a:rPr>
              <a:t>2018/1/27</a:t>
            </a:r>
            <a:r>
              <a:rPr lang="ja-JP" altLang="en-US" dirty="0"/>
              <a:t>　日本経済新聞の朝刊の</a:t>
            </a:r>
            <a:r>
              <a:rPr lang="en-US" altLang="ja-JP" dirty="0"/>
              <a:t>1</a:t>
            </a:r>
            <a:r>
              <a:rPr lang="ja-JP" altLang="en-US" dirty="0"/>
              <a:t>面で設立の計画が報道される</a:t>
            </a:r>
            <a:endParaRPr kumimoji="1" lang="en-US" altLang="ja-JP" dirty="0"/>
          </a:p>
          <a:p>
            <a:pPr marL="0" indent="0">
              <a:buNone/>
            </a:pPr>
            <a:r>
              <a:rPr lang="en-US" altLang="ja-JP" dirty="0">
                <a:solidFill>
                  <a:srgbClr val="FF0000"/>
                </a:solidFill>
              </a:rPr>
              <a:t>2018/7</a:t>
            </a:r>
            <a:r>
              <a:rPr lang="ja-JP" altLang="en-US" dirty="0"/>
              <a:t>　東京都にてキヤノン電子、</a:t>
            </a:r>
            <a:r>
              <a:rPr lang="en-US" altLang="ja-JP" dirty="0"/>
              <a:t>IHI</a:t>
            </a:r>
            <a:r>
              <a:rPr lang="ja-JP" altLang="en-US" dirty="0"/>
              <a:t>エアロスペース、清水建設、日本政策投資銀行（</a:t>
            </a:r>
            <a:r>
              <a:rPr lang="en-US" altLang="ja-JP" dirty="0"/>
              <a:t>DBJ</a:t>
            </a:r>
            <a:r>
              <a:rPr lang="ja-JP" altLang="en-US" dirty="0"/>
              <a:t>）の</a:t>
            </a:r>
            <a:r>
              <a:rPr lang="en-US" altLang="ja-JP" dirty="0"/>
              <a:t>4</a:t>
            </a:r>
            <a:r>
              <a:rPr lang="ja-JP" altLang="en-US" dirty="0"/>
              <a:t>社が共同出資し設立</a:t>
            </a:r>
            <a:endParaRPr lang="en-US" altLang="ja-JP" dirty="0"/>
          </a:p>
          <a:p>
            <a:pPr marL="0" indent="0">
              <a:buNone/>
            </a:pPr>
            <a:r>
              <a:rPr kumimoji="1" lang="en-US" altLang="ja-JP" dirty="0">
                <a:solidFill>
                  <a:srgbClr val="FF0000"/>
                </a:solidFill>
              </a:rPr>
              <a:t>2019/11</a:t>
            </a:r>
            <a:r>
              <a:rPr kumimoji="1" lang="ja-JP" altLang="en-US" dirty="0"/>
              <a:t>　和歌山県串本町に民間専用のロケット発射場を建設開始。</a:t>
            </a:r>
            <a:r>
              <a:rPr lang="en-US" altLang="ja-JP" dirty="0"/>
              <a:t>2021</a:t>
            </a:r>
            <a:r>
              <a:rPr lang="ja-JP" altLang="en-US" dirty="0"/>
              <a:t>年度から</a:t>
            </a:r>
            <a:r>
              <a:rPr lang="ja-JP" altLang="en-US" dirty="0">
                <a:solidFill>
                  <a:schemeClr val="accent6"/>
                </a:solidFill>
              </a:rPr>
              <a:t>年間</a:t>
            </a:r>
            <a:r>
              <a:rPr lang="en-US" altLang="ja-JP" dirty="0">
                <a:solidFill>
                  <a:schemeClr val="accent6"/>
                </a:solidFill>
              </a:rPr>
              <a:t>20</a:t>
            </a:r>
            <a:r>
              <a:rPr lang="ja-JP" altLang="en-US" dirty="0">
                <a:solidFill>
                  <a:schemeClr val="accent6"/>
                </a:solidFill>
              </a:rPr>
              <a:t>機程度</a:t>
            </a:r>
            <a:r>
              <a:rPr lang="ja-JP" altLang="en-US" dirty="0"/>
              <a:t>の打ち上げを目指す</a:t>
            </a:r>
            <a:endParaRPr kumimoji="1" lang="ja-JP" altLang="en-US" dirty="0"/>
          </a:p>
        </p:txBody>
      </p:sp>
      <p:sp>
        <p:nvSpPr>
          <p:cNvPr id="3" name="タイトル 2">
            <a:extLst>
              <a:ext uri="{FF2B5EF4-FFF2-40B4-BE49-F238E27FC236}">
                <a16:creationId xmlns:a16="http://schemas.microsoft.com/office/drawing/2014/main" id="{2BCCDA4A-8F80-464D-8AE1-30E50633A02B}"/>
              </a:ext>
            </a:extLst>
          </p:cNvPr>
          <p:cNvSpPr>
            <a:spLocks noGrp="1"/>
          </p:cNvSpPr>
          <p:nvPr>
            <p:ph type="title"/>
          </p:nvPr>
        </p:nvSpPr>
        <p:spPr>
          <a:xfrm>
            <a:off x="391886" y="-25288"/>
            <a:ext cx="11044046" cy="1325563"/>
          </a:xfrm>
        </p:spPr>
        <p:txBody>
          <a:bodyPr/>
          <a:lstStyle/>
          <a:p>
            <a:r>
              <a:rPr kumimoji="1" lang="ja-JP" altLang="en-US" dirty="0"/>
              <a:t>日本の民間宇宙開発の現況</a:t>
            </a:r>
          </a:p>
        </p:txBody>
      </p:sp>
      <p:pic>
        <p:nvPicPr>
          <p:cNvPr id="4" name="図 3">
            <a:extLst>
              <a:ext uri="{FF2B5EF4-FFF2-40B4-BE49-F238E27FC236}">
                <a16:creationId xmlns:a16="http://schemas.microsoft.com/office/drawing/2014/main" id="{61D6F257-8BC8-46E6-A396-71C299462D74}"/>
              </a:ext>
            </a:extLst>
          </p:cNvPr>
          <p:cNvPicPr>
            <a:picLocks noChangeAspect="1"/>
          </p:cNvPicPr>
          <p:nvPr/>
        </p:nvPicPr>
        <p:blipFill>
          <a:blip r:embed="rId2"/>
          <a:stretch>
            <a:fillRect/>
          </a:stretch>
        </p:blipFill>
        <p:spPr>
          <a:xfrm>
            <a:off x="7076434" y="2259633"/>
            <a:ext cx="4987230" cy="2793602"/>
          </a:xfrm>
          <a:prstGeom prst="rect">
            <a:avLst/>
          </a:prstGeom>
        </p:spPr>
      </p:pic>
      <p:sp>
        <p:nvSpPr>
          <p:cNvPr id="5" name="テキスト ボックス 4">
            <a:extLst>
              <a:ext uri="{FF2B5EF4-FFF2-40B4-BE49-F238E27FC236}">
                <a16:creationId xmlns:a16="http://schemas.microsoft.com/office/drawing/2014/main" id="{FDAA8CB8-416A-4B65-BC54-9979D0FDDA94}"/>
              </a:ext>
            </a:extLst>
          </p:cNvPr>
          <p:cNvSpPr txBox="1"/>
          <p:nvPr/>
        </p:nvSpPr>
        <p:spPr>
          <a:xfrm>
            <a:off x="7584774" y="5126386"/>
            <a:ext cx="4372792" cy="923330"/>
          </a:xfrm>
          <a:prstGeom prst="rect">
            <a:avLst/>
          </a:prstGeom>
          <a:noFill/>
        </p:spPr>
        <p:txBody>
          <a:bodyPr wrap="square">
            <a:spAutoFit/>
          </a:bodyPr>
          <a:lstStyle/>
          <a:p>
            <a:r>
              <a:rPr lang="ja-JP" altLang="en-US" dirty="0">
                <a:latin typeface="ＭＳ Ｐゴシック" panose="020B0600070205080204" pitchFamily="50" charset="-128"/>
                <a:ea typeface="ＭＳ Ｐゴシック" panose="020B0600070205080204" pitchFamily="50" charset="-128"/>
              </a:rPr>
              <a:t>スペースワン　プレスリリースより</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hlinkClick r:id="rId3"/>
              </a:rPr>
              <a:t>https://www.space</a:t>
            </a:r>
            <a:r>
              <a:rPr lang="en-US" altLang="ja-JP" dirty="0">
                <a:latin typeface="ＭＳ Ｐゴシック" panose="020B0600070205080204" pitchFamily="50" charset="-128"/>
                <a:ea typeface="ＭＳ Ｐゴシック" panose="020B0600070205080204" pitchFamily="50" charset="-128"/>
                <a:hlinkClick r:id="rId3"/>
              </a:rPr>
              <a:t>-</a:t>
            </a:r>
            <a:r>
              <a:rPr lang="ja-JP" altLang="en-US" dirty="0">
                <a:latin typeface="ＭＳ Ｐゴシック" panose="020B0600070205080204" pitchFamily="50" charset="-128"/>
                <a:ea typeface="ＭＳ Ｐゴシック" panose="020B0600070205080204" pitchFamily="50" charset="-128"/>
                <a:hlinkClick r:id="rId3"/>
              </a:rPr>
              <a:t>one.co.jp/doc/pressrelease190326.pdf</a:t>
            </a:r>
            <a:r>
              <a:rPr lang="ja-JP" altLang="en-US" dirty="0">
                <a:latin typeface="ＭＳ Ｐゴシック" panose="020B0600070205080204" pitchFamily="50" charset="-128"/>
                <a:ea typeface="ＭＳ Ｐゴシック" panose="020B0600070205080204" pitchFamily="50" charset="-128"/>
              </a:rPr>
              <a:t> </a:t>
            </a:r>
          </a:p>
        </p:txBody>
      </p:sp>
    </p:spTree>
    <p:extLst>
      <p:ext uri="{BB962C8B-B14F-4D97-AF65-F5344CB8AC3E}">
        <p14:creationId xmlns:p14="http://schemas.microsoft.com/office/powerpoint/2010/main" val="3396709958"/>
      </p:ext>
    </p:extLst>
  </p:cSld>
  <p:clrMapOvr>
    <a:masterClrMapping/>
  </p:clrMapOvr>
</p:sld>
</file>

<file path=ppt/theme/theme1.xml><?xml version="1.0" encoding="utf-8"?>
<a:theme xmlns:a="http://schemas.openxmlformats.org/drawingml/2006/main" name="Office テーマ">
  <a:themeElements>
    <a:clrScheme name="ユーザー定義 11">
      <a:dk1>
        <a:sysClr val="windowText" lastClr="000000"/>
      </a:dk1>
      <a:lt1>
        <a:sysClr val="window" lastClr="FFFFFF"/>
      </a:lt1>
      <a:dk2>
        <a:srgbClr val="455F51"/>
      </a:dk2>
      <a:lt2>
        <a:srgbClr val="E2DFCC"/>
      </a:lt2>
      <a:accent1>
        <a:srgbClr val="297D53"/>
      </a:accent1>
      <a:accent2>
        <a:srgbClr val="1B53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20852</TotalTime>
  <Words>3001</Words>
  <Application>Microsoft Office PowerPoint</Application>
  <PresentationFormat>ワイド画面</PresentationFormat>
  <Paragraphs>361</Paragraphs>
  <Slides>40</Slides>
  <Notes>5</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40</vt:i4>
      </vt:variant>
    </vt:vector>
  </HeadingPairs>
  <TitlesOfParts>
    <vt:vector size="47" baseType="lpstr">
      <vt:lpstr>ＭＳ Ｐゴシック</vt:lpstr>
      <vt:lpstr>Noto Sans JP</vt:lpstr>
      <vt:lpstr>游ゴシック</vt:lpstr>
      <vt:lpstr>游ゴシック Light</vt:lpstr>
      <vt:lpstr>Arial</vt:lpstr>
      <vt:lpstr>Times New Roman</vt:lpstr>
      <vt:lpstr>Office テーマ</vt:lpstr>
      <vt:lpstr>宇宙に一番近い県 —和歌山県—  民間ロケット発射場と南天の星々について</vt:lpstr>
      <vt:lpstr> 発表の流れ</vt:lpstr>
      <vt:lpstr>簡単な自己紹介</vt:lpstr>
      <vt:lpstr>宇宙開発の歴史</vt:lpstr>
      <vt:lpstr>民間宇宙開発の歴史</vt:lpstr>
      <vt:lpstr>世界の民間宇宙開発</vt:lpstr>
      <vt:lpstr>世界の民間宇宙開発</vt:lpstr>
      <vt:lpstr>日本の民間宇宙開発の現況</vt:lpstr>
      <vt:lpstr>日本の民間宇宙開発の現況</vt:lpstr>
      <vt:lpstr>なぜ民間専用発射場が必要なのか</vt:lpstr>
      <vt:lpstr>民間専用発射場のメリット</vt:lpstr>
      <vt:lpstr>民間専用発射場のメリット</vt:lpstr>
      <vt:lpstr>和歌山県と民間専用発射場</vt:lpstr>
      <vt:lpstr>なぜ串本町に発射場が？</vt:lpstr>
      <vt:lpstr>1.地理的要因</vt:lpstr>
      <vt:lpstr>2．自然科学的要因</vt:lpstr>
      <vt:lpstr>2．自然科学的要因</vt:lpstr>
      <vt:lpstr>3．社会的要因</vt:lpstr>
      <vt:lpstr>3．社会的要因</vt:lpstr>
      <vt:lpstr>スペースポート紀伊について</vt:lpstr>
      <vt:lpstr>和歌山県の南天の星空</vt:lpstr>
      <vt:lpstr>本州最南端の星空</vt:lpstr>
      <vt:lpstr>カノープス</vt:lpstr>
      <vt:lpstr>カノープスの概要</vt:lpstr>
      <vt:lpstr>カノープスの概要～天体の特徴～</vt:lpstr>
      <vt:lpstr>PowerPoint プレゼンテーション</vt:lpstr>
      <vt:lpstr>カノープスが暗く見える原因</vt:lpstr>
      <vt:lpstr>エアマスとは？</vt:lpstr>
      <vt:lpstr>レイリー散乱による赤化 </vt:lpstr>
      <vt:lpstr>レイリー散乱と赤化</vt:lpstr>
      <vt:lpstr>ミー散乱</vt:lpstr>
      <vt:lpstr>まとめ</vt:lpstr>
      <vt:lpstr>ガクルックス</vt:lpstr>
      <vt:lpstr>大気差</vt:lpstr>
      <vt:lpstr>大気差の計算</vt:lpstr>
      <vt:lpstr>大気差の計算</vt:lpstr>
      <vt:lpstr>まとめ</vt:lpstr>
      <vt:lpstr>参考文献一覧</vt:lpstr>
      <vt:lpstr>使用ソフト</vt:lpstr>
      <vt:lpstr>おわり</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宇宙に一番近い県 —和歌山県—  民間ロケット発射場と南天の星々について</dc:title>
  <dc:creator>Nakayamouse Tomohiro</dc:creator>
  <cp:lastModifiedBy>Nakayamouse Tomohiro</cp:lastModifiedBy>
  <cp:revision>120</cp:revision>
  <dcterms:created xsi:type="dcterms:W3CDTF">2021-02-09T18:00:08Z</dcterms:created>
  <dcterms:modified xsi:type="dcterms:W3CDTF">2021-03-25T02:23:04Z</dcterms:modified>
</cp:coreProperties>
</file>