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7.xml" ContentType="application/inkml+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8"/>
  </p:notesMasterIdLst>
  <p:sldIdLst>
    <p:sldId id="256" r:id="rId2"/>
    <p:sldId id="257" r:id="rId3"/>
    <p:sldId id="265" r:id="rId4"/>
    <p:sldId id="284" r:id="rId5"/>
    <p:sldId id="283" r:id="rId6"/>
    <p:sldId id="295" r:id="rId7"/>
    <p:sldId id="263" r:id="rId8"/>
    <p:sldId id="294" r:id="rId9"/>
    <p:sldId id="299" r:id="rId10"/>
    <p:sldId id="303" r:id="rId11"/>
    <p:sldId id="290" r:id="rId12"/>
    <p:sldId id="291" r:id="rId13"/>
    <p:sldId id="313" r:id="rId14"/>
    <p:sldId id="287" r:id="rId15"/>
    <p:sldId id="289" r:id="rId16"/>
    <p:sldId id="288" r:id="rId17"/>
    <p:sldId id="278" r:id="rId18"/>
    <p:sldId id="277" r:id="rId19"/>
    <p:sldId id="262" r:id="rId20"/>
    <p:sldId id="274" r:id="rId21"/>
    <p:sldId id="270" r:id="rId22"/>
    <p:sldId id="273" r:id="rId23"/>
    <p:sldId id="301" r:id="rId24"/>
    <p:sldId id="276" r:id="rId25"/>
    <p:sldId id="304" r:id="rId26"/>
    <p:sldId id="305" r:id="rId27"/>
    <p:sldId id="279" r:id="rId28"/>
    <p:sldId id="308" r:id="rId29"/>
    <p:sldId id="309" r:id="rId30"/>
    <p:sldId id="307" r:id="rId31"/>
    <p:sldId id="306" r:id="rId32"/>
    <p:sldId id="280" r:id="rId33"/>
    <p:sldId id="281" r:id="rId34"/>
    <p:sldId id="269" r:id="rId35"/>
    <p:sldId id="310" r:id="rId36"/>
    <p:sldId id="312"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A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5:01:30.007"/>
    </inkml:context>
    <inkml:brush xml:id="br0">
      <inkml:brushProperty name="width" value="0.05" units="cm"/>
      <inkml:brushProperty name="height" value="0.05" units="cm"/>
      <inkml:brushProperty name="color" value="#E71224"/>
    </inkml:brush>
  </inkml:definitions>
  <inkml:trace contextRef="#ctx0" brushRef="#br0">0 190 24575,'11'63'0,"-1"-1"0,3 31 0,-9-30 0,-4-17 0,0 0 0,0 7 0,0-4 0,0 1 0,0 1 0,0-7 0,0 7 0,0-16 0,0 3 0,0-10 0,0 3 0,0-7 0,0 1 0,0-4 0,0-2 0,9-9 0,1-1 0,9-9 0,0 0 0,0 0 0,0 0 0,0 0 0,0 0 0,-7 0 0,1 0 0,6 0 0,6 0 0,1 0 0,-7 0 0,6-2 0,0-5 0,1 5 0,-8-4 0,8 4 0,-1 2 0,0 0 0,-6 0 0,2 0 0,5 0 0,-9 0 0,8 0 0,-6 0 0,12 0 0,-14 0 0,2 0 0,-4-2 0,4-5 0,0 5 0,0-4 0,-6-2 0,-1 1 0,1-5 0,6 5 0,-2-1 0,-5 2 0,3-5 0,-9-8 0,1 6 0,-7 1 0,0-1 0,0-6 0,0 0 0,0 0 0,0 0 0,0 0 0,0 0 0,0-6 0,0 0 0,0-11 0,0-2 0,0 2 0,0-14 0,0 14 0,0-21 0,0 15 0,0-15 0,0 13 0,0-1 0,0 5 0,0 2 0,0 7 0,0-1 0,0 7 0,0-7 0,0 15 0,0-2 0,0 5 0,0-5 0,0 0 0,0 0 0,0 0 0,-9 8 0,-10 3 0,-2 8 0,-4 0 0,2 0 0,-3 0 0,-1 0 0,-5 0 0,-3 0 0,3 0 0,2 0 0,-1 0 0,6 2 0,-7 4 0,2-4 0,-1 5 0,-3 1 0,9-2 0,0 9 0,6 13 0,0 12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29.337"/>
    </inkml:context>
    <inkml:brush xml:id="br0">
      <inkml:brushProperty name="width" value="0.05" units="cm"/>
      <inkml:brushProperty name="height" value="0.05" units="cm"/>
      <inkml:brushProperty name="color" value="#E71224"/>
    </inkml:brush>
  </inkml:definitions>
  <inkml:trace contextRef="#ctx0" brushRef="#br0">911 721 24575,'-98'0'0,"0"0"0,4 0 0,15 0 0,28 0 0,-4 0 0,-1 0 0,3-17 0,-4-8 0,11-5 0,-11-8 0,19 11 0,0-11 0,8 6 0,5 1 0,2 3 0,17 9 0,-1 1 0,7-1 0,0 0 0,4 6 0,9 0 0,17-1 0,20-12 0,7 7 0,6 0 0,11-6 0,8 6 0,2-4 0,-1 4 0,-5-2 0,4-4 0,-2 6 0,2 0 0,5 0 0,7 6 0,-5-2 0,-1 3 0,-5 1 0,5 5 0,-10 4 0,-2-5 0,-7-1 0,-5 2 0,-7-1 0,-1 7 0,6 0 0,-12 0 0,7 0 0,-13 0 0,7 2 0,-7 5 0,0 3 0,-6 9 0,-8 4 0,-5-4 0,-4 5 0,-2-12 0,-8 5 0,-5 2 0,-4-6 0,-2-1 0,0 9 0,0 11 0,0-3 0,0 3 0,0 0 0,0 4 0,0-5 0,-2 1 0,-4-13 0,-11 10 0,-8-10 0,-11 4 0,-2-4 0,4 0 0,-10 0 0,4 0 0,-17 0 0,11-6 0,-11-1 0,10 1 0,-3 6 0,5 0 0,-5 0 0,1-8 0,-1-5 0,-11-2 0,4 2 0,-11-3 0,5 3 0,-11-2 0,-1 2 0,5-4 0,-6 5 0,9 1 0,-9-1 0,13 1 0,-7-2 0,0-1 0,1 7 0,4-8 0,1 3 0,-28 29 0,42-15 0,1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35.500"/>
    </inkml:context>
    <inkml:brush xml:id="br0">
      <inkml:brushProperty name="width" value="0.05" units="cm"/>
      <inkml:brushProperty name="height" value="0.05" units="cm"/>
      <inkml:brushProperty name="color" value="#E71224"/>
    </inkml:brush>
  </inkml:definitions>
  <inkml:trace contextRef="#ctx0" brushRef="#br0">1556 931 24575,'-70'-7'0,"0"0"0,-1-1 0,-28-1 0,9 2 0,37 6 0,5 2 0,-4-1 0,0 0 0,-1 0 0,-1 0 0,2 0 0,1 0 0,-44 0 0,2-9 0,4-3 0,5-14 0,8-5 0,3-14 0,3-5 0,15-11 0,17-3 0,9 1 0,10 6 0,8 7 0,5-1 0,4 15 0,2-2 0,27 5 0,18-5 0,20 0 0,23 0 0,-35 16 0,4 2 0,11 0 0,3 2 0,5 0 0,2 2-188,9 5 1,3 3-1,-1 2 1,1 2 187,2 0 0,-1 1 0,-2 2 0,-3 0 0,-6 1 0,-2 0 0,-4 0 0,-2 0 0,-11 0 0,-2 0 0,0 4 0,-2 1 0,38 7 0,-46 3 0,-1 4 0,34 25 0,-15 17 0,-10 9 0,-21 4 0,-4 2 0,-18-7 0,-7 1 0,-5-16 375,-2 3 0,0-12-375,0-1 0,-13-10 0,-12-3 0,-22-3 0,-22-3 0,-15 0 0,-11-12 0,2-5 0,-2-1 0,9-3 0,10 2 0,8 5 0,-22 24 0,1 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36.638"/>
    </inkml:context>
    <inkml:brush xml:id="br0">
      <inkml:brushProperty name="width" value="0.05" units="cm"/>
      <inkml:brushProperty name="height" value="0.05" units="cm"/>
      <inkml:brushProperty name="color" value="#E71224"/>
    </inkml:brush>
  </inkml:definitions>
  <inkml:trace contextRef="#ctx0" brushRef="#br0">1783 1177 24575,'-87'-7'0,"-1"0"0,0 0 0,12 2 0,1 1 0,5 1 0,-14 0 0,3 1 0,5 3 0,1-2 0,1-3 0,0-2 0,-2-2 0,0-3 0,5-5 0,1-4 0,3-4 0,1-3 0,5 0 0,2-2 0,7-2 0,3-2 0,6 0 0,6-3 0,-14-46 0,16 10 0,22-4 0,4 7 0,9-1 0,24-2 0,20 9 0,32 0 0,-22 33 0,6 3 0,1 2 0,2 2 0,5 0 0,3 1 0,5 2 0,2 2-202,6 2 1,3 1 0,2 1 0,3 2 201,5 5 0,2 2 0,-31 1 0,1 1 0,0 1 0,3 2 0,0 0 0,-1 0 0,-2 1 0,-1 0 0,0 2 0,28 2 0,-3 2 0,-7 2 0,-3 3 0,-9 5 0,-3 4 0,-8 4 0,-6 3 0,-10-1 0,-5 3 0,27 29 0,-31-9 0,-12 3 0,-26-9 0,0 9 0,0-2 0,-42 10 0,-22 2 0,20-26 0,-4 0 0,-5 1 0,-2 0 0,1-1 0,1 1 201,1 3 0,3 1 0,2-1 1,3 2-202,8-3 0,2 2 0,-7 11 0,0 2 0,2-2 0,0 1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50.213"/>
    </inkml:context>
    <inkml:brush xml:id="br0">
      <inkml:brushProperty name="width" value="0.05" units="cm"/>
      <inkml:brushProperty name="height" value="0.05" units="cm"/>
      <inkml:brushProperty name="color" value="#004F8B"/>
    </inkml:brush>
  </inkml:definitions>
  <inkml:trace contextRef="#ctx0" brushRef="#br0">1 1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53.027"/>
    </inkml:context>
    <inkml:brush xml:id="br0">
      <inkml:brushProperty name="width" value="0.05" units="cm"/>
      <inkml:brushProperty name="height" value="0.05" units="cm"/>
      <inkml:brushProperty name="color" value="#004F8B"/>
    </inkml:brush>
  </inkml:definitions>
  <inkml:trace contextRef="#ctx0" brushRef="#br0">58 1 24575,'-32'78'0,"7"-5"0,25-16 0,0 2 0,0 5 0,0-5 0,0 4 0,0-6 0,0-7 0,0-1 0,0-5 0,0-8 0,0 8 0,0-14 0,0 8 0,0-7 0,0 1 0,0 1 0,0-7 0,2-3 0,4-10 0,-4 3 0,4-3 0,-3 4 0,-3 2 0,2-2 0,4-5 0,-4 5 0,4-4 0,3 4 0,-3 2 0,9-9 0,-2-3 0,3-5 0,12-2 0,-1 0 0,5 0 0,4 0 0,-5 0 0,5 0 0,2 0 0,4 0 0,-4 0 0,8 0 0,-14 0 0,14 0 0,-8 0 0,11 0 0,-5 0 0,2 0 0,-1 0 0,-9 0 0,8 0 0,-15 0 0,9 0 0,-4 0 0,4 0 0,-2 0 0,-5 0 0,11 0 0,-4 0 0,5 0 0,-5 0 0,-1 0 0,1 0 0,0 0 0,0 0 0,0 0 0,0 0 0,0 0 0,0 0 0,0 0 0,0 0 0,0 0 0,0 0 0,-7 0 0,1 0 0,-3 0 0,3 0 0,4 0 0,-5 0 0,-1 0 0,2 0 0,-9 0 0,2 0 0,-4-7 0,-2 1 0,0-13 0,0 6 0,0-8 0,-8 11 0,-5-9 0,-4-2 0,-2-4 0,0-5 0,0-8 0,0 6 0,0 1 0,0-1 0,0-6 0,0 2 0,0 5 0,0-11 0,0 4 0,0 0 0,0 0 0,0 11 0,0-11 0,0 4 0,0-4 0,0 2 0,0 5 0,0 1 0,0 5 0,0-5 0,0 1 0,0 3 0,-6 5 0,-1 2 0,-7 9 0,3-7 0,-8 15 0,0-7 0,6 9 0,1 0 0,-3 0 0,-10 0 0,2 0 0,-9 0 0,-2 0 0,-10 0 0,2 0 0,-9 0 0,5 0 0,-11 0 0,9 0 0,-16 0 0,16 0 0,-9 0 0,-2 0 0,-4 0 0,-3 0 0,3 0 0,4 0 0,-4 0 0,-2 0 0,1 0 0,5 0 0,2 0 0,11 0 0,-11 0 0,11 0 0,-5 0 0,7 0 0,-7 0 0,16 0 0,-3 0 0,6 0 0,0 0 0,-1 0 0,7 0 0,1 9 0,6 4 0,-6 10 0,0 2 0,-34 42 0,-2 5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57.034"/>
    </inkml:context>
    <inkml:brush xml:id="br0">
      <inkml:brushProperty name="width" value="0.05" units="cm"/>
      <inkml:brushProperty name="height" value="0.05" units="cm"/>
      <inkml:brushProperty name="color" value="#004F8B"/>
    </inkml:brush>
  </inkml:definitions>
  <inkml:trace contextRef="#ctx0" brushRef="#br0">39 1 24575,'-22'78'0,"10"-9"0,8-1 0,4-5 0,0 8 0,0-1 0,0 4 0,0 2 0,0-5 0,0-8 0,0-1 0,0-18 0,0-2 0,0-10 0,0-5 0,0-8 0,0 0 0,0 0 0,8-9 0,3-1 0,10-15 0,4-1 0,9-5 0,4 5 0,12 1 0,-6 6 0,5 0 0,8 0 0,-4 0 0,10 0 0,-6 0 0,-7 0 0,3 0 0,-9 0 0,7 2 0,-7 4 0,0-4 0,-6 5 0,6 1 0,1-1 0,5 5 0,-5-5 0,-1-1 0,-6-6 0,-5 0 0,5 0 0,-12 0 0,5 0 0,-1 0 0,-5 0 0,0 0 0,-6 0 0,-6-9 0,0-3 0,-9-5 0,2-2 0,3 0 0,-3 0 0,0-8 0,-6-5 0,0-4 0,0-2 0,0-12 0,0-1 0,0-8 0,0 8 0,0-3 0,0-3 0,0 6 0,0 1 0,0 12 0,0-7 0,-6 12 0,0-5 0,-7 0 0,7 6 0,-1 9 0,7-2 0,-6 8 0,0-8 0,-9 4 0,4 10 0,-8 3 0,0 8 0,7 0 0,-1 0 0,0 0 0,-6 0 0,1 0 0,-1 0 0,-15 0 0,-4 0 0,-6 0 0,-1 0 0,-1 0 0,-5 0 0,-10 0 0,4 0 0,-6 0 0,0 0 0,-2 0 0,-5 0 0,5 0 0,8 0 0,0 0 0,0 0 0,9 8 0,5 14 0,-3 9 0,1 5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30:08.875"/>
    </inkml:context>
    <inkml:brush xml:id="br0">
      <inkml:brushProperty name="width" value="0.05" units="cm"/>
      <inkml:brushProperty name="height" value="0.05" units="cm"/>
      <inkml:brushProperty name="color" value="#004F8B"/>
    </inkml:brush>
  </inkml:definitions>
  <inkml:trace contextRef="#ctx0" brushRef="#br0">304 1 24575,'-16'49'0,"0"1"0,2 0 0,3-1 0,11 21 0,0 1 0,0-1 0,6-5 0,1-8 0,7-15 0,-1-4 0,-4-13 0,-3 1 0,-4 1 0,-2-2 0,8 7 0,5-7 0,-2 13 0,1-6 0,1 6 0,6-13 0,-9 7 0,-3-7 0,-5 2 0,-2-1 0,0-1 0,0 13 0,0-13 0,0 7 0,2-3 0,4-3 0,-2-3 0,9-11 0,8-3 0,9-9 0,8 0 0,-5 0 0,5 0 0,0 0 0,19 0 0,-2 0 0,14 0 0,12 0 0,13 0 0,3-4 0,-43-2 0,0-1 0,-4 1 0,1-3 0,3-6 0,-1-1 0,-2 6 0,0 3 0,2-3 0,1 1 0,0 1 0,2 1 0,4-3 0,0 1 0,-4 3 0,-1 1 0,5 2 0,1 0 0,-6 2 0,1 0 0,4 1 0,0 0 0,-4 0 0,-2 0 0,0 0 0,-1 0 0,1 0 0,0 0 0,3 0 0,0 0 0,-1 0 0,-1 0 0,-1 0 0,0 0 0,-2 0 0,-1 0 0,44 0 0,-7 0 0,1 0 0,-9 0 0,2 0 0,-4 8 0,-2 5 0,-2 2 0,-5-2 0,3-3 0,-9-4 0,7-4 0,-7 5 0,7-5 0,-7-2 0,15 0 0,-2 0 0,-3 0 0,-3 0 0,-1 0 0,7 0 0,-2 0 0,-4 0 0,3 0 0,-3 0 0,4-2 0,2-5 0,-9-5 0,-4-13 0,-2 6 0,-10 0 0,-3 2 0,-22 10 0,-3-1 0,-10 2 0,-5-5 0,-8-8 0,0 0 0,0 0 0,0 0 0,0 0 0,0-6 0,0 0 0,-6-9 0,-1 2 0,-5-3 0,5-3 0,-1 8 0,2 5 0,3-3 0,-3 3 0,-2 4 0,1 2 0,-7 2 0,1-14 0,2 5 0,-1-5 0,1 1 0,-1-1 0,-3 1 0,9 5 0,-3 4 0,3-5 0,-3 5 0,-3 2 0,-5 9 0,4 4 0,-4 3 0,-2 1 0,0-4 0,-2 4 0,-4-4 0,2 4 0,-9 2 0,1 0 0,-7 0 0,0 0 0,0 0 0,-8 0 0,-5 0 0,0 0 0,-6 0 0,-2 0 0,-10 0 0,-11 0 0,4 0 0,-10 0 0,3 0 0,-7 0 0,1 0 0,-6 0 0,45 0 0,-1 0 0,-48 0 0,46 0 0,-1 0 0,0 0 0,0 0 0,-3 0 0,0 0 0,3 0 0,-1 0 0,-2 0 0,0 0 0,2 0 0,0 0 0,-4 0 0,-2 0 0,-1 0 0,0 0 0,-1 0 0,0 0 0,0 0 0,1 0 0,-1 0 0,0 0 0,1 0 0,-1 0 0,1 0 0,-2 0 0,-3 0 0,-1 0 0,5 0 0,0 0 0,-5 0 0,1 0 0,3 0 0,1 0 0,1 0 0,0 0 0,-1 0 0,0 0 0,3 0 0,2 0 0,-3 0 0,1 0 0,2 0 0,1 0 0,-1 0 0,2 0 0,3 0 0,0 0 0,2 0 0,1 0 0,-38 0 0,6 0 0,10 0 0,2 0 0,9 0 0,-2 0 0,6 0 0,7 0 0,5 2 0,14 4 0,3 4 0,9 9 0,-33 26 0,-9 5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4T02:56:39.379"/>
    </inkml:context>
    <inkml:brush xml:id="br0">
      <inkml:brushProperty name="width" value="0.05" units="cm"/>
      <inkml:brushProperty name="height" value="0.05" units="cm"/>
      <inkml:brushProperty name="color" value="#E71224"/>
    </inkml:brush>
  </inkml:definitions>
  <inkml:trace contextRef="#ctx0" brushRef="#br0">894 1420 24575,'-70'-21'0,"0"0"0,1 0 0,-11-1 0,7 3 0,-24-1 0,29-8 0,1-16 0,6-1 0,8-11 0,7-5 0,8-8 0,7 0 0,6 0 0,5-2 0,4-3 0,9-5 0,4 18 0,3-18 0,0 11 0,20 7 0,11-8 0,28 13 0,9-5 0,6 10 0,-5-3 0,7 19 0,1 12 0,-1 10 0,-7 13 0,-1 0 0,1 0 0,-8 0 0,0 0 0,-17 0 0,1 0 0,-4 0 0,5 0 0,-3 10 0,-5 6 0,-5 12 0,-10 2 0,0 11 0,0-3 0,-3-2 0,-4 2 0,-4-3 0,-4 4 0,-5 4 0,4-5 0,3 0 0,-2 8 0,0-13 0,-8 13 0,7-8 0,1 0 0,0 3 0,-8-10 0,0 9 0,0-12 0,0 11 0,0-11 0,0 2 0,0-4 0,0-4 0,0 9 0,0 0 0,0 7 0,0-8 0,-11 3 0,-4-2 0,-8 2 0,-7 5 0,-3-5 0,-6-10 0,-11 0 0,4 0 0,-5-3 0,5-4 0,-7-6 0,-1-10 0,11 0 0,12 0 0,6 0 0,-39 20 0,-10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5:01:32.245"/>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5:01:47.957"/>
    </inkml:context>
    <inkml:brush xml:id="br0">
      <inkml:brushProperty name="width" value="0.05" units="cm"/>
      <inkml:brushProperty name="height" value="0.05" units="cm"/>
      <inkml:brushProperty name="color" value="#E71224"/>
    </inkml:brush>
  </inkml:definitions>
  <inkml:trace contextRef="#ctx0" brushRef="#br0">0 0 24575,'71'0'0,"-1"0"0,-14 0 0,-4 0 0,22 0 0,-17 0 0,-1 0 0,1 0 0,-6 0 0,-1 0 0,26 0 0,13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5:01:57.726"/>
    </inkml:context>
    <inkml:brush xml:id="br0">
      <inkml:brushProperty name="width" value="0.05" units="cm"/>
      <inkml:brushProperty name="height" value="0.05" units="cm"/>
      <inkml:brushProperty name="color" value="#E71224"/>
    </inkml:brush>
  </inkml:definitions>
  <inkml:trace contextRef="#ctx0" brushRef="#br0">0 1 24575,'91'0'0,"-1"0"0,1 0 0,-7 0 0,11 0 0,-30 0 0,3 0 0,0 0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5:02:15.245"/>
    </inkml:context>
    <inkml:brush xml:id="br0">
      <inkml:brushProperty name="width" value="0.05" units="cm"/>
      <inkml:brushProperty name="height" value="0.05" units="cm"/>
      <inkml:brushProperty name="color" value="#E71224"/>
    </inkml:brush>
  </inkml:definitions>
  <inkml:trace contextRef="#ctx0" brushRef="#br0">1 0 24575,'0'64'0,"0"1"0,0-7 0,0-5 0,0 17 0,0 2 0,0-3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5:02:19.525"/>
    </inkml:context>
    <inkml:brush xml:id="br0">
      <inkml:brushProperty name="width" value="0.05" units="cm"/>
      <inkml:brushProperty name="height" value="0.05" units="cm"/>
      <inkml:brushProperty name="color" value="#E71224"/>
    </inkml:brush>
  </inkml:definitions>
  <inkml:trace contextRef="#ctx0" brushRef="#br0">0 0 24575,'0'68'0,"0"-1"0,0 0 0,0 6 0,0-6 0,0 23 0,0-33 0,0-56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07.612"/>
    </inkml:context>
    <inkml:brush xml:id="br0">
      <inkml:brushProperty name="width" value="0.05" units="cm"/>
      <inkml:brushProperty name="height" value="0.05" units="cm"/>
      <inkml:brushProperty name="color" value="#E71224"/>
    </inkml:brush>
  </inkml:definitions>
  <inkml:trace contextRef="#ctx0" brushRef="#br0">1461 1034 24575,'-64'13'0,"-1"1"0,-27 2 0,33-11 0,18-5 0,1 0 0,-4 0 0,0 0 0,2 0 0,4 0 0,2 0 0,0 0 0,-4 0 0,6 0 0,-8 0 0,4 0 0,-4-6 0,4-1 0,0-3 0,0-3 0,-6 0 0,0-12 0,-2 4 0,1 2 0,9 0 0,-8 0 0,8-4 0,-8 4 0,6-6 0,7 6 0,1-4 0,5-3 0,10-1 0,-4 8 0,4 0 0,-4-6 0,9-3 0,3 3 0,5-5 0,2-1 0,0 1 0,0-8 0,0 0 0,0 7 0,7-1 0,12-6 0,10 11 0,22-11 0,12 2 0,0 5 0,9-14 0,4 20 0,6-7 0,0 7 0,0 4 0,-6-4 0,8 10 0,5 2 0,-5 7 0,-2-7 0,-4 9 0,-2-2 0,0-3 0,0 3 0,-2 0 0,-5 6 0,-1 0 0,-5 0 0,-4 0 0,4 0 0,-4 2 0,-2 4 0,0 5 0,0 8 0,-7 0 0,1 0 0,-7 6 0,7 0 0,-11 3 0,-2-3 0,0-2 0,-7 9 0,-10-3 0,-2 3 0,-4 4 0,4-5 0,-2-1 0,-4 1 0,-5-1 0,-8 1 0,0-3 0,0-9 0,0 6 0,0 0 0,0 1 0,0-7 0,0 0 0,0 0 0,0-7 0,0 1 0,-8 0 0,-5 5 0,-12 1 0,2-2 0,-9-4 0,2-2 0,-1-5 0,-9 2 0,8 5 0,-10 2 0,4-9 0,6 7 0,-5-7 0,3 7 0,-4-7 0,0 2 0,0-1 0,0 3 0,0 9 0,0 0 0,0 0 0,-2-6 0,-4-1 0,4 1 0,-40 40 0,40-23 0,0 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09.292"/>
    </inkml:context>
    <inkml:brush xml:id="br0">
      <inkml:brushProperty name="width" value="0.05" units="cm"/>
      <inkml:brushProperty name="height" value="0.05" units="cm"/>
      <inkml:brushProperty name="color" value="#E71224"/>
    </inkml:brush>
  </inkml:definitions>
  <inkml:trace contextRef="#ctx0" brushRef="#br0">608 1082 24575,'-94'-26'0,"0"-1"0,23 10 0,9 3 0,-3-1 0,21 2 0,10-8 0,-4-17 0,7-2 0,5-4 0,7-4 0,0-9 0,9 0 0,10 0 0,0 6 0,0 1 0,0 8 0,0-3 0,0 7 0,0 7 0,23-3 0,9 9 0,10 0 0,2 6 0,-2 0 0,9 0 0,-1 2 0,7 4 0,9-4 0,3 5 0,-2-3 0,3 2 0,0-4 0,5 5 0,3 3 0,5 3 0,-3-2 0,8 1 0,-8-8 0,2 3 0,-4 1 0,-2-1 0,2 7 0,4-1 0,-4 4 0,5 2 0,-5 0 0,-3 0 0,8 0 0,-1 0 0,0 0 0,-6 0 0,-2 0 0,-5 0 0,3 2 0,-9 4 0,-6 5 0,-6 8 0,-18 2 0,-1 4 0,-5 3 0,-8 3 0,-4 11 0,-15-4 0,0 9 0,0-9 0,0 10 0,0-10 0,0 11 0,0-5 0,0 0 0,0-6 0,-2 0 0,-4 0 0,-13-7 0,-13 1 0,-6-2 0,-6 1 0,2-3 0,-9-9 0,7 6 0,-7 0 0,-1 0 0,-12-6 0,5 2 0,-4 5 0,2-12 0,-2 5 0,8-10 0,-8 4 0,8-9 0,-8 2 0,-5-4 0,-1-2 0,-5 2 0,-2 5 0,0 1 0,0 5 0,-2 1 0,-4-7 0,11 5 0,-5-5 0,4-1 0,-4-6 0,0 0 0,0 0 0,9 0 0,4 0 0,6 0 0,6 0 0,11 0 0,9 0 0,-1 0 0,-23-8 0,-4-3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3T13:29:22.547"/>
    </inkml:context>
    <inkml:brush xml:id="br0">
      <inkml:brushProperty name="width" value="0.05" units="cm"/>
      <inkml:brushProperty name="height" value="0.05" units="cm"/>
      <inkml:brushProperty name="color" value="#E71224"/>
    </inkml:brush>
  </inkml:definitions>
  <inkml:trace contextRef="#ctx0" brushRef="#br0">2333 760 24575,'-79'-14'0,"0"0"0,-1 0 0,-4 0 0,10 2 0,0 4 0,37 8 0,9 0 0,-10 0 0,7 0 0,-1 0 0,-10 0 0,4 0 0,2-6 0,4-1 0,1 1 0,-7 6 0,2-6 0,5-1 0,-10 1 0,10 6 0,-16-8 0,10-5 0,-8 5 0,1 1 0,8 3 0,-8-2 0,6 4 0,-13-5 0,3 5 0,-3 2 0,-8 0 0,9 0 0,-9 0 0,8 0 0,-4 0 0,-1 0 0,3 0 0,-4 0 0,8 0 0,-14 0 0,17 0 0,-5 0 0,3 0 0,4 0 0,1-8 0,12-5 0,-1-6 0,13-6 0,-2-3 0,15-3 0,0-5 0,6 4 0,0 3 0,0-3 0,4 1 0,8-7 0,24 0 0,21 0 0,6 2 0,1 4 0,3-3 0,9 3 0,-4 7 0,3 6 0,-1 8 0,15 11 0,6 0 0,-45 0 0,1 0 0,-1 0 0,1 0 0,44 0 0,-1 0 0,1 0 0,-44 0 0,-1 0 0,1 0 0,0 0 0,0 0 0,1 0 0,-1 0 0,-1 0 0,49 9 0,-45-4 0,0 2 0,-5 4 0,1 1 0,0 0 0,1 2 0,1 5 0,-1 2 0,0-2 0,-1 0 0,0 0 0,-1 0 0,40 19 0,-13-11 0,-13 11 0,-8-7 0,-11 1 0,-10 10 0,-22-4 0,-3 4 0,-9-4 0,0 2 0,0 5 0,-2-12 0,-5 5 0,-29-4 0,-20 4 0,-16-2 0,-10-5 0,2-3 0,-9-9 0,1 0 0,-7 0 0,8-9 0,5-4 0,8-3 0,-1-3 0,11 0 0,-35 0 0,11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D97AA-259A-45B4-A6B8-49656253964B}" type="datetimeFigureOut">
              <a:rPr kumimoji="1" lang="ja-JP" altLang="en-US" smtClean="0"/>
              <a:t>2021/11/26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A19EA-E1E2-488E-8C55-D82FFCD682B8}" type="slidenum">
              <a:rPr kumimoji="1" lang="ja-JP" altLang="en-US" smtClean="0"/>
              <a:t>‹#›</a:t>
            </a:fld>
            <a:endParaRPr kumimoji="1" lang="ja-JP" altLang="en-US"/>
          </a:p>
        </p:txBody>
      </p:sp>
    </p:spTree>
    <p:extLst>
      <p:ext uri="{BB962C8B-B14F-4D97-AF65-F5344CB8AC3E}">
        <p14:creationId xmlns:p14="http://schemas.microsoft.com/office/powerpoint/2010/main" val="103332156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みなさんこんにちは理学部地球惑星科学科</a:t>
            </a:r>
            <a:r>
              <a:rPr lang="en-US" altLang="ja-JP"/>
              <a:t>3</a:t>
            </a:r>
            <a:r>
              <a:rPr lang="ja-JP" altLang="en-US"/>
              <a:t>年次の尾形太一です。今回は金星の話と題しまして、金星の大気と表面の話をしたいと思います。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a:t>
            </a:fld>
            <a:endParaRPr kumimoji="1" lang="ja-JP" altLang="en-US"/>
          </a:p>
        </p:txBody>
      </p:sp>
    </p:spTree>
    <p:extLst>
      <p:ext uri="{BB962C8B-B14F-4D97-AF65-F5344CB8AC3E}">
        <p14:creationId xmlns:p14="http://schemas.microsoft.com/office/powerpoint/2010/main" val="18005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金星が表面で受け取る単位時間当たりの太陽放射のエネルギーと金星が表面から自分の温度によって放出するエネルギーが釣り合っているとします。ここで、金星の太陽放射に垂直な面のうち単位面積、単位時間当たりの太陽放射エネルギーを</a:t>
            </a:r>
            <a:r>
              <a:rPr kumimoji="1" lang="en-US" altLang="ja-JP" err="1"/>
              <a:t>S_v</a:t>
            </a:r>
            <a:r>
              <a:rPr kumimoji="1" lang="ja-JP" altLang="en-US"/>
              <a:t>（今後金星の太陽定数とします。）</a:t>
            </a:r>
            <a:r>
              <a:rPr kumimoji="1" lang="en-US" altLang="ja-JP"/>
              <a:t>,</a:t>
            </a:r>
            <a:r>
              <a:rPr kumimoji="1" lang="ja-JP" altLang="en-US"/>
              <a:t>金星の半径を</a:t>
            </a:r>
            <a:r>
              <a:rPr kumimoji="1" lang="en-US" altLang="ja-JP"/>
              <a:t>R</a:t>
            </a:r>
            <a:r>
              <a:rPr kumimoji="1" lang="ja-JP" altLang="en-US"/>
              <a:t>とします。金星表面の温度を</a:t>
            </a:r>
            <a:r>
              <a:rPr kumimoji="1" lang="en-US" altLang="ja-JP" err="1"/>
              <a:t>T_eq</a:t>
            </a:r>
            <a:r>
              <a:rPr kumimoji="1" lang="ja-JP" altLang="en-US"/>
              <a:t>とすると、単位時間あたりに受け取るエネルギーは太陽放射の内、反射される分を除くので受け取る金星の太陽に向いた断面積</a:t>
            </a:r>
            <a:r>
              <a:rPr kumimoji="1" lang="en-US" altLang="ja-JP"/>
              <a:t>pi*R^2</a:t>
            </a:r>
            <a:r>
              <a:rPr kumimoji="1" lang="ja-JP" altLang="en-US"/>
              <a:t>に単位面積、単位時間あたりの太陽放射エネルギー</a:t>
            </a:r>
            <a:r>
              <a:rPr kumimoji="1" lang="en-US" altLang="ja-JP" err="1"/>
              <a:t>S_v</a:t>
            </a:r>
            <a:r>
              <a:rPr kumimoji="1" lang="ja-JP" altLang="en-US"/>
              <a:t>をかけて</a:t>
            </a:r>
            <a:r>
              <a:rPr kumimoji="1" lang="en-US" altLang="ja-JP" err="1"/>
              <a:t>S_v</a:t>
            </a:r>
            <a:r>
              <a:rPr kumimoji="1" lang="en-US" altLang="ja-JP"/>
              <a:t>*πR^2</a:t>
            </a:r>
            <a:r>
              <a:rPr kumimoji="1" lang="ja-JP" altLang="en-US"/>
              <a:t>になります。逆に単位時間あたりに放射するエネルギーは</a:t>
            </a:r>
            <a:r>
              <a:rPr kumimoji="1" lang="en-US" altLang="ja-JP" err="1"/>
              <a:t>stefan-boltzmann</a:t>
            </a:r>
            <a:r>
              <a:rPr kumimoji="1" lang="ja-JP" altLang="en-US"/>
              <a:t>の法則から</a:t>
            </a:r>
            <a:r>
              <a:rPr kumimoji="1" lang="en-US" altLang="ja-JP"/>
              <a:t>σT_eq^4</a:t>
            </a:r>
            <a:r>
              <a:rPr kumimoji="1" lang="ja-JP" altLang="en-US"/>
              <a:t>に金星の表面積</a:t>
            </a:r>
            <a:r>
              <a:rPr kumimoji="1" lang="en-US" altLang="ja-JP"/>
              <a:t>4πR^2</a:t>
            </a:r>
            <a:r>
              <a:rPr kumimoji="1" lang="ja-JP" altLang="en-US"/>
              <a:t>をかけてとなります。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10</a:t>
            </a:fld>
            <a:endParaRPr kumimoji="1" lang="ja-JP" altLang="en-US"/>
          </a:p>
        </p:txBody>
      </p:sp>
    </p:spTree>
    <p:extLst>
      <p:ext uri="{BB962C8B-B14F-4D97-AF65-F5344CB8AC3E}">
        <p14:creationId xmlns:p14="http://schemas.microsoft.com/office/powerpoint/2010/main" val="688395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金星における太陽定数</a:t>
            </a:r>
            <a:r>
              <a:rPr kumimoji="1" lang="en-US" altLang="ja-JP" err="1"/>
              <a:t>S_v</a:t>
            </a:r>
            <a:r>
              <a:rPr kumimoji="1" lang="ja-JP" altLang="en-US"/>
              <a:t>を決めましょう</a:t>
            </a:r>
          </a:p>
          <a:p>
            <a:r>
              <a:rPr kumimoji="1" lang="ja-JP" altLang="en-US"/>
              <a:t>理科年表によれば金星の太陽からの距離は約</a:t>
            </a:r>
            <a:r>
              <a:rPr kumimoji="1" lang="en-US" altLang="ja-JP"/>
              <a:t>0.72AU</a:t>
            </a:r>
            <a:r>
              <a:rPr kumimoji="1" lang="ja-JP" altLang="en-US"/>
              <a:t>です。</a:t>
            </a:r>
            <a:endParaRPr kumimoji="1" lang="en-US" altLang="ja-JP"/>
          </a:p>
          <a:p>
            <a:r>
              <a:rPr kumimoji="1" lang="ja-JP" altLang="en-US"/>
              <a:t>太陽放射の単位面積当たりのエネルギーは太陽からの距離の二乗に反比例します。そのため、</a:t>
            </a:r>
            <a:endParaRPr kumimoji="1" lang="en-US" altLang="ja-JP"/>
          </a:p>
          <a:p>
            <a:r>
              <a:rPr kumimoji="1" lang="ja-JP" altLang="en-US"/>
              <a:t>金星の太陽定数は地球のの太陽定数の</a:t>
            </a:r>
            <a:r>
              <a:rPr kumimoji="1" lang="en-US" altLang="ja-JP"/>
              <a:t>1/{(0.72)^2}</a:t>
            </a:r>
            <a:r>
              <a:rPr kumimoji="1" lang="ja-JP" altLang="en-US"/>
              <a:t>倍となり金星の太陽定数は地球の太陽定数に</a:t>
            </a:r>
            <a:endParaRPr kumimoji="1" lang="en-US" altLang="ja-JP"/>
          </a:p>
          <a:p>
            <a:r>
              <a:rPr kumimoji="1" lang="en-US" altLang="ja-JP"/>
              <a:t>1/{(0.72)^2</a:t>
            </a:r>
            <a:r>
              <a:rPr kumimoji="1" lang="ja-JP" altLang="en-US"/>
              <a:t>をかけて計算し</a:t>
            </a:r>
            <a:r>
              <a:rPr kumimoji="1" lang="en-US" altLang="ja-JP"/>
              <a:t>2643Wm^(-2)</a:t>
            </a:r>
            <a:r>
              <a:rPr kumimoji="1" lang="ja-JP" altLang="en-US"/>
              <a:t>ともとまります</a:t>
            </a:r>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11</a:t>
            </a:fld>
            <a:endParaRPr kumimoji="1" lang="ja-JP" altLang="en-US"/>
          </a:p>
        </p:txBody>
      </p:sp>
    </p:spTree>
    <p:extLst>
      <p:ext uri="{BB962C8B-B14F-4D97-AF65-F5344CB8AC3E}">
        <p14:creationId xmlns:p14="http://schemas.microsoft.com/office/powerpoint/2010/main" val="3713371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金星表面のエネルギー収支のつり合いから求まった気温を求める式を使って、求めた太陽定数、アルベド、ステファンボルツマン定数を代入すると金星の気温は</a:t>
            </a:r>
            <a:r>
              <a:rPr kumimoji="1" lang="en-US" altLang="ja-JP"/>
              <a:t>230K</a:t>
            </a:r>
            <a:r>
              <a:rPr kumimoji="1" lang="ja-JP" altLang="en-US"/>
              <a:t>とも止まりますが、これは観測された</a:t>
            </a:r>
            <a:r>
              <a:rPr kumimoji="1" lang="en-US" altLang="ja-JP"/>
              <a:t>735K</a:t>
            </a:r>
            <a:r>
              <a:rPr kumimoji="1" lang="ja-JP" altLang="en-US"/>
              <a:t>という気温よりも非常に小さいものです。この原因としては金星大気による温室効果や金星内部のウランやトリウムなどの放射性同位体によるものと考えられます。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12</a:t>
            </a:fld>
            <a:endParaRPr kumimoji="1" lang="ja-JP" altLang="en-US"/>
          </a:p>
        </p:txBody>
      </p:sp>
    </p:spTree>
    <p:extLst>
      <p:ext uri="{BB962C8B-B14F-4D97-AF65-F5344CB8AC3E}">
        <p14:creationId xmlns:p14="http://schemas.microsoft.com/office/powerpoint/2010/main" val="423717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XRF</a:t>
            </a:r>
            <a:r>
              <a:rPr lang="ja-JP" altLang="en-US"/>
              <a:t>解析とは　</a:t>
            </a:r>
            <a:r>
              <a:rPr lang="en-US" altLang="ja-JP"/>
              <a:t>X</a:t>
            </a:r>
            <a:r>
              <a:rPr lang="ja-JP" altLang="en-US"/>
              <a:t>線を物質に照射　固有の</a:t>
            </a:r>
            <a:r>
              <a:rPr lang="en-US" altLang="ja-JP"/>
              <a:t>X</a:t>
            </a:r>
            <a:r>
              <a:rPr lang="ja-JP" altLang="en-US"/>
              <a:t>線が放射されることを利用し元素特定</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13</a:t>
            </a:fld>
            <a:endParaRPr kumimoji="1" lang="ja-JP" altLang="en-US"/>
          </a:p>
        </p:txBody>
      </p:sp>
    </p:spTree>
    <p:extLst>
      <p:ext uri="{BB962C8B-B14F-4D97-AF65-F5344CB8AC3E}">
        <p14:creationId xmlns:p14="http://schemas.microsoft.com/office/powerpoint/2010/main" val="42711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実際観測からは金星大気は二酸化炭素が</a:t>
            </a:r>
            <a:r>
              <a:rPr kumimoji="1" lang="en-US" altLang="ja-JP"/>
              <a:t>96.5%</a:t>
            </a:r>
            <a:r>
              <a:rPr kumimoji="1" lang="ja-JP" altLang="en-US"/>
              <a:t>と主成分で二酸化炭素と二酸化炭素による温暖化によって蒸発した水蒸気のふたつにより温暖化していると考えられています。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14</a:t>
            </a:fld>
            <a:endParaRPr kumimoji="1" lang="ja-JP" altLang="en-US"/>
          </a:p>
        </p:txBody>
      </p:sp>
    </p:spTree>
    <p:extLst>
      <p:ext uri="{BB962C8B-B14F-4D97-AF65-F5344CB8AC3E}">
        <p14:creationId xmlns:p14="http://schemas.microsoft.com/office/powerpoint/2010/main" val="715523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金星大気の構造です。</a:t>
            </a:r>
            <a:endParaRPr lang="en-US" altLang="ja-JP"/>
          </a:p>
          <a:p>
            <a:r>
              <a:rPr lang="ja-JP" altLang="en-US"/>
              <a:t>グラフは金星の高度と温度、圧力と温度の関係を示したものです。</a:t>
            </a:r>
            <a:endParaRPr lang="en-US" altLang="ja-JP"/>
          </a:p>
          <a:p>
            <a:r>
              <a:rPr lang="ja-JP" altLang="en-US"/>
              <a:t>運送以下は乾燥断熱減率よりやや緩やかに冷えてゆき</a:t>
            </a:r>
            <a:endParaRPr lang="en-US" altLang="ja-JP"/>
          </a:p>
          <a:p>
            <a:r>
              <a:rPr lang="ja-JP" altLang="en-US"/>
              <a:t>運送では全球を硫酸の雲が多っています。</a:t>
            </a:r>
            <a:endParaRPr lang="en-US" altLang="ja-JP"/>
          </a:p>
          <a:p>
            <a:r>
              <a:rPr lang="ja-JP" altLang="en-US"/>
              <a:t>光化学反応によって雲が形成</a:t>
            </a:r>
          </a:p>
          <a:p>
            <a:r>
              <a:rPr lang="en-US" altLang="ja-JP"/>
              <a:t>H2O:H2SO4=1:1</a:t>
            </a:r>
          </a:p>
          <a:p>
            <a:r>
              <a:rPr lang="ja-JP" altLang="en-US"/>
              <a:t>下層大気の</a:t>
            </a:r>
            <a:r>
              <a:rPr lang="en-US" altLang="ja-JP"/>
              <a:t>So2</a:t>
            </a:r>
            <a:r>
              <a:rPr lang="ja-JP" altLang="en-US"/>
              <a:t>が大気上層で光化学反応で</a:t>
            </a:r>
            <a:r>
              <a:rPr lang="en-US" altLang="ja-JP"/>
              <a:t>SO3</a:t>
            </a:r>
            <a:r>
              <a:rPr lang="ja-JP" altLang="en-US"/>
              <a:t>に周囲の水蒸気と反応して</a:t>
            </a:r>
            <a:r>
              <a:rPr lang="en-US" altLang="ja-JP"/>
              <a:t>H2So4</a:t>
            </a:r>
            <a:r>
              <a:rPr lang="ja-JP" altLang="en-US"/>
              <a:t>に硫酸の蒸気圧低→すぐに凝結</a:t>
            </a:r>
          </a:p>
          <a:p>
            <a:r>
              <a:rPr lang="en-US" altLang="ja-JP"/>
              <a:t>50km</a:t>
            </a:r>
            <a:r>
              <a:rPr lang="ja-JP" altLang="en-US"/>
              <a:t>で高温のため蒸発→下端</a:t>
            </a:r>
          </a:p>
          <a:p>
            <a:r>
              <a:rPr lang="ja-JP" altLang="en-US"/>
              <a:t>硫酸生成→上端</a:t>
            </a:r>
            <a:endParaRPr lang="en-US" altLang="ja-JP"/>
          </a:p>
          <a:p>
            <a:r>
              <a:rPr lang="ja-JP" altLang="en-US"/>
              <a:t>またそれ以上の層では昼夜で大きく温度が変わります。</a:t>
            </a:r>
          </a:p>
          <a:p>
            <a:endParaRPr lang="ja-JP" altLang="en-US"/>
          </a:p>
          <a:p>
            <a:endParaRPr lang="ja-JP" altLang="en-US"/>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15</a:t>
            </a:fld>
            <a:endParaRPr kumimoji="1" lang="ja-JP" altLang="en-US"/>
          </a:p>
        </p:txBody>
      </p:sp>
    </p:spTree>
    <p:extLst>
      <p:ext uri="{BB962C8B-B14F-4D97-AF65-F5344CB8AC3E}">
        <p14:creationId xmlns:p14="http://schemas.microsoft.com/office/powerpoint/2010/main" val="2827561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スーパーローテーションは雲層で起こり</a:t>
            </a:r>
            <a:r>
              <a:rPr lang="en-US" altLang="ja-JP"/>
              <a:t>100m/s</a:t>
            </a:r>
            <a:endParaRPr lang="ja-JP" altLang="en-US"/>
          </a:p>
          <a:p>
            <a:r>
              <a:rPr lang="ja-JP" altLang="en-US"/>
              <a:t>他惑星でも起こるが金星で顕著</a:t>
            </a:r>
          </a:p>
          <a:p>
            <a:endParaRPr lang="en-US" altLang="ja-JP"/>
          </a:p>
          <a:p>
            <a:r>
              <a:rPr lang="ja-JP" altLang="en-US"/>
              <a:t>プローブとは子機のこと</a:t>
            </a:r>
            <a:endParaRPr lang="en-US" altLang="ja-JP"/>
          </a:p>
          <a:p>
            <a:r>
              <a:rPr lang="en-US" altLang="ja-JP"/>
              <a:t>Day night </a:t>
            </a:r>
            <a:r>
              <a:rPr lang="ja-JP" altLang="en-US"/>
              <a:t>は昼面、よる面に　</a:t>
            </a:r>
            <a:r>
              <a:rPr lang="en-US" altLang="ja-JP"/>
              <a:t>north</a:t>
            </a:r>
            <a:r>
              <a:rPr lang="ja-JP" altLang="en-US"/>
              <a:t>は北半球に落としたもの</a:t>
            </a:r>
            <a:r>
              <a:rPr lang="en-US" altLang="ja-JP"/>
              <a:t>?</a:t>
            </a:r>
            <a:endParaRPr lang="ja-JP" altLang="en-US"/>
          </a:p>
          <a:p>
            <a:endParaRPr lang="ja-JP" altLang="en-US"/>
          </a:p>
          <a:p>
            <a:r>
              <a:rPr lang="ja-JP" altLang="en-US"/>
              <a:t>雲より下層はよくわからない</a:t>
            </a:r>
          </a:p>
          <a:p>
            <a:r>
              <a:rPr lang="ja-JP" altLang="en-US"/>
              <a:t>乾燥断熱減率よりもやや安定→水平方向の熱対流？</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16</a:t>
            </a:fld>
            <a:endParaRPr kumimoji="1" lang="ja-JP" altLang="en-US"/>
          </a:p>
        </p:txBody>
      </p:sp>
    </p:spTree>
    <p:extLst>
      <p:ext uri="{BB962C8B-B14F-4D97-AF65-F5344CB8AC3E}">
        <p14:creationId xmlns:p14="http://schemas.microsoft.com/office/powerpoint/2010/main" val="1725319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19</a:t>
            </a:fld>
            <a:endParaRPr kumimoji="1" lang="ja-JP" altLang="en-US"/>
          </a:p>
        </p:txBody>
      </p:sp>
    </p:spTree>
    <p:extLst>
      <p:ext uri="{BB962C8B-B14F-4D97-AF65-F5344CB8AC3E}">
        <p14:creationId xmlns:p14="http://schemas.microsoft.com/office/powerpoint/2010/main" val="2912975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20</a:t>
            </a:fld>
            <a:endParaRPr kumimoji="1" lang="ja-JP" altLang="en-US"/>
          </a:p>
        </p:txBody>
      </p:sp>
    </p:spTree>
    <p:extLst>
      <p:ext uri="{BB962C8B-B14F-4D97-AF65-F5344CB8AC3E}">
        <p14:creationId xmlns:p14="http://schemas.microsoft.com/office/powerpoint/2010/main" val="3745198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a:t>XRF</a:t>
            </a:r>
            <a:r>
              <a:rPr lang="ja-JP" altLang="en-US"/>
              <a:t>解析とは　</a:t>
            </a:r>
            <a:r>
              <a:rPr lang="en-US" altLang="ja-JP"/>
              <a:t>X</a:t>
            </a:r>
            <a:r>
              <a:rPr lang="ja-JP" altLang="en-US"/>
              <a:t>線を物質に照射　固有の</a:t>
            </a:r>
            <a:r>
              <a:rPr lang="en-US" altLang="ja-JP"/>
              <a:t>X</a:t>
            </a:r>
            <a:r>
              <a:rPr lang="ja-JP" altLang="en-US"/>
              <a:t>線が放射されることを利用し元素特定</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21</a:t>
            </a:fld>
            <a:endParaRPr kumimoji="1" lang="ja-JP" altLang="en-US"/>
          </a:p>
        </p:txBody>
      </p:sp>
    </p:spTree>
    <p:extLst>
      <p:ext uri="{BB962C8B-B14F-4D97-AF65-F5344CB8AC3E}">
        <p14:creationId xmlns:p14="http://schemas.microsoft.com/office/powerpoint/2010/main" val="2963598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今回の発表ではまず、イントロとして金星がどのような天体であるかについて触れた後、金星の大気について平衡温度や大気の鉛直構造、東風の鉛直速度分布について話、最後に、金星表面の地形、化学組成、テクトニクスの説明をしたいと思い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2</a:t>
            </a:fld>
            <a:endParaRPr kumimoji="1" lang="ja-JP" altLang="en-US"/>
          </a:p>
        </p:txBody>
      </p:sp>
    </p:spTree>
    <p:extLst>
      <p:ext uri="{BB962C8B-B14F-4D97-AF65-F5344CB8AC3E}">
        <p14:creationId xmlns:p14="http://schemas.microsoft.com/office/powerpoint/2010/main" val="396002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ソレアイト　アルカリに乏しい　カルシウム、鉄にトム</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22</a:t>
            </a:fld>
            <a:endParaRPr kumimoji="1" lang="ja-JP" altLang="en-US"/>
          </a:p>
        </p:txBody>
      </p:sp>
    </p:spTree>
    <p:extLst>
      <p:ext uri="{BB962C8B-B14F-4D97-AF65-F5344CB8AC3E}">
        <p14:creationId xmlns:p14="http://schemas.microsoft.com/office/powerpoint/2010/main" val="40690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ちそうるいじゅうのほうそく</a:t>
            </a:r>
          </a:p>
          <a:p>
            <a:r>
              <a:rPr lang="ja-JP" altLang="en-US"/>
              <a:t>こうさそく</a:t>
            </a:r>
          </a:p>
          <a:p>
            <a:r>
              <a:rPr lang="ja-JP" altLang="en-US"/>
              <a:t>で致死を突きとめる</a:t>
            </a:r>
          </a:p>
          <a:p>
            <a:endParaRPr lang="ja-JP" altLang="en-US"/>
          </a:p>
          <a:p>
            <a:r>
              <a:rPr lang="ja-JP" altLang="en-US"/>
              <a:t>火山系はマントルの上昇が作る</a:t>
            </a:r>
          </a:p>
          <a:p>
            <a:r>
              <a:rPr lang="ja-JP" altLang="en-US"/>
              <a:t>コロナ隆起していることも沈降していることも</a:t>
            </a:r>
          </a:p>
          <a:p>
            <a:endParaRPr lang="ja-JP" altLang="en-US"/>
          </a:p>
          <a:p>
            <a:r>
              <a:rPr lang="ja-JP" altLang="en-US"/>
              <a:t>大型火山とコロナの成因の違いはよくわかっていない　分布が一致</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24</a:t>
            </a:fld>
            <a:endParaRPr kumimoji="1" lang="ja-JP" altLang="en-US"/>
          </a:p>
        </p:txBody>
      </p:sp>
    </p:spTree>
    <p:extLst>
      <p:ext uri="{BB962C8B-B14F-4D97-AF65-F5344CB8AC3E}">
        <p14:creationId xmlns:p14="http://schemas.microsoft.com/office/powerpoint/2010/main" val="552351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クレーターの特徴</a:t>
            </a:r>
          </a:p>
          <a:p>
            <a:r>
              <a:rPr lang="en-US" altLang="ja-JP"/>
              <a:t>2km</a:t>
            </a:r>
            <a:r>
              <a:rPr lang="ja-JP" altLang="en-US"/>
              <a:t>以下のクレーターなし　厚い大気</a:t>
            </a:r>
          </a:p>
          <a:p>
            <a:r>
              <a:rPr lang="ja-JP" altLang="en-US"/>
              <a:t>クレーター</a:t>
            </a:r>
            <a:r>
              <a:rPr lang="en-US" altLang="ja-JP"/>
              <a:t>940</a:t>
            </a:r>
            <a:r>
              <a:rPr lang="ja-JP" altLang="en-US"/>
              <a:t>個　</a:t>
            </a:r>
            <a:r>
              <a:rPr lang="en-US" altLang="ja-JP"/>
              <a:t>3-10</a:t>
            </a:r>
            <a:r>
              <a:rPr lang="ja-JP" altLang="en-US"/>
              <a:t>億年地表面　満遍ない</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27</a:t>
            </a:fld>
            <a:endParaRPr kumimoji="1" lang="ja-JP" altLang="en-US"/>
          </a:p>
        </p:txBody>
      </p:sp>
    </p:spTree>
    <p:extLst>
      <p:ext uri="{BB962C8B-B14F-4D97-AF65-F5344CB8AC3E}">
        <p14:creationId xmlns:p14="http://schemas.microsoft.com/office/powerpoint/2010/main" val="3000393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一斉更新</a:t>
            </a:r>
          </a:p>
          <a:p>
            <a:r>
              <a:rPr lang="ja-JP" altLang="en-US"/>
              <a:t>　構造地形の均一、年代の均一同時にできた？</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32</a:t>
            </a:fld>
            <a:endParaRPr kumimoji="1" lang="ja-JP" altLang="en-US"/>
          </a:p>
        </p:txBody>
      </p:sp>
    </p:spTree>
    <p:extLst>
      <p:ext uri="{BB962C8B-B14F-4D97-AF65-F5344CB8AC3E}">
        <p14:creationId xmlns:p14="http://schemas.microsoft.com/office/powerpoint/2010/main" val="105054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まず金星とはどのような惑星なのでしょうか。スライドの図は国際天文学連合のホームページからとってきた太陽系の惑星、準惑星を太陽に最も近い水星から並べたものです。この図から分かる通り、金星は太陽から二番目に近い惑星、つまり太陽系第二惑星ということが分かりますね。</a:t>
            </a:r>
            <a:endParaRPr lang="en-US" altLang="ja-JP"/>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3</a:t>
            </a:fld>
            <a:endParaRPr kumimoji="1" lang="ja-JP" altLang="en-US"/>
          </a:p>
        </p:txBody>
      </p:sp>
    </p:spTree>
    <p:extLst>
      <p:ext uri="{BB962C8B-B14F-4D97-AF65-F5344CB8AC3E}">
        <p14:creationId xmlns:p14="http://schemas.microsoft.com/office/powerpoint/2010/main" val="593451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次に惑星とはどのようなものなのかについて触れておきましょう。国際天文学連合の</a:t>
            </a:r>
            <a:r>
              <a:rPr lang="en-US" altLang="ja-JP"/>
              <a:t>2006</a:t>
            </a:r>
            <a:r>
              <a:rPr lang="ja-JP" altLang="en-US"/>
              <a:t>年に決定された惑星の定義によれば、惑星とは太陽の周りを公転していること、自己重力が他の体積力を上回るほどの質量を持ち、重力と天体内部の物質の圧力が釣り合う重力平衡形状つまりほぼ球形をしていること、軌道上から他の天体が排除されていることの</a:t>
            </a:r>
            <a:r>
              <a:rPr lang="en-US" altLang="ja-JP"/>
              <a:t>3</a:t>
            </a:r>
            <a:r>
              <a:rPr lang="ja-JP" altLang="en-US"/>
              <a:t>点であるとされています。つまり、公転、ほぼ球形、軌道の独占の</a:t>
            </a:r>
            <a:r>
              <a:rPr lang="en-US" altLang="ja-JP"/>
              <a:t>3</a:t>
            </a:r>
            <a:r>
              <a:rPr lang="ja-JP" altLang="en-US"/>
              <a:t>点を満たしている天体のうち、太陽側数えて二つ目の天体、それが金星というわけです。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4</a:t>
            </a:fld>
            <a:endParaRPr kumimoji="1" lang="ja-JP" altLang="en-US"/>
          </a:p>
        </p:txBody>
      </p:sp>
    </p:spTree>
    <p:extLst>
      <p:ext uri="{BB962C8B-B14F-4D97-AF65-F5344CB8AC3E}">
        <p14:creationId xmlns:p14="http://schemas.microsoft.com/office/powerpoint/2010/main" val="142455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次に金星の大気について説明しようと思います。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5</a:t>
            </a:fld>
            <a:endParaRPr kumimoji="1" lang="ja-JP" altLang="en-US"/>
          </a:p>
        </p:txBody>
      </p:sp>
    </p:spTree>
    <p:extLst>
      <p:ext uri="{BB962C8B-B14F-4D97-AF65-F5344CB8AC3E}">
        <p14:creationId xmlns:p14="http://schemas.microsoft.com/office/powerpoint/2010/main" val="417667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まずはじめに衛星で金星はどのように見えるのかについて触れておきましょう。スライドの</a:t>
            </a:r>
            <a:r>
              <a:rPr kumimoji="1" lang="en-US" altLang="ja-JP"/>
              <a:t>2</a:t>
            </a:r>
            <a:r>
              <a:rPr kumimoji="1" lang="ja-JP" altLang="en-US"/>
              <a:t>つの画像は日本のあかつき</a:t>
            </a:r>
            <a:r>
              <a:rPr kumimoji="1" lang="en-US" altLang="ja-JP"/>
              <a:t>Planet-c</a:t>
            </a:r>
            <a:r>
              <a:rPr kumimoji="1" lang="ja-JP" altLang="en-US"/>
              <a:t>の画像です。左が中間赤外カメラ</a:t>
            </a:r>
            <a:r>
              <a:rPr kumimoji="1" lang="en-US" altLang="ja-JP"/>
              <a:t>LIR</a:t>
            </a:r>
            <a:r>
              <a:rPr kumimoji="1" lang="ja-JP" altLang="en-US"/>
              <a:t>で撮影した金星の画像です。中間赤外カメラとは波長</a:t>
            </a:r>
            <a:r>
              <a:rPr kumimoji="1" lang="en-US" altLang="ja-JP"/>
              <a:t>10</a:t>
            </a:r>
            <a:r>
              <a:rPr kumimoji="1" lang="ja-JP" altLang="en-US"/>
              <a:t>マイクロメートル付近の赤外線をとらえるカメラです。右は紫外イメージャの</a:t>
            </a:r>
            <a:r>
              <a:rPr kumimoji="1" lang="en-US" altLang="ja-JP"/>
              <a:t>283nm</a:t>
            </a:r>
            <a:r>
              <a:rPr kumimoji="1" lang="ja-JP" altLang="en-US"/>
              <a:t>の画像と</a:t>
            </a:r>
            <a:r>
              <a:rPr kumimoji="1" lang="en-US" altLang="ja-JP"/>
              <a:t>365nm</a:t>
            </a:r>
            <a:r>
              <a:rPr kumimoji="1" lang="ja-JP" altLang="en-US"/>
              <a:t>の画像を前者を青、後者を赤として合成した画像である。波長</a:t>
            </a:r>
            <a:r>
              <a:rPr kumimoji="1" lang="en-US" altLang="ja-JP"/>
              <a:t>283nm</a:t>
            </a:r>
            <a:r>
              <a:rPr kumimoji="1" lang="ja-JP" altLang="en-US"/>
              <a:t>は二酸化硫黄の吸収帯であり、後者は正体不明の化学物質の吸収帯です。したがって青色の薄い部分が二酸化硫黄の多い場所といえます。また画像からは横倒しにした</a:t>
            </a:r>
            <a:r>
              <a:rPr kumimoji="1" lang="en-US" altLang="ja-JP"/>
              <a:t>V</a:t>
            </a:r>
            <a:r>
              <a:rPr kumimoji="1" lang="ja-JP" altLang="en-US"/>
              <a:t>型の分布パターンが読み取れます。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6</a:t>
            </a:fld>
            <a:endParaRPr kumimoji="1" lang="ja-JP" altLang="en-US"/>
          </a:p>
        </p:txBody>
      </p:sp>
    </p:spTree>
    <p:extLst>
      <p:ext uri="{BB962C8B-B14F-4D97-AF65-F5344CB8AC3E}">
        <p14:creationId xmlns:p14="http://schemas.microsoft.com/office/powerpoint/2010/main" val="127811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それでは金星の大気について本題に入っていきましょう。ここではまず初めに金星の表面の気温について話します。具体的には、太陽放射の反射比率を表すアルベドや、温度と放射エネルギーの関係を表した</a:t>
            </a:r>
            <a:r>
              <a:rPr kumimoji="1" lang="en-US" altLang="ja-JP" err="1"/>
              <a:t>stefan-boltzmann</a:t>
            </a:r>
            <a:r>
              <a:rPr kumimoji="1" lang="ja-JP" altLang="en-US"/>
              <a:t>の法則をもちいて</a:t>
            </a:r>
            <a:r>
              <a:rPr kumimoji="1" lang="en-US" altLang="ja-JP"/>
              <a:t>,</a:t>
            </a:r>
            <a:r>
              <a:rPr kumimoji="1" lang="ja-JP" altLang="en-US"/>
              <a:t>太陽放射と金星の惑星放射がバランスしているものとみなす。この過程もと金星の温度を計算して実際の気温と比較して金星の気温の原因について説明します。次に、金星の化学組成や東風の鉛直分布のグラフを見ながら金星大気の構造について説明します。</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7</a:t>
            </a:fld>
            <a:endParaRPr kumimoji="1" lang="ja-JP" altLang="en-US"/>
          </a:p>
        </p:txBody>
      </p:sp>
    </p:spTree>
    <p:extLst>
      <p:ext uri="{BB962C8B-B14F-4D97-AF65-F5344CB8AC3E}">
        <p14:creationId xmlns:p14="http://schemas.microsoft.com/office/powerpoint/2010/main" val="2817483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アルベドについて、説明します。アルベドとは、入射してきたエネルギーに対して反射されるエネルギーの割合のことをさします。スライド下半分は理科年表から引用してきた表で、ここから、金星のアルベドは</a:t>
            </a:r>
            <a:r>
              <a:rPr kumimoji="1" lang="en-US" altLang="ja-JP"/>
              <a:t>0.76</a:t>
            </a:r>
            <a:r>
              <a:rPr kumimoji="1" lang="ja-JP" altLang="en-US"/>
              <a:t>であることがわかります。</a:t>
            </a:r>
            <a:r>
              <a:rPr kumimoji="1" lang="en-US" altLang="ja-JP"/>
              <a:t>0.76</a:t>
            </a:r>
            <a:r>
              <a:rPr kumimoji="1" lang="ja-JP" altLang="en-US"/>
              <a:t>はつまり太陽からの入ってきたエネルギーの約</a:t>
            </a:r>
            <a:r>
              <a:rPr kumimoji="1" lang="en-US" altLang="ja-JP"/>
              <a:t>4</a:t>
            </a:r>
            <a:r>
              <a:rPr kumimoji="1" lang="ja-JP" altLang="en-US"/>
              <a:t>分の</a:t>
            </a:r>
            <a:r>
              <a:rPr kumimoji="1" lang="en-US" altLang="ja-JP"/>
              <a:t>3</a:t>
            </a:r>
            <a:r>
              <a:rPr kumimoji="1" lang="ja-JP" altLang="en-US"/>
              <a:t>を宇宙空間に反射してしまうことで、地球と比較しても非常に大きいといえますね。</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8</a:t>
            </a:fld>
            <a:endParaRPr kumimoji="1" lang="ja-JP" altLang="en-US"/>
          </a:p>
        </p:txBody>
      </p:sp>
    </p:spTree>
    <p:extLst>
      <p:ext uri="{BB962C8B-B14F-4D97-AF65-F5344CB8AC3E}">
        <p14:creationId xmlns:p14="http://schemas.microsoft.com/office/powerpoint/2010/main" val="124007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物質は温度に依存する大きさのエネルギーを放射します。単位時間当たりの放射エネルギーは</a:t>
            </a:r>
            <a:r>
              <a:rPr kumimoji="1" lang="en-US" altLang="ja-JP" err="1"/>
              <a:t>stefan-boltzmann</a:t>
            </a:r>
            <a:r>
              <a:rPr kumimoji="1" lang="ja-JP" altLang="en-US"/>
              <a:t>の法則にしたがい、絶対温度の</a:t>
            </a:r>
            <a:r>
              <a:rPr kumimoji="1" lang="en-US" altLang="ja-JP"/>
              <a:t>4</a:t>
            </a:r>
            <a:r>
              <a:rPr kumimoji="1" lang="ja-JP" altLang="en-US"/>
              <a:t>乗に定数をかけた量で表すことができます。入射した光をすべて吸収する仮想状の物体を黒体といいます。金星は黒体と近似できます。</a:t>
            </a:r>
            <a:r>
              <a:rPr kumimoji="1" lang="en-US" altLang="ja-JP"/>
              <a:t>※</a:t>
            </a:r>
            <a:r>
              <a:rPr kumimoji="1" lang="ja-JP" altLang="en-US"/>
              <a:t>放射スペクトル分布が似ているから</a:t>
            </a:r>
          </a:p>
        </p:txBody>
      </p:sp>
      <p:sp>
        <p:nvSpPr>
          <p:cNvPr id="4" name="スライド番号プレースホルダー 3"/>
          <p:cNvSpPr>
            <a:spLocks noGrp="1"/>
          </p:cNvSpPr>
          <p:nvPr>
            <p:ph type="sldNum" sz="quarter" idx="5"/>
          </p:nvPr>
        </p:nvSpPr>
        <p:spPr/>
        <p:txBody>
          <a:bodyPr/>
          <a:lstStyle/>
          <a:p>
            <a:fld id="{ED6A19EA-E1E2-488E-8C55-D82FFCD682B8}" type="slidenum">
              <a:rPr kumimoji="1" lang="ja-JP" altLang="en-US" smtClean="0"/>
              <a:t>9</a:t>
            </a:fld>
            <a:endParaRPr kumimoji="1" lang="ja-JP" altLang="en-US"/>
          </a:p>
        </p:txBody>
      </p:sp>
    </p:spTree>
    <p:extLst>
      <p:ext uri="{BB962C8B-B14F-4D97-AF65-F5344CB8AC3E}">
        <p14:creationId xmlns:p14="http://schemas.microsoft.com/office/powerpoint/2010/main" val="200707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2739027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129360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2907517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4002262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168804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274396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1562768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126921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129093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1777340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EEC012-F9E9-A940-B7F4-D94ECF43B6F9}" type="datetimeFigureOut">
              <a:rPr kumimoji="1" lang="en-US" altLang="ja-JP" smtClean="0"/>
              <a:t>11/26/21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3528430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EEC012-F9E9-A940-B7F4-D94ECF43B6F9}" type="datetimeFigureOut">
              <a:rPr kumimoji="1" lang="en-US" altLang="ja-JP" smtClean="0"/>
              <a:t>11/26/21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B28EC-AE25-D24D-88AC-527958DA5058}" type="slidenum">
              <a:rPr kumimoji="1" lang="en-US" altLang="ja-JP" smtClean="0"/>
              <a:t>‹#›</a:t>
            </a:fld>
            <a:endParaRPr kumimoji="1" lang="ja-JP" altLang="en-US"/>
          </a:p>
        </p:txBody>
      </p:sp>
    </p:spTree>
    <p:extLst>
      <p:ext uri="{BB962C8B-B14F-4D97-AF65-F5344CB8AC3E}">
        <p14:creationId xmlns:p14="http://schemas.microsoft.com/office/powerpoint/2010/main" val="22675668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customXml" Target="../ink/ink12.xml"/><Relationship Id="rId18" Type="http://schemas.openxmlformats.org/officeDocument/2006/relationships/image" Target="../media/image30.png"/><Relationship Id="rId3" Type="http://schemas.openxmlformats.org/officeDocument/2006/relationships/customXml" Target="../ink/ink7.xml"/><Relationship Id="rId21" Type="http://schemas.openxmlformats.org/officeDocument/2006/relationships/customXml" Target="../ink/ink16.xml"/><Relationship Id="rId7" Type="http://schemas.openxmlformats.org/officeDocument/2006/relationships/customXml" Target="../ink/ink9.xml"/><Relationship Id="rId12" Type="http://schemas.openxmlformats.org/officeDocument/2006/relationships/image" Target="../media/image27.png"/><Relationship Id="rId17" Type="http://schemas.openxmlformats.org/officeDocument/2006/relationships/customXml" Target="../ink/ink14.xml"/><Relationship Id="rId2" Type="http://schemas.openxmlformats.org/officeDocument/2006/relationships/image" Target="../media/image22.jpeg"/><Relationship Id="rId16" Type="http://schemas.openxmlformats.org/officeDocument/2006/relationships/image" Target="../media/image29.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customXml" Target="../ink/ink11.xml"/><Relationship Id="rId5" Type="http://schemas.openxmlformats.org/officeDocument/2006/relationships/customXml" Target="../ink/ink8.xml"/><Relationship Id="rId15" Type="http://schemas.openxmlformats.org/officeDocument/2006/relationships/customXml" Target="../ink/ink13.xml"/><Relationship Id="rId10" Type="http://schemas.openxmlformats.org/officeDocument/2006/relationships/image" Target="../media/image26.png"/><Relationship Id="rId19" Type="http://schemas.openxmlformats.org/officeDocument/2006/relationships/customXml" Target="../ink/ink15.xml"/><Relationship Id="rId4" Type="http://schemas.openxmlformats.org/officeDocument/2006/relationships/image" Target="../media/image23.png"/><Relationship Id="rId9" Type="http://schemas.openxmlformats.org/officeDocument/2006/relationships/customXml" Target="../ink/ink10.xml"/><Relationship Id="rId14" Type="http://schemas.openxmlformats.org/officeDocument/2006/relationships/image" Target="../media/image28.png"/><Relationship Id="rId22"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customXml" Target="../ink/ink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9.png"/><Relationship Id="rId1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6.png"/><Relationship Id="rId12" Type="http://schemas.openxmlformats.org/officeDocument/2006/relationships/customXml" Target="../ink/ink5.xml"/><Relationship Id="rId17" Type="http://schemas.openxmlformats.org/officeDocument/2006/relationships/image" Target="../media/image12.png"/><Relationship Id="rId2" Type="http://schemas.openxmlformats.org/officeDocument/2006/relationships/notesSlide" Target="../notesSlides/notesSlide8.xml"/><Relationship Id="rId16"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7.png"/><Relationship Id="rId14" Type="http://schemas.openxmlformats.org/officeDocument/2006/relationships/customXml" Target="../ink/ink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cxnSp>
        <p:nvCxnSpPr>
          <p:cNvPr id="7" name="直線コネクタ 6">
            <a:extLst>
              <a:ext uri="{FF2B5EF4-FFF2-40B4-BE49-F238E27FC236}">
                <a16:creationId xmlns:a16="http://schemas.microsoft.com/office/drawing/2014/main" id="{4BD5F28D-5744-43DF-99A6-9E07A9AC2FDF}"/>
              </a:ext>
            </a:extLst>
          </p:cNvPr>
          <p:cNvCxnSpPr>
            <a:cxnSpLocks/>
          </p:cNvCxnSpPr>
          <p:nvPr/>
        </p:nvCxnSpPr>
        <p:spPr>
          <a:xfrm>
            <a:off x="5897366" y="297951"/>
            <a:ext cx="523982" cy="6277510"/>
          </a:xfrm>
          <a:prstGeom prst="line">
            <a:avLst/>
          </a:prstGeom>
          <a:ln w="317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 name="楕円 3">
            <a:extLst>
              <a:ext uri="{FF2B5EF4-FFF2-40B4-BE49-F238E27FC236}">
                <a16:creationId xmlns:a16="http://schemas.microsoft.com/office/drawing/2014/main" id="{C8A2F0AE-77FF-4C10-B538-A70AA7AEB34D}"/>
              </a:ext>
            </a:extLst>
          </p:cNvPr>
          <p:cNvSpPr/>
          <p:nvPr/>
        </p:nvSpPr>
        <p:spPr>
          <a:xfrm>
            <a:off x="3610510" y="962892"/>
            <a:ext cx="5066872" cy="4947628"/>
          </a:xfrm>
          <a:prstGeom prst="ellipse">
            <a:avLst/>
          </a:prstGeom>
          <a:gradFill flip="none" rotWithShape="1">
            <a:gsLst>
              <a:gs pos="0">
                <a:schemeClr val="accent4">
                  <a:lumMod val="60000"/>
                  <a:lumOff val="40000"/>
                </a:schemeClr>
              </a:gs>
              <a:gs pos="100000">
                <a:schemeClr val="accent4">
                  <a:lumMod val="75000"/>
                </a:schemeClr>
              </a:gs>
              <a:gs pos="100000">
                <a:schemeClr val="accent1">
                  <a:lumMod val="45000"/>
                  <a:lumOff val="55000"/>
                </a:schemeClr>
              </a:gs>
              <a:gs pos="100000">
                <a:schemeClr val="accent4">
                  <a:lumMod val="50000"/>
                </a:schemeClr>
              </a:gs>
            </a:gsLst>
            <a:path path="shape">
              <a:fillToRect l="50000" t="50000" r="50000" b="50000"/>
            </a:path>
            <a:tileRect/>
          </a:gra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7320DED-26B2-1D4C-A030-EE736996095E}"/>
              </a:ext>
            </a:extLst>
          </p:cNvPr>
          <p:cNvSpPr>
            <a:spLocks noGrp="1"/>
          </p:cNvSpPr>
          <p:nvPr>
            <p:ph type="ctrTitle"/>
          </p:nvPr>
        </p:nvSpPr>
        <p:spPr>
          <a:xfrm>
            <a:off x="3204642" y="2461580"/>
            <a:ext cx="5782716" cy="2150719"/>
          </a:xfrm>
          <a:noFill/>
        </p:spPr>
        <p:txBody>
          <a:bodyPr anchor="ctr">
            <a:normAutofit/>
          </a:bodyPr>
          <a:lstStyle/>
          <a:p>
            <a:r>
              <a:rPr lang="ja-JP" altLang="en-US" sz="10000" b="1">
                <a:solidFill>
                  <a:srgbClr val="080808"/>
                </a:solidFill>
                <a:effectLst>
                  <a:outerShdw blurRad="38100" dist="38100" dir="2700000" algn="tl">
                    <a:srgbClr val="000000">
                      <a:alpha val="43137"/>
                    </a:srgbClr>
                  </a:outerShdw>
                </a:effectLst>
              </a:rPr>
              <a:t>金星</a:t>
            </a:r>
            <a:br>
              <a:rPr lang="en-US" altLang="ja-JP" sz="10000" b="1">
                <a:solidFill>
                  <a:srgbClr val="080808"/>
                </a:solidFill>
                <a:effectLst>
                  <a:outerShdw blurRad="38100" dist="38100" dir="2700000" algn="tl">
                    <a:srgbClr val="000000">
                      <a:alpha val="43137"/>
                    </a:srgbClr>
                  </a:outerShdw>
                </a:effectLst>
              </a:rPr>
            </a:br>
            <a:r>
              <a:rPr lang="ja-JP" altLang="en-US" sz="4000" b="1">
                <a:solidFill>
                  <a:srgbClr val="080808"/>
                </a:solidFill>
                <a:effectLst>
                  <a:outerShdw blurRad="38100" dist="38100" dir="2700000" algn="tl">
                    <a:srgbClr val="000000">
                      <a:alpha val="43137"/>
                    </a:srgbClr>
                  </a:outerShdw>
                </a:effectLst>
              </a:rPr>
              <a:t>の話</a:t>
            </a:r>
            <a:endParaRPr kumimoji="1" lang="ja-JP" altLang="en-US" sz="10000" b="1">
              <a:solidFill>
                <a:srgbClr val="080808"/>
              </a:solidFill>
              <a:effectLst>
                <a:outerShdw blurRad="38100" dist="38100" dir="2700000" algn="tl">
                  <a:srgbClr val="000000">
                    <a:alpha val="43137"/>
                  </a:srgbClr>
                </a:outerShdw>
              </a:effectLst>
            </a:endParaRPr>
          </a:p>
        </p:txBody>
      </p:sp>
      <p:sp>
        <p:nvSpPr>
          <p:cNvPr id="3" name="字幕 2">
            <a:extLst>
              <a:ext uri="{FF2B5EF4-FFF2-40B4-BE49-F238E27FC236}">
                <a16:creationId xmlns:a16="http://schemas.microsoft.com/office/drawing/2014/main" id="{091E9014-6763-7E4A-9D11-CF8D3720458F}"/>
              </a:ext>
            </a:extLst>
          </p:cNvPr>
          <p:cNvSpPr>
            <a:spLocks noGrp="1"/>
          </p:cNvSpPr>
          <p:nvPr>
            <p:ph type="subTitle" idx="1"/>
          </p:nvPr>
        </p:nvSpPr>
        <p:spPr>
          <a:xfrm>
            <a:off x="627321" y="4944770"/>
            <a:ext cx="10571510" cy="1141851"/>
          </a:xfrm>
          <a:noFill/>
        </p:spPr>
        <p:txBody>
          <a:bodyPr>
            <a:normAutofit/>
          </a:bodyPr>
          <a:lstStyle/>
          <a:p>
            <a:pPr algn="l"/>
            <a:r>
              <a:rPr kumimoji="1" lang="ja-JP" altLang="en-US" sz="2000">
                <a:solidFill>
                  <a:schemeClr val="accent4">
                    <a:lumMod val="75000"/>
                  </a:schemeClr>
                </a:solidFill>
              </a:rPr>
              <a:t>北海道大学</a:t>
            </a:r>
            <a:r>
              <a:rPr kumimoji="1" lang="en-US" altLang="ja-JP" sz="2000">
                <a:solidFill>
                  <a:schemeClr val="accent4">
                    <a:lumMod val="75000"/>
                  </a:schemeClr>
                </a:solidFill>
              </a:rPr>
              <a:t> </a:t>
            </a:r>
            <a:r>
              <a:rPr kumimoji="1" lang="ja-JP" altLang="en-US" sz="2000">
                <a:solidFill>
                  <a:schemeClr val="accent4">
                    <a:lumMod val="75000"/>
                  </a:schemeClr>
                </a:solidFill>
              </a:rPr>
              <a:t>理学部</a:t>
            </a:r>
            <a:r>
              <a:rPr kumimoji="1" lang="en-US" altLang="ja-JP" sz="2000">
                <a:solidFill>
                  <a:schemeClr val="accent4">
                    <a:lumMod val="75000"/>
                  </a:schemeClr>
                </a:solidFill>
              </a:rPr>
              <a:t> </a:t>
            </a:r>
            <a:r>
              <a:rPr kumimoji="1" lang="ja-JP" altLang="en-US" sz="2000">
                <a:solidFill>
                  <a:schemeClr val="accent4">
                    <a:lumMod val="75000"/>
                  </a:schemeClr>
                </a:solidFill>
              </a:rPr>
              <a:t>三年</a:t>
            </a:r>
          </a:p>
          <a:p>
            <a:pPr algn="l"/>
            <a:r>
              <a:rPr lang="ja-JP" altLang="en-US" sz="2000">
                <a:solidFill>
                  <a:schemeClr val="accent4">
                    <a:lumMod val="75000"/>
                  </a:schemeClr>
                </a:solidFill>
              </a:rPr>
              <a:t>尾形</a:t>
            </a:r>
            <a:r>
              <a:rPr lang="en-US" altLang="ja-JP" sz="2000">
                <a:solidFill>
                  <a:schemeClr val="accent4">
                    <a:lumMod val="75000"/>
                  </a:schemeClr>
                </a:solidFill>
              </a:rPr>
              <a:t> </a:t>
            </a:r>
            <a:r>
              <a:rPr lang="ja-JP" altLang="en-US" sz="2000">
                <a:solidFill>
                  <a:schemeClr val="accent4">
                    <a:lumMod val="75000"/>
                  </a:schemeClr>
                </a:solidFill>
              </a:rPr>
              <a:t>太一</a:t>
            </a:r>
          </a:p>
        </p:txBody>
      </p:sp>
      <p:sp>
        <p:nvSpPr>
          <p:cNvPr id="5" name="テキスト ボックス 4">
            <a:extLst>
              <a:ext uri="{FF2B5EF4-FFF2-40B4-BE49-F238E27FC236}">
                <a16:creationId xmlns:a16="http://schemas.microsoft.com/office/drawing/2014/main" id="{EB8EA617-22E7-4C74-B4CF-1540A2B6EEDC}"/>
              </a:ext>
            </a:extLst>
          </p:cNvPr>
          <p:cNvSpPr txBox="1"/>
          <p:nvPr/>
        </p:nvSpPr>
        <p:spPr>
          <a:xfrm>
            <a:off x="9086976" y="297951"/>
            <a:ext cx="3457770" cy="369332"/>
          </a:xfrm>
          <a:prstGeom prst="rect">
            <a:avLst/>
          </a:prstGeom>
          <a:noFill/>
        </p:spPr>
        <p:txBody>
          <a:bodyPr wrap="square" rtlCol="0">
            <a:spAutoFit/>
          </a:bodyPr>
          <a:lstStyle/>
          <a:p>
            <a:r>
              <a:rPr kumimoji="1" lang="ja-JP" altLang="en-US">
                <a:solidFill>
                  <a:schemeClr val="accent4">
                    <a:lumMod val="75000"/>
                  </a:schemeClr>
                </a:solidFill>
              </a:rPr>
              <a:t>第</a:t>
            </a:r>
            <a:r>
              <a:rPr kumimoji="1" lang="en-US" altLang="ja-JP">
                <a:solidFill>
                  <a:schemeClr val="accent4">
                    <a:lumMod val="75000"/>
                  </a:schemeClr>
                </a:solidFill>
              </a:rPr>
              <a:t>54</a:t>
            </a:r>
            <a:r>
              <a:rPr kumimoji="1" lang="ja-JP" altLang="en-US">
                <a:solidFill>
                  <a:schemeClr val="accent4">
                    <a:lumMod val="75000"/>
                  </a:schemeClr>
                </a:solidFill>
              </a:rPr>
              <a:t>回 うちゅうのがっこう</a:t>
            </a:r>
          </a:p>
        </p:txBody>
      </p:sp>
    </p:spTree>
    <p:extLst>
      <p:ext uri="{BB962C8B-B14F-4D97-AF65-F5344CB8AC3E}">
        <p14:creationId xmlns:p14="http://schemas.microsoft.com/office/powerpoint/2010/main" val="271928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E94802-8A03-4987-8BA5-B8E36821BD9F}"/>
              </a:ext>
            </a:extLst>
          </p:cNvPr>
          <p:cNvSpPr>
            <a:spLocks noGrp="1"/>
          </p:cNvSpPr>
          <p:nvPr>
            <p:ph type="title"/>
          </p:nvPr>
        </p:nvSpPr>
        <p:spPr>
          <a:xfrm>
            <a:off x="838200" y="313755"/>
            <a:ext cx="10515600" cy="1325563"/>
          </a:xfrm>
        </p:spPr>
        <p:txBody>
          <a:bodyPr/>
          <a:lstStyle/>
          <a:p>
            <a:r>
              <a:rPr kumimoji="1" lang="ja-JP" altLang="en-US"/>
              <a:t>金星の</a:t>
            </a:r>
            <a:r>
              <a:rPr lang="ja-JP" altLang="en-US"/>
              <a:t>表面温度</a:t>
            </a:r>
            <a:r>
              <a:rPr kumimoji="1" lang="ja-JP" altLang="en-US"/>
              <a:t>：エネルギー収支</a:t>
            </a:r>
            <a:r>
              <a:rPr kumimoji="1" lang="en-US" altLang="ja-JP"/>
              <a:t>(2)</a:t>
            </a:r>
            <a:endParaRPr kumimoji="1" lang="ja-JP" altLang="en-US"/>
          </a:p>
        </p:txBody>
      </p:sp>
      <p:sp>
        <p:nvSpPr>
          <p:cNvPr id="3" name="コンテンツ プレースホルダー 2">
            <a:extLst>
              <a:ext uri="{FF2B5EF4-FFF2-40B4-BE49-F238E27FC236}">
                <a16:creationId xmlns:a16="http://schemas.microsoft.com/office/drawing/2014/main" id="{176F31D2-5D3A-4CEB-B134-41497F3DD68E}"/>
              </a:ext>
            </a:extLst>
          </p:cNvPr>
          <p:cNvSpPr>
            <a:spLocks noGrp="1"/>
          </p:cNvSpPr>
          <p:nvPr>
            <p:ph idx="1"/>
          </p:nvPr>
        </p:nvSpPr>
        <p:spPr>
          <a:xfrm>
            <a:off x="626723" y="1890935"/>
            <a:ext cx="11280242" cy="4404672"/>
          </a:xfrm>
        </p:spPr>
        <p:txBody>
          <a:bodyPr>
            <a:normAutofit/>
          </a:bodyPr>
          <a:lstStyle/>
          <a:p>
            <a:pPr marL="0" indent="0">
              <a:buNone/>
            </a:pPr>
            <a:r>
              <a:rPr lang="ja-JP" altLang="en-US"/>
              <a:t>受け取るエネルギー</a:t>
            </a:r>
            <a:r>
              <a:rPr lang="en-US" altLang="ja-JP"/>
              <a:t>=</a:t>
            </a:r>
            <a:r>
              <a:rPr lang="ja-JP" altLang="en-US"/>
              <a:t>放射するエネルギー　（単位時間当たり）</a:t>
            </a:r>
            <a:endParaRPr lang="en-US" altLang="ja-JP"/>
          </a:p>
          <a:p>
            <a:pPr marL="0" indent="0">
              <a:buNone/>
            </a:pPr>
            <a:r>
              <a:rPr kumimoji="1" lang="en-US" altLang="ja-JP"/>
              <a:t> (1-A_v) </a:t>
            </a:r>
            <a:r>
              <a:rPr kumimoji="1" lang="en-US" altLang="ja-JP" err="1"/>
              <a:t>S_v</a:t>
            </a:r>
            <a:r>
              <a:rPr kumimoji="1" lang="en-US" altLang="ja-JP"/>
              <a:t> π R^2 = σ T_eq^4 4π</a:t>
            </a:r>
            <a:r>
              <a:rPr lang="ja-JP" altLang="en-US"/>
              <a:t> </a:t>
            </a:r>
            <a:r>
              <a:rPr lang="en-US" altLang="ja-JP"/>
              <a:t>R^2</a:t>
            </a:r>
          </a:p>
          <a:p>
            <a:pPr marL="0" indent="0">
              <a:buNone/>
            </a:pPr>
            <a:r>
              <a:rPr kumimoji="1" lang="en-US" altLang="ja-JP" sz="2000"/>
              <a:t>※</a:t>
            </a:r>
            <a:r>
              <a:rPr kumimoji="1" lang="en-US" altLang="ja-JP" sz="2000" err="1"/>
              <a:t>S_v</a:t>
            </a:r>
            <a:r>
              <a:rPr kumimoji="1" lang="en-US" altLang="ja-JP" sz="2000"/>
              <a:t>(W/m^2):</a:t>
            </a:r>
            <a:r>
              <a:rPr kumimoji="1" lang="ja-JP" altLang="en-US" sz="2000"/>
              <a:t>単位面積、単位時間当たりの受け取るエネルギー</a:t>
            </a:r>
            <a:r>
              <a:rPr kumimoji="1" lang="en-US" altLang="ja-JP" sz="2000"/>
              <a:t>(</a:t>
            </a:r>
            <a:r>
              <a:rPr kumimoji="1" lang="ja-JP" altLang="en-US" sz="2000"/>
              <a:t>太陽定数</a:t>
            </a:r>
            <a:r>
              <a:rPr kumimoji="1" lang="en-US" altLang="ja-JP" sz="2000"/>
              <a:t>)</a:t>
            </a:r>
          </a:p>
          <a:p>
            <a:pPr marL="0" indent="0">
              <a:buNone/>
            </a:pPr>
            <a:r>
              <a:rPr kumimoji="1" lang="en-US" altLang="ja-JP" err="1"/>
              <a:t>T_eq</a:t>
            </a:r>
            <a:r>
              <a:rPr kumimoji="1" lang="ja-JP" altLang="en-US"/>
              <a:t>について整理すると</a:t>
            </a:r>
            <a:endParaRPr kumimoji="1" lang="en-US" altLang="ja-JP"/>
          </a:p>
          <a:p>
            <a:pPr marL="0" indent="0">
              <a:buNone/>
            </a:pPr>
            <a:r>
              <a:rPr kumimoji="1" lang="en-US" altLang="ja-JP" err="1"/>
              <a:t>T_eq</a:t>
            </a:r>
            <a:r>
              <a:rPr kumimoji="1" lang="en-US" altLang="ja-JP"/>
              <a:t>=(((1-A_v) </a:t>
            </a:r>
            <a:r>
              <a:rPr kumimoji="1" lang="en-US" altLang="ja-JP" err="1"/>
              <a:t>S_v</a:t>
            </a:r>
            <a:r>
              <a:rPr kumimoji="1" lang="en-US" altLang="ja-JP"/>
              <a:t> </a:t>
            </a:r>
            <a:r>
              <a:rPr kumimoji="1" lang="el-GR" altLang="ja-JP"/>
              <a:t>) / </a:t>
            </a:r>
            <a:r>
              <a:rPr kumimoji="1" lang="en-US" altLang="ja-JP"/>
              <a:t>4</a:t>
            </a:r>
            <a:r>
              <a:rPr kumimoji="1" lang="el-GR" altLang="ja-JP"/>
              <a:t>σ)^(1/4)</a:t>
            </a:r>
            <a:endParaRPr kumimoji="1" lang="en-US" altLang="ja-JP"/>
          </a:p>
          <a:p>
            <a:pPr marL="0" indent="0">
              <a:buNone/>
            </a:pPr>
            <a:r>
              <a:rPr kumimoji="1" lang="ja-JP" altLang="en-US"/>
              <a:t>と金星表面温度を求めることができる。</a:t>
            </a:r>
            <a:endParaRPr kumimoji="1" lang="en-US" altLang="ja-JP"/>
          </a:p>
          <a:p>
            <a:pPr marL="0" indent="0">
              <a:buNone/>
            </a:pPr>
            <a:r>
              <a:rPr lang="ja-JP" altLang="en-US"/>
              <a:t>この時の温度</a:t>
            </a:r>
            <a:r>
              <a:rPr lang="en-US" altLang="ja-JP" err="1"/>
              <a:t>T_eq</a:t>
            </a:r>
            <a:r>
              <a:rPr lang="ja-JP" altLang="en-US"/>
              <a:t>を平衡温度という</a:t>
            </a:r>
            <a:endParaRPr kumimoji="1" lang="en-US" altLang="ja-JP"/>
          </a:p>
          <a:p>
            <a:pPr marL="0" indent="0">
              <a:buNone/>
            </a:pPr>
            <a:endParaRPr kumimoji="1" lang="ja-JP" altLang="en-US" sz="2000"/>
          </a:p>
        </p:txBody>
      </p:sp>
      <p:sp>
        <p:nvSpPr>
          <p:cNvPr id="4" name="フローチャート: 結合子 3">
            <a:extLst>
              <a:ext uri="{FF2B5EF4-FFF2-40B4-BE49-F238E27FC236}">
                <a16:creationId xmlns:a16="http://schemas.microsoft.com/office/drawing/2014/main" id="{0D7C7154-627E-44B2-8048-0FA97A415A82}"/>
              </a:ext>
            </a:extLst>
          </p:cNvPr>
          <p:cNvSpPr/>
          <p:nvPr/>
        </p:nvSpPr>
        <p:spPr>
          <a:xfrm>
            <a:off x="10139810" y="3429000"/>
            <a:ext cx="1767155" cy="1726058"/>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3900D4C9-C836-4FD7-964B-D40DD4B8770D}"/>
              </a:ext>
            </a:extLst>
          </p:cNvPr>
          <p:cNvCxnSpPr>
            <a:cxnSpLocks/>
          </p:cNvCxnSpPr>
          <p:nvPr/>
        </p:nvCxnSpPr>
        <p:spPr>
          <a:xfrm>
            <a:off x="9319621" y="4093271"/>
            <a:ext cx="7294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AD9D20F0-3A85-47FA-A841-36CC4A48D8C9}"/>
              </a:ext>
            </a:extLst>
          </p:cNvPr>
          <p:cNvCxnSpPr/>
          <p:nvPr/>
        </p:nvCxnSpPr>
        <p:spPr>
          <a:xfrm>
            <a:off x="9340722" y="4580196"/>
            <a:ext cx="7294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C34ED332-DC95-47DA-B564-0165D1BC9B5A}"/>
              </a:ext>
            </a:extLst>
          </p:cNvPr>
          <p:cNvPicPr>
            <a:picLocks noChangeAspect="1"/>
          </p:cNvPicPr>
          <p:nvPr/>
        </p:nvPicPr>
        <p:blipFill>
          <a:blip r:embed="rId3"/>
          <a:stretch>
            <a:fillRect/>
          </a:stretch>
        </p:blipFill>
        <p:spPr>
          <a:xfrm>
            <a:off x="9340722" y="3511688"/>
            <a:ext cx="810838" cy="164606"/>
          </a:xfrm>
          <a:prstGeom prst="rect">
            <a:avLst/>
          </a:prstGeom>
        </p:spPr>
      </p:pic>
      <p:sp>
        <p:nvSpPr>
          <p:cNvPr id="12" name="テキスト ボックス 11">
            <a:extLst>
              <a:ext uri="{FF2B5EF4-FFF2-40B4-BE49-F238E27FC236}">
                <a16:creationId xmlns:a16="http://schemas.microsoft.com/office/drawing/2014/main" id="{4ED28F3F-845A-4CC4-B85F-05EC709E4B4D}"/>
              </a:ext>
            </a:extLst>
          </p:cNvPr>
          <p:cNvSpPr txBox="1"/>
          <p:nvPr/>
        </p:nvSpPr>
        <p:spPr>
          <a:xfrm>
            <a:off x="8927580" y="3580878"/>
            <a:ext cx="461665" cy="1366131"/>
          </a:xfrm>
          <a:prstGeom prst="rect">
            <a:avLst/>
          </a:prstGeom>
          <a:noFill/>
        </p:spPr>
        <p:txBody>
          <a:bodyPr vert="eaVert" wrap="square" rtlCol="0">
            <a:spAutoFit/>
          </a:bodyPr>
          <a:lstStyle/>
          <a:p>
            <a:r>
              <a:rPr kumimoji="1" lang="ja-JP" altLang="en-US"/>
              <a:t>太陽光線</a:t>
            </a:r>
          </a:p>
        </p:txBody>
      </p:sp>
      <p:sp>
        <p:nvSpPr>
          <p:cNvPr id="14" name="テキスト ボックス 13">
            <a:extLst>
              <a:ext uri="{FF2B5EF4-FFF2-40B4-BE49-F238E27FC236}">
                <a16:creationId xmlns:a16="http://schemas.microsoft.com/office/drawing/2014/main" id="{1473CA4D-3703-4A2B-8222-7A25E17DEE1A}"/>
              </a:ext>
            </a:extLst>
          </p:cNvPr>
          <p:cNvSpPr txBox="1"/>
          <p:nvPr/>
        </p:nvSpPr>
        <p:spPr>
          <a:xfrm>
            <a:off x="10707469" y="4093271"/>
            <a:ext cx="646331" cy="369332"/>
          </a:xfrm>
          <a:prstGeom prst="rect">
            <a:avLst/>
          </a:prstGeom>
          <a:noFill/>
        </p:spPr>
        <p:txBody>
          <a:bodyPr wrap="none" rtlCol="0">
            <a:spAutoFit/>
          </a:bodyPr>
          <a:lstStyle/>
          <a:p>
            <a:r>
              <a:rPr kumimoji="1" lang="ja-JP" altLang="en-US"/>
              <a:t>金星</a:t>
            </a:r>
          </a:p>
        </p:txBody>
      </p:sp>
      <p:cxnSp>
        <p:nvCxnSpPr>
          <p:cNvPr id="7" name="直線コネクタ 6">
            <a:extLst>
              <a:ext uri="{FF2B5EF4-FFF2-40B4-BE49-F238E27FC236}">
                <a16:creationId xmlns:a16="http://schemas.microsoft.com/office/drawing/2014/main" id="{3C4EA96E-A24C-4F4E-93FC-5A3DA9E4E6F6}"/>
              </a:ext>
            </a:extLst>
          </p:cNvPr>
          <p:cNvCxnSpPr>
            <a:endCxn id="4" idx="7"/>
          </p:cNvCxnSpPr>
          <p:nvPr/>
        </p:nvCxnSpPr>
        <p:spPr>
          <a:xfrm flipV="1">
            <a:off x="11010900" y="3681775"/>
            <a:ext cx="637271" cy="648925"/>
          </a:xfrm>
          <a:prstGeom prst="line">
            <a:avLst/>
          </a:prstGeom>
        </p:spPr>
        <p:style>
          <a:lnRef idx="3">
            <a:schemeClr val="accent2"/>
          </a:lnRef>
          <a:fillRef idx="0">
            <a:schemeClr val="accent2"/>
          </a:fillRef>
          <a:effectRef idx="2">
            <a:schemeClr val="accent2"/>
          </a:effectRef>
          <a:fontRef idx="minor">
            <a:schemeClr val="tx1"/>
          </a:fontRef>
        </p:style>
      </p:cxnSp>
      <p:sp>
        <p:nvSpPr>
          <p:cNvPr id="9" name="テキスト ボックス 8">
            <a:extLst>
              <a:ext uri="{FF2B5EF4-FFF2-40B4-BE49-F238E27FC236}">
                <a16:creationId xmlns:a16="http://schemas.microsoft.com/office/drawing/2014/main" id="{5EEBC876-3C95-43A7-AF63-EE07A2005D99}"/>
              </a:ext>
            </a:extLst>
          </p:cNvPr>
          <p:cNvSpPr txBox="1"/>
          <p:nvPr/>
        </p:nvSpPr>
        <p:spPr>
          <a:xfrm>
            <a:off x="11115897" y="3650894"/>
            <a:ext cx="441114" cy="369332"/>
          </a:xfrm>
          <a:prstGeom prst="rect">
            <a:avLst/>
          </a:prstGeom>
          <a:noFill/>
        </p:spPr>
        <p:txBody>
          <a:bodyPr wrap="square" rtlCol="0">
            <a:spAutoFit/>
          </a:bodyPr>
          <a:lstStyle/>
          <a:p>
            <a:r>
              <a:rPr kumimoji="1" lang="en-US" altLang="ja-JP"/>
              <a:t>R</a:t>
            </a:r>
            <a:endParaRPr kumimoji="1" lang="ja-JP" altLang="en-US"/>
          </a:p>
        </p:txBody>
      </p:sp>
    </p:spTree>
    <p:extLst>
      <p:ext uri="{BB962C8B-B14F-4D97-AF65-F5344CB8AC3E}">
        <p14:creationId xmlns:p14="http://schemas.microsoft.com/office/powerpoint/2010/main" val="2970251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CBF7BC-1CF0-4C67-9DC1-952D4A4DD0A4}"/>
              </a:ext>
            </a:extLst>
          </p:cNvPr>
          <p:cNvSpPr>
            <a:spLocks noGrp="1"/>
          </p:cNvSpPr>
          <p:nvPr>
            <p:ph type="title"/>
          </p:nvPr>
        </p:nvSpPr>
        <p:spPr/>
        <p:txBody>
          <a:bodyPr/>
          <a:lstStyle/>
          <a:p>
            <a:r>
              <a:rPr kumimoji="1" lang="ja-JP" altLang="en-US"/>
              <a:t>金星の</a:t>
            </a:r>
            <a:r>
              <a:rPr lang="ja-JP" altLang="en-US"/>
              <a:t>表面温度</a:t>
            </a:r>
            <a:r>
              <a:rPr kumimoji="1" lang="ja-JP" altLang="en-US"/>
              <a:t>：</a:t>
            </a:r>
            <a:r>
              <a:rPr lang="ja-JP" altLang="en-US"/>
              <a:t>エネルギー収支</a:t>
            </a:r>
            <a:r>
              <a:rPr lang="en-US" altLang="ja-JP"/>
              <a:t>(3)</a:t>
            </a:r>
            <a:endParaRPr kumimoji="1" lang="ja-JP" altLang="en-US"/>
          </a:p>
        </p:txBody>
      </p:sp>
      <p:sp>
        <p:nvSpPr>
          <p:cNvPr id="3" name="コンテンツ プレースホルダー 2">
            <a:extLst>
              <a:ext uri="{FF2B5EF4-FFF2-40B4-BE49-F238E27FC236}">
                <a16:creationId xmlns:a16="http://schemas.microsoft.com/office/drawing/2014/main" id="{454B02CC-02AF-44DA-A4B1-E313A77833C4}"/>
              </a:ext>
            </a:extLst>
          </p:cNvPr>
          <p:cNvSpPr>
            <a:spLocks noGrp="1"/>
          </p:cNvSpPr>
          <p:nvPr>
            <p:ph idx="1"/>
          </p:nvPr>
        </p:nvSpPr>
        <p:spPr>
          <a:xfrm>
            <a:off x="838200" y="1825625"/>
            <a:ext cx="6209872" cy="4351338"/>
          </a:xfrm>
        </p:spPr>
        <p:txBody>
          <a:bodyPr>
            <a:normAutofit lnSpcReduction="10000"/>
          </a:bodyPr>
          <a:lstStyle/>
          <a:p>
            <a:r>
              <a:rPr kumimoji="1" lang="ja-JP" altLang="en-US"/>
              <a:t>金星における太陽定数</a:t>
            </a:r>
            <a:r>
              <a:rPr kumimoji="1" lang="en-US" altLang="ja-JP" err="1"/>
              <a:t>S_v</a:t>
            </a:r>
            <a:r>
              <a:rPr kumimoji="1" lang="ja-JP" altLang="en-US"/>
              <a:t>を決める</a:t>
            </a:r>
            <a:endParaRPr kumimoji="1" lang="en-US" altLang="ja-JP"/>
          </a:p>
          <a:p>
            <a:r>
              <a:rPr lang="ja-JP" altLang="en-US"/>
              <a:t>金星の太陽からの距離は約</a:t>
            </a:r>
            <a:r>
              <a:rPr lang="en-US" altLang="ja-JP"/>
              <a:t>0.72AU</a:t>
            </a:r>
          </a:p>
          <a:p>
            <a:r>
              <a:rPr lang="ja-JP" altLang="en-US"/>
              <a:t>太陽放射の単位面積当たりのエネルギーは太陽からの距離の二乗に反比例</a:t>
            </a:r>
            <a:endParaRPr lang="en-US" altLang="ja-JP"/>
          </a:p>
          <a:p>
            <a:r>
              <a:rPr lang="ja-JP" altLang="en-US"/>
              <a:t>よって金星の太陽定数は地球のの太陽定数の</a:t>
            </a:r>
            <a:r>
              <a:rPr lang="en-US" altLang="ja-JP"/>
              <a:t>1/{(0.72)^2}</a:t>
            </a:r>
          </a:p>
          <a:p>
            <a:r>
              <a:rPr lang="en-US" altLang="ja-JP" err="1"/>
              <a:t>S_v</a:t>
            </a:r>
            <a:r>
              <a:rPr lang="en-US" altLang="ja-JP"/>
              <a:t>=1/{(0.72)^2}*</a:t>
            </a:r>
            <a:r>
              <a:rPr lang="en-US" altLang="ja-JP" err="1"/>
              <a:t>S_e</a:t>
            </a:r>
            <a:endParaRPr lang="en-US" altLang="ja-JP"/>
          </a:p>
          <a:p>
            <a:r>
              <a:rPr lang="en-US" altLang="ja-JP"/>
              <a:t>=1/0.5184*1370 W m^(-2)=2643Wm^(-2)</a:t>
            </a:r>
          </a:p>
          <a:p>
            <a:endParaRPr kumimoji="1" lang="ja-JP" altLang="en-US"/>
          </a:p>
        </p:txBody>
      </p:sp>
      <p:sp>
        <p:nvSpPr>
          <p:cNvPr id="4" name="フローチャート: 結合子 3">
            <a:extLst>
              <a:ext uri="{FF2B5EF4-FFF2-40B4-BE49-F238E27FC236}">
                <a16:creationId xmlns:a16="http://schemas.microsoft.com/office/drawing/2014/main" id="{248FF0C1-A286-4929-8BDE-831D2790EA43}"/>
              </a:ext>
            </a:extLst>
          </p:cNvPr>
          <p:cNvSpPr/>
          <p:nvPr/>
        </p:nvSpPr>
        <p:spPr>
          <a:xfrm>
            <a:off x="7304926" y="1469205"/>
            <a:ext cx="3657600" cy="348294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B8354958-CC79-4207-9EF2-2D8041476DEF}"/>
              </a:ext>
            </a:extLst>
          </p:cNvPr>
          <p:cNvSpPr/>
          <p:nvPr/>
        </p:nvSpPr>
        <p:spPr>
          <a:xfrm>
            <a:off x="8643135" y="2794768"/>
            <a:ext cx="981182" cy="87715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1FB4635-B026-432C-A8B1-DE0F2A46218B}"/>
              </a:ext>
            </a:extLst>
          </p:cNvPr>
          <p:cNvSpPr txBox="1"/>
          <p:nvPr/>
        </p:nvSpPr>
        <p:spPr>
          <a:xfrm>
            <a:off x="8876872" y="3082247"/>
            <a:ext cx="462337" cy="646331"/>
          </a:xfrm>
          <a:prstGeom prst="rect">
            <a:avLst/>
          </a:prstGeom>
          <a:noFill/>
        </p:spPr>
        <p:txBody>
          <a:bodyPr wrap="square" rtlCol="0">
            <a:spAutoFit/>
          </a:bodyPr>
          <a:lstStyle/>
          <a:p>
            <a:r>
              <a:rPr kumimoji="1" lang="ja-JP" altLang="en-US"/>
              <a:t>太陽</a:t>
            </a:r>
          </a:p>
        </p:txBody>
      </p:sp>
      <p:cxnSp>
        <p:nvCxnSpPr>
          <p:cNvPr id="9" name="直線コネクタ 8">
            <a:extLst>
              <a:ext uri="{FF2B5EF4-FFF2-40B4-BE49-F238E27FC236}">
                <a16:creationId xmlns:a16="http://schemas.microsoft.com/office/drawing/2014/main" id="{5504738B-184D-46FD-A84A-A756C104DCA0}"/>
              </a:ext>
            </a:extLst>
          </p:cNvPr>
          <p:cNvCxnSpPr/>
          <p:nvPr/>
        </p:nvCxnSpPr>
        <p:spPr>
          <a:xfrm flipV="1">
            <a:off x="9133726" y="2270589"/>
            <a:ext cx="1571946" cy="962756"/>
          </a:xfrm>
          <a:prstGeom prst="line">
            <a:avLst/>
          </a:prstGeom>
          <a:ln w="76200"/>
        </p:spPr>
        <p:style>
          <a:lnRef idx="3">
            <a:schemeClr val="accent6"/>
          </a:lnRef>
          <a:fillRef idx="0">
            <a:schemeClr val="accent6"/>
          </a:fillRef>
          <a:effectRef idx="2">
            <a:schemeClr val="accent6"/>
          </a:effectRef>
          <a:fontRef idx="minor">
            <a:schemeClr val="tx1"/>
          </a:fontRef>
        </p:style>
      </p:cxnSp>
      <p:sp>
        <p:nvSpPr>
          <p:cNvPr id="10" name="テキスト ボックス 9">
            <a:extLst>
              <a:ext uri="{FF2B5EF4-FFF2-40B4-BE49-F238E27FC236}">
                <a16:creationId xmlns:a16="http://schemas.microsoft.com/office/drawing/2014/main" id="{4D6DD7C5-0A34-4E19-B646-62953CDC04F0}"/>
              </a:ext>
            </a:extLst>
          </p:cNvPr>
          <p:cNvSpPr txBox="1"/>
          <p:nvPr/>
        </p:nvSpPr>
        <p:spPr>
          <a:xfrm>
            <a:off x="9919699" y="1202381"/>
            <a:ext cx="2476072" cy="369332"/>
          </a:xfrm>
          <a:prstGeom prst="rect">
            <a:avLst/>
          </a:prstGeom>
          <a:noFill/>
        </p:spPr>
        <p:txBody>
          <a:bodyPr wrap="square" rtlCol="0">
            <a:spAutoFit/>
          </a:bodyPr>
          <a:lstStyle/>
          <a:p>
            <a:r>
              <a:rPr kumimoji="1" lang="ja-JP" altLang="en-US"/>
              <a:t>太陽からの距離</a:t>
            </a:r>
            <a:r>
              <a:rPr kumimoji="1" lang="en-US" altLang="ja-JP"/>
              <a:t>r</a:t>
            </a:r>
            <a:endParaRPr kumimoji="1" lang="ja-JP" altLang="en-US"/>
          </a:p>
        </p:txBody>
      </p:sp>
      <p:cxnSp>
        <p:nvCxnSpPr>
          <p:cNvPr id="12" name="直線矢印コネクタ 11">
            <a:extLst>
              <a:ext uri="{FF2B5EF4-FFF2-40B4-BE49-F238E27FC236}">
                <a16:creationId xmlns:a16="http://schemas.microsoft.com/office/drawing/2014/main" id="{841EECEF-3160-4E39-A517-5DDA231B723A}"/>
              </a:ext>
            </a:extLst>
          </p:cNvPr>
          <p:cNvCxnSpPr/>
          <p:nvPr/>
        </p:nvCxnSpPr>
        <p:spPr>
          <a:xfrm flipH="1">
            <a:off x="10017303" y="1648249"/>
            <a:ext cx="294098" cy="88426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直線矢印コネクタ 13">
            <a:extLst>
              <a:ext uri="{FF2B5EF4-FFF2-40B4-BE49-F238E27FC236}">
                <a16:creationId xmlns:a16="http://schemas.microsoft.com/office/drawing/2014/main" id="{DEB4ED4D-AC58-4F9B-81DE-37BCCF59B696}"/>
              </a:ext>
            </a:extLst>
          </p:cNvPr>
          <p:cNvCxnSpPr/>
          <p:nvPr/>
        </p:nvCxnSpPr>
        <p:spPr>
          <a:xfrm flipH="1" flipV="1">
            <a:off x="9868970" y="4927046"/>
            <a:ext cx="295382" cy="488777"/>
          </a:xfrm>
          <a:prstGeom prst="straightConnector1">
            <a:avLst/>
          </a:prstGeom>
          <a:ln w="762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テキスト ボックス 14">
            <a:extLst>
              <a:ext uri="{FF2B5EF4-FFF2-40B4-BE49-F238E27FC236}">
                <a16:creationId xmlns:a16="http://schemas.microsoft.com/office/drawing/2014/main" id="{9C1DDEFC-6876-42E5-92AC-9C2F47EEC0F6}"/>
              </a:ext>
            </a:extLst>
          </p:cNvPr>
          <p:cNvSpPr txBox="1"/>
          <p:nvPr/>
        </p:nvSpPr>
        <p:spPr>
          <a:xfrm>
            <a:off x="9395289" y="5397109"/>
            <a:ext cx="2620766" cy="369332"/>
          </a:xfrm>
          <a:prstGeom prst="rect">
            <a:avLst/>
          </a:prstGeom>
          <a:noFill/>
        </p:spPr>
        <p:txBody>
          <a:bodyPr wrap="square" rtlCol="0">
            <a:spAutoFit/>
          </a:bodyPr>
          <a:lstStyle/>
          <a:p>
            <a:r>
              <a:rPr kumimoji="1" lang="ja-JP" altLang="en-US"/>
              <a:t>太陽からの距離</a:t>
            </a:r>
            <a:r>
              <a:rPr kumimoji="1" lang="en-US" altLang="ja-JP"/>
              <a:t>r</a:t>
            </a:r>
            <a:r>
              <a:rPr kumimoji="1" lang="ja-JP" altLang="en-US"/>
              <a:t>の球面</a:t>
            </a:r>
          </a:p>
        </p:txBody>
      </p:sp>
    </p:spTree>
    <p:extLst>
      <p:ext uri="{BB962C8B-B14F-4D97-AF65-F5344CB8AC3E}">
        <p14:creationId xmlns:p14="http://schemas.microsoft.com/office/powerpoint/2010/main" val="4119569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1BDAA9-50AC-4A95-B4A7-4C4208B3D64B}"/>
              </a:ext>
            </a:extLst>
          </p:cNvPr>
          <p:cNvSpPr>
            <a:spLocks noGrp="1"/>
          </p:cNvSpPr>
          <p:nvPr>
            <p:ph type="title"/>
          </p:nvPr>
        </p:nvSpPr>
        <p:spPr/>
        <p:txBody>
          <a:bodyPr/>
          <a:lstStyle/>
          <a:p>
            <a:r>
              <a:rPr kumimoji="1" lang="ja-JP" altLang="en-US"/>
              <a:t>金星の表面温度</a:t>
            </a:r>
            <a:r>
              <a:rPr lang="ja-JP" altLang="en-US"/>
              <a:t>：</a:t>
            </a:r>
            <a:r>
              <a:rPr kumimoji="1" lang="ja-JP" altLang="en-US"/>
              <a:t>エネルギー収支</a:t>
            </a:r>
            <a:r>
              <a:rPr kumimoji="1" lang="en-US" altLang="ja-JP"/>
              <a:t>(4)</a:t>
            </a:r>
            <a:endParaRPr kumimoji="1" lang="ja-JP" altLang="en-US"/>
          </a:p>
        </p:txBody>
      </p:sp>
      <p:sp>
        <p:nvSpPr>
          <p:cNvPr id="3" name="コンテンツ プレースホルダー 2">
            <a:extLst>
              <a:ext uri="{FF2B5EF4-FFF2-40B4-BE49-F238E27FC236}">
                <a16:creationId xmlns:a16="http://schemas.microsoft.com/office/drawing/2014/main" id="{68E8E106-2B8D-41C1-B6AC-5D1C1B7D2A09}"/>
              </a:ext>
            </a:extLst>
          </p:cNvPr>
          <p:cNvSpPr>
            <a:spLocks noGrp="1"/>
          </p:cNvSpPr>
          <p:nvPr>
            <p:ph idx="1"/>
          </p:nvPr>
        </p:nvSpPr>
        <p:spPr/>
        <p:txBody>
          <a:bodyPr>
            <a:normAutofit/>
          </a:bodyPr>
          <a:lstStyle/>
          <a:p>
            <a:r>
              <a:rPr kumimoji="1" lang="en-US" altLang="ja-JP"/>
              <a:t>T_eq=(((1-A_v) </a:t>
            </a:r>
            <a:r>
              <a:rPr kumimoji="1" lang="en-US" altLang="ja-JP" err="1"/>
              <a:t>S_v</a:t>
            </a:r>
            <a:r>
              <a:rPr kumimoji="1" lang="en-US" altLang="ja-JP"/>
              <a:t> </a:t>
            </a:r>
            <a:r>
              <a:rPr kumimoji="1" lang="el-GR" altLang="ja-JP"/>
              <a:t>) / σ)^(1/4)</a:t>
            </a:r>
          </a:p>
          <a:p>
            <a:r>
              <a:rPr kumimoji="1" lang="en-US" altLang="ja-JP" err="1"/>
              <a:t>S_v</a:t>
            </a:r>
            <a:r>
              <a:rPr kumimoji="1" lang="en-US" altLang="ja-JP"/>
              <a:t>=2643Wm^(-2)</a:t>
            </a:r>
          </a:p>
          <a:p>
            <a:r>
              <a:rPr kumimoji="1" lang="en-US" altLang="ja-JP" err="1"/>
              <a:t>A_v</a:t>
            </a:r>
            <a:r>
              <a:rPr kumimoji="1" lang="en-US" altLang="ja-JP"/>
              <a:t>=0.76</a:t>
            </a:r>
          </a:p>
          <a:p>
            <a:r>
              <a:rPr lang="en-US" altLang="ja-JP"/>
              <a:t>σ=5.67*10^(-8)</a:t>
            </a:r>
          </a:p>
          <a:p>
            <a:r>
              <a:rPr kumimoji="1" lang="ja-JP" altLang="en-US"/>
              <a:t>より</a:t>
            </a:r>
            <a:endParaRPr kumimoji="1" lang="en-US" altLang="ja-JP"/>
          </a:p>
          <a:p>
            <a:r>
              <a:rPr lang="en-US" altLang="ja-JP" err="1"/>
              <a:t>T_eq</a:t>
            </a:r>
            <a:r>
              <a:rPr lang="en-US" altLang="ja-JP"/>
              <a:t>=230K=-43</a:t>
            </a:r>
            <a:r>
              <a:rPr lang="ja-JP" altLang="en-US"/>
              <a:t>℃</a:t>
            </a:r>
            <a:endParaRPr lang="en-US" altLang="ja-JP"/>
          </a:p>
          <a:p>
            <a:r>
              <a:rPr kumimoji="1" lang="ja-JP" altLang="en-US"/>
              <a:t>金星表面温度</a:t>
            </a:r>
            <a:r>
              <a:rPr kumimoji="1" lang="en-US" altLang="ja-JP"/>
              <a:t>735K</a:t>
            </a:r>
            <a:r>
              <a:rPr kumimoji="1" lang="ja-JP" altLang="en-US"/>
              <a:t>より非常に小さい</a:t>
            </a:r>
            <a:endParaRPr kumimoji="1" lang="en-US" altLang="ja-JP"/>
          </a:p>
          <a:p>
            <a:r>
              <a:rPr lang="ja-JP" altLang="en-US"/>
              <a:t>原因：温室効果、金星内部の熱源</a:t>
            </a:r>
            <a:r>
              <a:rPr lang="en-US" altLang="ja-JP"/>
              <a:t>(</a:t>
            </a:r>
            <a:r>
              <a:rPr lang="ja-JP" altLang="en-US"/>
              <a:t>放射性同位体</a:t>
            </a:r>
            <a:r>
              <a:rPr lang="en-US" altLang="ja-JP"/>
              <a:t>)</a:t>
            </a:r>
            <a:endParaRPr kumimoji="1" lang="ja-JP" altLang="en-US"/>
          </a:p>
        </p:txBody>
      </p:sp>
      <p:sp>
        <p:nvSpPr>
          <p:cNvPr id="4" name="テキスト ボックス 3">
            <a:extLst>
              <a:ext uri="{FF2B5EF4-FFF2-40B4-BE49-F238E27FC236}">
                <a16:creationId xmlns:a16="http://schemas.microsoft.com/office/drawing/2014/main" id="{96D64BEE-8386-48CF-8682-B26B2FDD25FA}"/>
              </a:ext>
            </a:extLst>
          </p:cNvPr>
          <p:cNvSpPr txBox="1"/>
          <p:nvPr/>
        </p:nvSpPr>
        <p:spPr>
          <a:xfrm>
            <a:off x="6739847" y="5825447"/>
            <a:ext cx="4900773" cy="646331"/>
          </a:xfrm>
          <a:prstGeom prst="rect">
            <a:avLst/>
          </a:prstGeom>
          <a:noFill/>
        </p:spPr>
        <p:txBody>
          <a:bodyPr wrap="square" rtlCol="0">
            <a:spAutoFit/>
          </a:bodyPr>
          <a:lstStyle/>
          <a:p>
            <a:r>
              <a:rPr kumimoji="1" lang="ja-JP" altLang="en-US"/>
              <a:t>↑原子力発電で起きているように、原子核の崩壊によって周囲に熱を放出します</a:t>
            </a:r>
          </a:p>
        </p:txBody>
      </p:sp>
    </p:spTree>
    <p:extLst>
      <p:ext uri="{BB962C8B-B14F-4D97-AF65-F5344CB8AC3E}">
        <p14:creationId xmlns:p14="http://schemas.microsoft.com/office/powerpoint/2010/main" val="162411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CD5722-84F8-6F42-8A8A-3DAE9B62266B}"/>
              </a:ext>
            </a:extLst>
          </p:cNvPr>
          <p:cNvSpPr>
            <a:spLocks noGrp="1"/>
          </p:cNvSpPr>
          <p:nvPr>
            <p:ph type="title"/>
          </p:nvPr>
        </p:nvSpPr>
        <p:spPr/>
        <p:txBody>
          <a:bodyPr/>
          <a:lstStyle/>
          <a:p>
            <a:r>
              <a:rPr lang="ja-JP" altLang="en-US"/>
              <a:t>金星表面の化学組成</a:t>
            </a:r>
          </a:p>
        </p:txBody>
      </p:sp>
      <p:sp>
        <p:nvSpPr>
          <p:cNvPr id="3" name="コンテンツ プレースホルダー 2">
            <a:extLst>
              <a:ext uri="{FF2B5EF4-FFF2-40B4-BE49-F238E27FC236}">
                <a16:creationId xmlns:a16="http://schemas.microsoft.com/office/drawing/2014/main" id="{8B70F7D7-7D55-BF47-AB8F-0A49EAEE648E}"/>
              </a:ext>
            </a:extLst>
          </p:cNvPr>
          <p:cNvSpPr>
            <a:spLocks noGrp="1"/>
          </p:cNvSpPr>
          <p:nvPr>
            <p:ph sz="half" idx="1"/>
          </p:nvPr>
        </p:nvSpPr>
        <p:spPr/>
        <p:txBody>
          <a:bodyPr/>
          <a:lstStyle/>
          <a:p>
            <a:endParaRPr lang="ja-JP" altLang="en-US"/>
          </a:p>
        </p:txBody>
      </p:sp>
      <p:sp>
        <p:nvSpPr>
          <p:cNvPr id="4" name="コンテンツ プレースホルダー 3">
            <a:extLst>
              <a:ext uri="{FF2B5EF4-FFF2-40B4-BE49-F238E27FC236}">
                <a16:creationId xmlns:a16="http://schemas.microsoft.com/office/drawing/2014/main" id="{4CB41227-9881-F840-8ACA-96613E1FAC4A}"/>
              </a:ext>
            </a:extLst>
          </p:cNvPr>
          <p:cNvSpPr>
            <a:spLocks noGrp="1"/>
          </p:cNvSpPr>
          <p:nvPr>
            <p:ph sz="half" idx="2"/>
          </p:nvPr>
        </p:nvSpPr>
        <p:spPr/>
        <p:txBody>
          <a:bodyPr/>
          <a:lstStyle/>
          <a:p>
            <a:pPr marL="0" indent="0">
              <a:buNone/>
            </a:pPr>
            <a:r>
              <a:rPr lang="ja-JP" altLang="en-US"/>
              <a:t>旧ソ連の探査機</a:t>
            </a:r>
            <a:endParaRPr lang="en-US" altLang="ja-JP"/>
          </a:p>
          <a:p>
            <a:pPr marL="0" indent="0">
              <a:buNone/>
            </a:pPr>
            <a:r>
              <a:rPr lang="en-US" altLang="ja-JP"/>
              <a:t> </a:t>
            </a:r>
            <a:r>
              <a:rPr lang="en-US" altLang="ja-JP" err="1"/>
              <a:t>venera</a:t>
            </a:r>
            <a:r>
              <a:rPr lang="en-US" altLang="ja-JP"/>
              <a:t> series, </a:t>
            </a:r>
            <a:r>
              <a:rPr lang="en-US" altLang="ja-JP" err="1"/>
              <a:t>vega</a:t>
            </a:r>
            <a:r>
              <a:rPr lang="en-US" altLang="ja-JP"/>
              <a:t> program</a:t>
            </a:r>
          </a:p>
          <a:p>
            <a:pPr marL="0" indent="0">
              <a:buNone/>
            </a:pPr>
            <a:endParaRPr lang="en-US" altLang="ja-JP"/>
          </a:p>
          <a:p>
            <a:pPr marL="0" indent="0">
              <a:buNone/>
            </a:pPr>
            <a:r>
              <a:rPr lang="ja-JP" altLang="en-US"/>
              <a:t>手法</a:t>
            </a:r>
            <a:r>
              <a:rPr lang="en-US" altLang="ja-JP"/>
              <a:t>:XRF</a:t>
            </a:r>
            <a:r>
              <a:rPr lang="ja-JP" altLang="en-US"/>
              <a:t>解析</a:t>
            </a:r>
            <a:endParaRPr lang="en-US" altLang="ja-JP"/>
          </a:p>
          <a:p>
            <a:pPr marL="0" indent="0">
              <a:buNone/>
            </a:pPr>
            <a:r>
              <a:rPr lang="ja-JP" altLang="en-US"/>
              <a:t>場所</a:t>
            </a:r>
            <a:r>
              <a:rPr lang="en-US" altLang="ja-JP"/>
              <a:t>:7</a:t>
            </a:r>
            <a:r>
              <a:rPr lang="ja-JP" altLang="en-US"/>
              <a:t>か所での分析</a:t>
            </a:r>
            <a:endParaRPr lang="en-US" altLang="ja-JP"/>
          </a:p>
          <a:p>
            <a:pPr marL="0" indent="0">
              <a:buNone/>
            </a:pPr>
            <a:r>
              <a:rPr lang="ja-JP" altLang="en-US"/>
              <a:t> </a:t>
            </a:r>
            <a:endParaRPr lang="en-US" altLang="ja-JP"/>
          </a:p>
        </p:txBody>
      </p:sp>
      <p:pic>
        <p:nvPicPr>
          <p:cNvPr id="7" name="図 6">
            <a:extLst>
              <a:ext uri="{FF2B5EF4-FFF2-40B4-BE49-F238E27FC236}">
                <a16:creationId xmlns:a16="http://schemas.microsoft.com/office/drawing/2014/main" id="{91EDDFAB-A031-6947-B76C-DF23EC57D532}"/>
              </a:ext>
            </a:extLst>
          </p:cNvPr>
          <p:cNvPicPr>
            <a:picLocks noChangeAspect="1"/>
          </p:cNvPicPr>
          <p:nvPr/>
        </p:nvPicPr>
        <p:blipFill rotWithShape="1">
          <a:blip r:embed="rId3"/>
          <a:srcRect b="606"/>
          <a:stretch/>
        </p:blipFill>
        <p:spPr>
          <a:xfrm>
            <a:off x="838200" y="1862201"/>
            <a:ext cx="5220723" cy="4106799"/>
          </a:xfrm>
          <a:prstGeom prst="rect">
            <a:avLst/>
          </a:prstGeom>
        </p:spPr>
      </p:pic>
      <p:sp>
        <p:nvSpPr>
          <p:cNvPr id="6" name="テキスト ボックス 5">
            <a:extLst>
              <a:ext uri="{FF2B5EF4-FFF2-40B4-BE49-F238E27FC236}">
                <a16:creationId xmlns:a16="http://schemas.microsoft.com/office/drawing/2014/main" id="{4B2BF1B4-D061-46FC-9095-8DB1E6B73474}"/>
              </a:ext>
            </a:extLst>
          </p:cNvPr>
          <p:cNvSpPr txBox="1"/>
          <p:nvPr/>
        </p:nvSpPr>
        <p:spPr>
          <a:xfrm>
            <a:off x="4304872" y="5825447"/>
            <a:ext cx="1754051" cy="369332"/>
          </a:xfrm>
          <a:prstGeom prst="rect">
            <a:avLst/>
          </a:prstGeom>
          <a:noFill/>
        </p:spPr>
        <p:txBody>
          <a:bodyPr wrap="square" rtlCol="0">
            <a:spAutoFit/>
          </a:bodyPr>
          <a:lstStyle/>
          <a:p>
            <a:r>
              <a:rPr kumimoji="1" lang="en-US" altLang="ja-JP"/>
              <a:t>(</a:t>
            </a:r>
            <a:r>
              <a:rPr kumimoji="1" lang="ja-JP" altLang="en-US"/>
              <a:t>松井ほか </a:t>
            </a:r>
            <a:r>
              <a:rPr kumimoji="1" lang="en-US" altLang="ja-JP"/>
              <a:t>2011)</a:t>
            </a:r>
            <a:endParaRPr kumimoji="1" lang="ja-JP" altLang="en-US"/>
          </a:p>
        </p:txBody>
      </p:sp>
    </p:spTree>
    <p:extLst>
      <p:ext uri="{BB962C8B-B14F-4D97-AF65-F5344CB8AC3E}">
        <p14:creationId xmlns:p14="http://schemas.microsoft.com/office/powerpoint/2010/main" val="3490650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6A27E0-09B6-A748-9B02-69C3E7B95B37}"/>
              </a:ext>
            </a:extLst>
          </p:cNvPr>
          <p:cNvSpPr>
            <a:spLocks noGrp="1"/>
          </p:cNvSpPr>
          <p:nvPr>
            <p:ph type="title"/>
          </p:nvPr>
        </p:nvSpPr>
        <p:spPr/>
        <p:txBody>
          <a:bodyPr>
            <a:normAutofit/>
          </a:bodyPr>
          <a:lstStyle/>
          <a:p>
            <a:r>
              <a:rPr lang="ja-JP" altLang="en-US"/>
              <a:t>金星の表面温度：化学組成</a:t>
            </a:r>
          </a:p>
        </p:txBody>
      </p:sp>
      <p:sp>
        <p:nvSpPr>
          <p:cNvPr id="3" name="コンテンツ プレースホルダー 2">
            <a:extLst>
              <a:ext uri="{FF2B5EF4-FFF2-40B4-BE49-F238E27FC236}">
                <a16:creationId xmlns:a16="http://schemas.microsoft.com/office/drawing/2014/main" id="{30F94B84-4A5E-2C4E-B668-64C85904A861}"/>
              </a:ext>
            </a:extLst>
          </p:cNvPr>
          <p:cNvSpPr>
            <a:spLocks noGrp="1"/>
          </p:cNvSpPr>
          <p:nvPr>
            <p:ph idx="1"/>
          </p:nvPr>
        </p:nvSpPr>
        <p:spPr>
          <a:xfrm>
            <a:off x="838200" y="1825625"/>
            <a:ext cx="7220528" cy="4351338"/>
          </a:xfrm>
        </p:spPr>
        <p:txBody>
          <a:bodyPr/>
          <a:lstStyle/>
          <a:p>
            <a:r>
              <a:rPr lang="ja-JP" altLang="en-US"/>
              <a:t>二酸化</a:t>
            </a:r>
            <a:r>
              <a:rPr kumimoji="1" lang="ja-JP" altLang="en-US"/>
              <a:t>炭素が主成分</a:t>
            </a:r>
          </a:p>
          <a:p>
            <a:r>
              <a:rPr lang="ja-JP" altLang="en-US"/>
              <a:t>二酸化炭素と水蒸気の温室効果により高温に</a:t>
            </a:r>
          </a:p>
        </p:txBody>
      </p:sp>
      <p:pic>
        <p:nvPicPr>
          <p:cNvPr id="7" name="図 6">
            <a:extLst>
              <a:ext uri="{FF2B5EF4-FFF2-40B4-BE49-F238E27FC236}">
                <a16:creationId xmlns:a16="http://schemas.microsoft.com/office/drawing/2014/main" id="{EB2C45C8-E964-B64B-89AF-7B1A68D3B2E5}"/>
              </a:ext>
            </a:extLst>
          </p:cNvPr>
          <p:cNvPicPr>
            <a:picLocks noChangeAspect="1"/>
          </p:cNvPicPr>
          <p:nvPr/>
        </p:nvPicPr>
        <p:blipFill>
          <a:blip r:embed="rId3"/>
          <a:stretch>
            <a:fillRect/>
          </a:stretch>
        </p:blipFill>
        <p:spPr>
          <a:xfrm>
            <a:off x="4387066" y="2697453"/>
            <a:ext cx="6555752" cy="10658561"/>
          </a:xfrm>
          <a:prstGeom prst="rect">
            <a:avLst/>
          </a:prstGeom>
        </p:spPr>
      </p:pic>
      <p:cxnSp>
        <p:nvCxnSpPr>
          <p:cNvPr id="6" name="直線コネクタ 5">
            <a:extLst>
              <a:ext uri="{FF2B5EF4-FFF2-40B4-BE49-F238E27FC236}">
                <a16:creationId xmlns:a16="http://schemas.microsoft.com/office/drawing/2014/main" id="{CDC0620A-E0AC-4742-A43B-F4572435FF6E}"/>
              </a:ext>
            </a:extLst>
          </p:cNvPr>
          <p:cNvCxnSpPr/>
          <p:nvPr/>
        </p:nvCxnSpPr>
        <p:spPr>
          <a:xfrm>
            <a:off x="5085708" y="520899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6BE218A2-3DCF-4470-9446-39223DD4199C}"/>
              </a:ext>
            </a:extLst>
          </p:cNvPr>
          <p:cNvCxnSpPr/>
          <p:nvPr/>
        </p:nvCxnSpPr>
        <p:spPr>
          <a:xfrm>
            <a:off x="4602822" y="4695290"/>
            <a:ext cx="4253502"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3FCEFB22-6C04-4CD1-BEA4-E20F87D88B5D}"/>
              </a:ext>
            </a:extLst>
          </p:cNvPr>
          <p:cNvPicPr>
            <a:picLocks noChangeAspect="1"/>
          </p:cNvPicPr>
          <p:nvPr/>
        </p:nvPicPr>
        <p:blipFill>
          <a:blip r:embed="rId4"/>
          <a:stretch>
            <a:fillRect/>
          </a:stretch>
        </p:blipFill>
        <p:spPr>
          <a:xfrm>
            <a:off x="10424079" y="6176963"/>
            <a:ext cx="1859441" cy="506012"/>
          </a:xfrm>
          <a:prstGeom prst="rect">
            <a:avLst/>
          </a:prstGeom>
        </p:spPr>
      </p:pic>
    </p:spTree>
    <p:extLst>
      <p:ext uri="{BB962C8B-B14F-4D97-AF65-F5344CB8AC3E}">
        <p14:creationId xmlns:p14="http://schemas.microsoft.com/office/powerpoint/2010/main" val="2736514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7BEE3B-67A0-4786-B6D8-FA8E86E15E3C}"/>
              </a:ext>
            </a:extLst>
          </p:cNvPr>
          <p:cNvSpPr>
            <a:spLocks noGrp="1"/>
          </p:cNvSpPr>
          <p:nvPr>
            <p:ph type="title"/>
          </p:nvPr>
        </p:nvSpPr>
        <p:spPr/>
        <p:txBody>
          <a:bodyPr/>
          <a:lstStyle/>
          <a:p>
            <a:r>
              <a:rPr kumimoji="1" lang="ja-JP" altLang="en-US"/>
              <a:t>金星大気の層構造</a:t>
            </a:r>
          </a:p>
        </p:txBody>
      </p:sp>
      <p:sp>
        <p:nvSpPr>
          <p:cNvPr id="3" name="コンテンツ プレースホルダー 2">
            <a:extLst>
              <a:ext uri="{FF2B5EF4-FFF2-40B4-BE49-F238E27FC236}">
                <a16:creationId xmlns:a16="http://schemas.microsoft.com/office/drawing/2014/main" id="{0AA17CE5-D00E-465B-8FA2-9928FE06467F}"/>
              </a:ext>
            </a:extLst>
          </p:cNvPr>
          <p:cNvSpPr>
            <a:spLocks noGrp="1"/>
          </p:cNvSpPr>
          <p:nvPr>
            <p:ph idx="1"/>
          </p:nvPr>
        </p:nvSpPr>
        <p:spPr>
          <a:xfrm>
            <a:off x="838200" y="1825625"/>
            <a:ext cx="4961467" cy="4351338"/>
          </a:xfrm>
        </p:spPr>
        <p:txBody>
          <a:bodyPr/>
          <a:lstStyle/>
          <a:p>
            <a:r>
              <a:rPr kumimoji="1" lang="ja-JP" altLang="en-US"/>
              <a:t>特徴</a:t>
            </a:r>
            <a:endParaRPr kumimoji="1" lang="en-US" altLang="ja-JP"/>
          </a:p>
          <a:p>
            <a:r>
              <a:rPr kumimoji="1" lang="ja-JP" altLang="en-US"/>
              <a:t>　雲層以下：乾燥断熱減率</a:t>
            </a:r>
            <a:r>
              <a:rPr kumimoji="1" lang="en-US" altLang="ja-JP"/>
              <a:t>(</a:t>
            </a:r>
            <a:r>
              <a:rPr kumimoji="1" lang="ja-JP" altLang="en-US"/>
              <a:t>よりやや安定</a:t>
            </a:r>
            <a:r>
              <a:rPr lang="en-US" altLang="ja-JP"/>
              <a:t>)</a:t>
            </a:r>
            <a:endParaRPr kumimoji="1" lang="en-US" altLang="ja-JP"/>
          </a:p>
          <a:p>
            <a:r>
              <a:rPr lang="ja-JP" altLang="en-US"/>
              <a:t>　雲層：全球を覆う硫酸の雲</a:t>
            </a:r>
            <a:endParaRPr lang="en-US" altLang="ja-JP"/>
          </a:p>
          <a:p>
            <a:r>
              <a:rPr kumimoji="1" lang="ja-JP" altLang="en-US"/>
              <a:t>　成層圏に欠ける</a:t>
            </a:r>
            <a:endParaRPr kumimoji="1" lang="en-US" altLang="ja-JP"/>
          </a:p>
          <a:p>
            <a:pPr marL="0" indent="0">
              <a:buNone/>
            </a:pPr>
            <a:r>
              <a:rPr lang="en-US" altLang="ja-JP"/>
              <a:t>※</a:t>
            </a:r>
            <a:r>
              <a:rPr lang="ja-JP" altLang="en-US"/>
              <a:t>地球だと成層圏にオゾン層があって温度の山がある</a:t>
            </a:r>
            <a:endParaRPr kumimoji="1" lang="ja-JP" altLang="en-US"/>
          </a:p>
          <a:p>
            <a:endParaRPr kumimoji="1" lang="ja-JP" altLang="en-US"/>
          </a:p>
        </p:txBody>
      </p:sp>
      <p:pic>
        <p:nvPicPr>
          <p:cNvPr id="6" name="図 5">
            <a:extLst>
              <a:ext uri="{FF2B5EF4-FFF2-40B4-BE49-F238E27FC236}">
                <a16:creationId xmlns:a16="http://schemas.microsoft.com/office/drawing/2014/main" id="{5ACCA678-77A6-524E-86B8-52AAEDE39BA9}"/>
              </a:ext>
            </a:extLst>
          </p:cNvPr>
          <p:cNvPicPr>
            <a:picLocks noChangeAspect="1"/>
          </p:cNvPicPr>
          <p:nvPr/>
        </p:nvPicPr>
        <p:blipFill>
          <a:blip r:embed="rId3"/>
          <a:stretch>
            <a:fillRect/>
          </a:stretch>
        </p:blipFill>
        <p:spPr>
          <a:xfrm>
            <a:off x="5994217" y="365125"/>
            <a:ext cx="5777181" cy="5209367"/>
          </a:xfrm>
          <a:prstGeom prst="rect">
            <a:avLst/>
          </a:prstGeom>
        </p:spPr>
      </p:pic>
      <p:pic>
        <p:nvPicPr>
          <p:cNvPr id="4" name="図 3">
            <a:extLst>
              <a:ext uri="{FF2B5EF4-FFF2-40B4-BE49-F238E27FC236}">
                <a16:creationId xmlns:a16="http://schemas.microsoft.com/office/drawing/2014/main" id="{D88EAE39-AB85-4DF9-B911-FE6DAC13582D}"/>
              </a:ext>
            </a:extLst>
          </p:cNvPr>
          <p:cNvPicPr>
            <a:picLocks noChangeAspect="1"/>
          </p:cNvPicPr>
          <p:nvPr/>
        </p:nvPicPr>
        <p:blipFill>
          <a:blip r:embed="rId4"/>
          <a:stretch>
            <a:fillRect/>
          </a:stretch>
        </p:blipFill>
        <p:spPr>
          <a:xfrm>
            <a:off x="6702979" y="5574492"/>
            <a:ext cx="1859441" cy="506012"/>
          </a:xfrm>
          <a:prstGeom prst="rect">
            <a:avLst/>
          </a:prstGeom>
        </p:spPr>
      </p:pic>
    </p:spTree>
    <p:extLst>
      <p:ext uri="{BB962C8B-B14F-4D97-AF65-F5344CB8AC3E}">
        <p14:creationId xmlns:p14="http://schemas.microsoft.com/office/powerpoint/2010/main" val="2635854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30B879-EBBE-964B-B471-CBBB0BDE5911}"/>
              </a:ext>
            </a:extLst>
          </p:cNvPr>
          <p:cNvSpPr>
            <a:spLocks noGrp="1"/>
          </p:cNvSpPr>
          <p:nvPr>
            <p:ph type="title"/>
          </p:nvPr>
        </p:nvSpPr>
        <p:spPr/>
        <p:txBody>
          <a:bodyPr/>
          <a:lstStyle/>
          <a:p>
            <a:r>
              <a:rPr lang="ja-JP" altLang="en-US"/>
              <a:t>金星の風速の構造</a:t>
            </a:r>
          </a:p>
        </p:txBody>
      </p:sp>
      <p:sp>
        <p:nvSpPr>
          <p:cNvPr id="3" name="コンテンツ プレースホルダー 2">
            <a:extLst>
              <a:ext uri="{FF2B5EF4-FFF2-40B4-BE49-F238E27FC236}">
                <a16:creationId xmlns:a16="http://schemas.microsoft.com/office/drawing/2014/main" id="{DDE9CEE8-F508-634E-B02E-986CC45B7963}"/>
              </a:ext>
            </a:extLst>
          </p:cNvPr>
          <p:cNvSpPr>
            <a:spLocks noGrp="1"/>
          </p:cNvSpPr>
          <p:nvPr>
            <p:ph idx="1"/>
          </p:nvPr>
        </p:nvSpPr>
        <p:spPr/>
        <p:txBody>
          <a:bodyPr>
            <a:normAutofit/>
          </a:bodyPr>
          <a:lstStyle/>
          <a:p>
            <a:pPr marL="0" indent="0">
              <a:buNone/>
            </a:pPr>
            <a:r>
              <a:rPr lang="ja-JP" altLang="en-US"/>
              <a:t>スーパーローテーション（</a:t>
            </a:r>
            <a:r>
              <a:rPr lang="en-US" altLang="ja-JP"/>
              <a:t>4</a:t>
            </a:r>
            <a:r>
              <a:rPr lang="ja-JP" altLang="en-US"/>
              <a:t>日循環）</a:t>
            </a:r>
            <a:r>
              <a:rPr lang="en-US" altLang="ja-JP"/>
              <a:t>:</a:t>
            </a:r>
          </a:p>
          <a:p>
            <a:r>
              <a:rPr lang="ja-JP" altLang="en-US"/>
              <a:t>　高高度ほど高速の東風（自転速度の</a:t>
            </a:r>
            <a:r>
              <a:rPr lang="en-US" altLang="ja-JP"/>
              <a:t>60</a:t>
            </a:r>
            <a:r>
              <a:rPr lang="ja-JP" altLang="en-US"/>
              <a:t>倍</a:t>
            </a:r>
            <a:r>
              <a:rPr lang="en-US" altLang="ja-JP"/>
              <a:t>!!</a:t>
            </a:r>
            <a:r>
              <a:rPr lang="ja-JP" altLang="en-US"/>
              <a:t>）</a:t>
            </a:r>
            <a:endParaRPr lang="en-US" altLang="ja-JP"/>
          </a:p>
          <a:p>
            <a:pPr marL="0" indent="0">
              <a:buNone/>
            </a:pPr>
            <a:r>
              <a:rPr lang="en-US" altLang="ja-JP"/>
              <a:t>※</a:t>
            </a:r>
            <a:r>
              <a:rPr lang="ja-JP" altLang="en-US"/>
              <a:t>地球だと</a:t>
            </a:r>
            <a:r>
              <a:rPr lang="en-US" altLang="ja-JP"/>
              <a:t>24</a:t>
            </a:r>
            <a:r>
              <a:rPr lang="ja-JP" altLang="en-US"/>
              <a:t>分に一周</a:t>
            </a:r>
            <a:r>
              <a:rPr lang="en-US" altLang="ja-JP"/>
              <a:t>!!</a:t>
            </a:r>
          </a:p>
          <a:p>
            <a:pPr marL="0" indent="0">
              <a:buNone/>
            </a:pPr>
            <a:r>
              <a:rPr lang="en-US" altLang="ja-JP"/>
              <a:t>※</a:t>
            </a:r>
            <a:r>
              <a:rPr lang="ja-JP" altLang="en-US"/>
              <a:t>金星の自転周期は約</a:t>
            </a:r>
            <a:r>
              <a:rPr lang="en-US" altLang="ja-JP"/>
              <a:t>243</a:t>
            </a:r>
            <a:r>
              <a:rPr lang="ja-JP" altLang="en-US"/>
              <a:t>日</a:t>
            </a:r>
            <a:endParaRPr lang="en-US" altLang="ja-JP"/>
          </a:p>
          <a:p>
            <a:r>
              <a:rPr lang="ja-JP" altLang="en-US"/>
              <a:t>　原因はわかっていない</a:t>
            </a:r>
            <a:endParaRPr lang="en-US" altLang="ja-JP"/>
          </a:p>
          <a:p>
            <a:pPr marL="0" indent="0">
              <a:buNone/>
            </a:pPr>
            <a:r>
              <a:rPr lang="en-US" altLang="ja-JP"/>
              <a:t>※</a:t>
            </a:r>
            <a:r>
              <a:rPr lang="ja-JP" altLang="en-US"/>
              <a:t>地表付近はデータが少なく不明</a:t>
            </a:r>
            <a:endParaRPr lang="en-US" altLang="ja-JP"/>
          </a:p>
          <a:p>
            <a:pPr marL="0" indent="0">
              <a:buNone/>
            </a:pPr>
            <a:r>
              <a:rPr lang="en-US" altLang="ja-JP"/>
              <a:t>※</a:t>
            </a:r>
            <a:r>
              <a:rPr lang="ja-JP" altLang="en-US"/>
              <a:t>風は探査機の追跡や模様の追跡によって求める。</a:t>
            </a:r>
            <a:endParaRPr lang="en-US" altLang="ja-JP"/>
          </a:p>
        </p:txBody>
      </p:sp>
      <p:pic>
        <p:nvPicPr>
          <p:cNvPr id="6" name="図 5">
            <a:extLst>
              <a:ext uri="{FF2B5EF4-FFF2-40B4-BE49-F238E27FC236}">
                <a16:creationId xmlns:a16="http://schemas.microsoft.com/office/drawing/2014/main" id="{978CCBD4-390B-4141-BBB7-42224DE542D8}"/>
              </a:ext>
            </a:extLst>
          </p:cNvPr>
          <p:cNvPicPr>
            <a:picLocks noChangeAspect="1"/>
          </p:cNvPicPr>
          <p:nvPr/>
        </p:nvPicPr>
        <p:blipFill>
          <a:blip r:embed="rId3"/>
          <a:stretch>
            <a:fillRect/>
          </a:stretch>
        </p:blipFill>
        <p:spPr>
          <a:xfrm>
            <a:off x="8992743" y="84582"/>
            <a:ext cx="5692150" cy="4351338"/>
          </a:xfrm>
          <a:prstGeom prst="rect">
            <a:avLst/>
          </a:prstGeom>
        </p:spPr>
      </p:pic>
      <p:pic>
        <p:nvPicPr>
          <p:cNvPr id="4" name="図 3">
            <a:extLst>
              <a:ext uri="{FF2B5EF4-FFF2-40B4-BE49-F238E27FC236}">
                <a16:creationId xmlns:a16="http://schemas.microsoft.com/office/drawing/2014/main" id="{38747916-56DA-479E-B060-DFF1A126B3D3}"/>
              </a:ext>
            </a:extLst>
          </p:cNvPr>
          <p:cNvPicPr>
            <a:picLocks noChangeAspect="1"/>
          </p:cNvPicPr>
          <p:nvPr/>
        </p:nvPicPr>
        <p:blipFill>
          <a:blip r:embed="rId4"/>
          <a:stretch>
            <a:fillRect/>
          </a:stretch>
        </p:blipFill>
        <p:spPr>
          <a:xfrm>
            <a:off x="9494359" y="4463457"/>
            <a:ext cx="1859441" cy="506012"/>
          </a:xfrm>
          <a:prstGeom prst="rect">
            <a:avLst/>
          </a:prstGeom>
        </p:spPr>
      </p:pic>
    </p:spTree>
    <p:extLst>
      <p:ext uri="{BB962C8B-B14F-4D97-AF65-F5344CB8AC3E}">
        <p14:creationId xmlns:p14="http://schemas.microsoft.com/office/powerpoint/2010/main" val="1287896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E2618B-578D-4371-9331-74275F41667E}"/>
              </a:ext>
            </a:extLst>
          </p:cNvPr>
          <p:cNvSpPr>
            <a:spLocks noGrp="1"/>
          </p:cNvSpPr>
          <p:nvPr>
            <p:ph type="title"/>
          </p:nvPr>
        </p:nvSpPr>
        <p:spPr>
          <a:xfrm>
            <a:off x="838200" y="2766218"/>
            <a:ext cx="10515600" cy="1325563"/>
          </a:xfrm>
        </p:spPr>
        <p:txBody>
          <a:bodyPr/>
          <a:lstStyle/>
          <a:p>
            <a:pPr algn="ctr"/>
            <a:r>
              <a:rPr kumimoji="1" lang="en-US" altLang="ja-JP"/>
              <a:t>2,</a:t>
            </a:r>
            <a:r>
              <a:rPr kumimoji="1" lang="ja-JP" altLang="en-US"/>
              <a:t>金星の表面</a:t>
            </a:r>
            <a:br>
              <a:rPr kumimoji="1" lang="en-US" altLang="ja-JP"/>
            </a:br>
            <a:r>
              <a:rPr kumimoji="1" lang="ja-JP" altLang="en-US" sz="2800"/>
              <a:t>地形</a:t>
            </a:r>
            <a:r>
              <a:rPr lang="ja-JP" altLang="en-US" sz="2800"/>
              <a:t>と</a:t>
            </a:r>
            <a:r>
              <a:rPr kumimoji="1" lang="ja-JP" altLang="en-US" sz="2800"/>
              <a:t>テクトニクス</a:t>
            </a:r>
          </a:p>
        </p:txBody>
      </p:sp>
    </p:spTree>
    <p:extLst>
      <p:ext uri="{BB962C8B-B14F-4D97-AF65-F5344CB8AC3E}">
        <p14:creationId xmlns:p14="http://schemas.microsoft.com/office/powerpoint/2010/main" val="3656551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81B42F-FCBD-4A2F-9C64-E755FE4CF5F7}"/>
              </a:ext>
            </a:extLst>
          </p:cNvPr>
          <p:cNvSpPr>
            <a:spLocks noGrp="1"/>
          </p:cNvSpPr>
          <p:nvPr>
            <p:ph type="title"/>
          </p:nvPr>
        </p:nvSpPr>
        <p:spPr/>
        <p:txBody>
          <a:bodyPr/>
          <a:lstStyle/>
          <a:p>
            <a:r>
              <a:rPr kumimoji="1" lang="ja-JP" altLang="en-US"/>
              <a:t>イントロ：金星表面の写真</a:t>
            </a:r>
          </a:p>
        </p:txBody>
      </p:sp>
      <p:sp>
        <p:nvSpPr>
          <p:cNvPr id="3" name="コンテンツ プレースホルダー 2">
            <a:extLst>
              <a:ext uri="{FF2B5EF4-FFF2-40B4-BE49-F238E27FC236}">
                <a16:creationId xmlns:a16="http://schemas.microsoft.com/office/drawing/2014/main" id="{4A8ACF9A-6106-41C9-87BE-399EE90DF2EE}"/>
              </a:ext>
            </a:extLst>
          </p:cNvPr>
          <p:cNvSpPr>
            <a:spLocks noGrp="1"/>
          </p:cNvSpPr>
          <p:nvPr>
            <p:ph idx="1"/>
          </p:nvPr>
        </p:nvSpPr>
        <p:spPr/>
        <p:txBody>
          <a:bodyPr/>
          <a:lstStyle/>
          <a:p>
            <a:r>
              <a:rPr kumimoji="1" lang="en-US" altLang="ja-JP" err="1"/>
              <a:t>Venera</a:t>
            </a:r>
            <a:r>
              <a:rPr kumimoji="1" lang="ja-JP" altLang="en-US"/>
              <a:t> </a:t>
            </a:r>
            <a:r>
              <a:rPr lang="en-US" altLang="ja-JP"/>
              <a:t>13,14</a:t>
            </a:r>
            <a:r>
              <a:rPr kumimoji="1" lang="ja-JP" altLang="en-US"/>
              <a:t>の画像</a:t>
            </a:r>
          </a:p>
          <a:p>
            <a:r>
              <a:rPr lang="ja-JP" altLang="en-US"/>
              <a:t>オレンジ色なのは、大気による青色光の散乱が原因</a:t>
            </a:r>
            <a:endParaRPr kumimoji="1" lang="ja-JP" altLang="en-US"/>
          </a:p>
        </p:txBody>
      </p:sp>
      <p:pic>
        <p:nvPicPr>
          <p:cNvPr id="6" name="図 5">
            <a:extLst>
              <a:ext uri="{FF2B5EF4-FFF2-40B4-BE49-F238E27FC236}">
                <a16:creationId xmlns:a16="http://schemas.microsoft.com/office/drawing/2014/main" id="{54092DE0-B37A-CC4D-AA43-029D0FD3C87C}"/>
              </a:ext>
            </a:extLst>
          </p:cNvPr>
          <p:cNvPicPr>
            <a:picLocks noChangeAspect="1"/>
          </p:cNvPicPr>
          <p:nvPr/>
        </p:nvPicPr>
        <p:blipFill>
          <a:blip r:embed="rId2"/>
          <a:stretch>
            <a:fillRect/>
          </a:stretch>
        </p:blipFill>
        <p:spPr>
          <a:xfrm>
            <a:off x="838200" y="2870273"/>
            <a:ext cx="6502400" cy="1320800"/>
          </a:xfrm>
          <a:prstGeom prst="rect">
            <a:avLst/>
          </a:prstGeom>
        </p:spPr>
      </p:pic>
      <p:pic>
        <p:nvPicPr>
          <p:cNvPr id="9" name="図 8">
            <a:extLst>
              <a:ext uri="{FF2B5EF4-FFF2-40B4-BE49-F238E27FC236}">
                <a16:creationId xmlns:a16="http://schemas.microsoft.com/office/drawing/2014/main" id="{112A0B8D-0967-A448-BAFB-64C6720B22A8}"/>
              </a:ext>
            </a:extLst>
          </p:cNvPr>
          <p:cNvPicPr>
            <a:picLocks noChangeAspect="1"/>
          </p:cNvPicPr>
          <p:nvPr/>
        </p:nvPicPr>
        <p:blipFill>
          <a:blip r:embed="rId3"/>
          <a:stretch>
            <a:fillRect/>
          </a:stretch>
        </p:blipFill>
        <p:spPr>
          <a:xfrm>
            <a:off x="3888483" y="4326010"/>
            <a:ext cx="7669944" cy="1587252"/>
          </a:xfrm>
          <a:prstGeom prst="rect">
            <a:avLst/>
          </a:prstGeom>
        </p:spPr>
      </p:pic>
      <p:sp>
        <p:nvSpPr>
          <p:cNvPr id="4" name="テキスト ボックス 3">
            <a:extLst>
              <a:ext uri="{FF2B5EF4-FFF2-40B4-BE49-F238E27FC236}">
                <a16:creationId xmlns:a16="http://schemas.microsoft.com/office/drawing/2014/main" id="{CEE3C19F-7A5F-4AAF-A710-C2A6B91D19CF}"/>
              </a:ext>
            </a:extLst>
          </p:cNvPr>
          <p:cNvSpPr txBox="1"/>
          <p:nvPr/>
        </p:nvSpPr>
        <p:spPr>
          <a:xfrm>
            <a:off x="7723455" y="2890337"/>
            <a:ext cx="3834972" cy="646331"/>
          </a:xfrm>
          <a:prstGeom prst="rect">
            <a:avLst/>
          </a:prstGeom>
          <a:noFill/>
        </p:spPr>
        <p:txBody>
          <a:bodyPr wrap="square" rtlCol="0">
            <a:spAutoFit/>
          </a:bodyPr>
          <a:lstStyle/>
          <a:p>
            <a:r>
              <a:rPr kumimoji="1" lang="ja-JP" altLang="en-US"/>
              <a:t>←</a:t>
            </a:r>
            <a:r>
              <a:rPr kumimoji="1" lang="en-US" altLang="ja-JP"/>
              <a:t>venera13</a:t>
            </a:r>
            <a:r>
              <a:rPr kumimoji="1" lang="ja-JP" altLang="en-US"/>
              <a:t>号で撮影した金星表面写真</a:t>
            </a:r>
          </a:p>
        </p:txBody>
      </p:sp>
      <p:sp>
        <p:nvSpPr>
          <p:cNvPr id="5" name="テキスト ボックス 4">
            <a:extLst>
              <a:ext uri="{FF2B5EF4-FFF2-40B4-BE49-F238E27FC236}">
                <a16:creationId xmlns:a16="http://schemas.microsoft.com/office/drawing/2014/main" id="{70D4D993-B1FF-46FA-973B-053B7FC113A8}"/>
              </a:ext>
            </a:extLst>
          </p:cNvPr>
          <p:cNvSpPr txBox="1"/>
          <p:nvPr/>
        </p:nvSpPr>
        <p:spPr>
          <a:xfrm>
            <a:off x="838200" y="4326010"/>
            <a:ext cx="2845656" cy="646331"/>
          </a:xfrm>
          <a:prstGeom prst="rect">
            <a:avLst/>
          </a:prstGeom>
          <a:noFill/>
        </p:spPr>
        <p:txBody>
          <a:bodyPr wrap="square" rtlCol="0">
            <a:spAutoFit/>
          </a:bodyPr>
          <a:lstStyle/>
          <a:p>
            <a:r>
              <a:rPr kumimoji="1" lang="ja-JP" altLang="en-US"/>
              <a:t>→</a:t>
            </a:r>
            <a:r>
              <a:rPr kumimoji="1" lang="en-US" altLang="ja-JP"/>
              <a:t>venera14</a:t>
            </a:r>
            <a:r>
              <a:rPr kumimoji="1" lang="ja-JP" altLang="en-US"/>
              <a:t>号で撮影した金星表面写真</a:t>
            </a:r>
          </a:p>
        </p:txBody>
      </p:sp>
      <p:sp>
        <p:nvSpPr>
          <p:cNvPr id="7" name="テキスト ボックス 6">
            <a:extLst>
              <a:ext uri="{FF2B5EF4-FFF2-40B4-BE49-F238E27FC236}">
                <a16:creationId xmlns:a16="http://schemas.microsoft.com/office/drawing/2014/main" id="{A2812AA7-007B-D842-9536-24D381020CC1}"/>
              </a:ext>
            </a:extLst>
          </p:cNvPr>
          <p:cNvSpPr txBox="1"/>
          <p:nvPr/>
        </p:nvSpPr>
        <p:spPr>
          <a:xfrm>
            <a:off x="5182965" y="2513234"/>
            <a:ext cx="1828800" cy="1828800"/>
          </a:xfrm>
          <a:prstGeom prst="rect">
            <a:avLst/>
          </a:prstGeom>
          <a:noFill/>
        </p:spPr>
        <p:txBody>
          <a:bodyPr wrap="square" rtlCol="0">
            <a:spAutoFit/>
          </a:bodyPr>
          <a:lstStyle/>
          <a:p>
            <a:pPr algn="l"/>
            <a:endParaRPr lang="ja-JP" altLang="en-US" dirty="0"/>
          </a:p>
        </p:txBody>
      </p:sp>
      <p:sp>
        <p:nvSpPr>
          <p:cNvPr id="8" name="テキスト ボックス 7">
            <a:extLst>
              <a:ext uri="{FF2B5EF4-FFF2-40B4-BE49-F238E27FC236}">
                <a16:creationId xmlns:a16="http://schemas.microsoft.com/office/drawing/2014/main" id="{110C6CDB-01DD-4AA7-A11E-DA9E8A8812C6}"/>
              </a:ext>
            </a:extLst>
          </p:cNvPr>
          <p:cNvSpPr txBox="1"/>
          <p:nvPr/>
        </p:nvSpPr>
        <p:spPr>
          <a:xfrm>
            <a:off x="2586567" y="6184900"/>
            <a:ext cx="9029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ea typeface="+mn-lt"/>
                <a:cs typeface="+mn-lt"/>
              </a:rPr>
              <a:t>両写真とも　</a:t>
            </a:r>
            <a:r>
              <a:rPr lang="ja-JP">
                <a:ea typeface="+mn-lt"/>
                <a:cs typeface="+mn-lt"/>
              </a:rPr>
              <a:t>https://appel.nasa.gov/2012/07/30/5-7_venus_engineering-html/</a:t>
            </a:r>
            <a:r>
              <a:rPr lang="ja-JP" altLang="en-US">
                <a:ea typeface="+mn-lt"/>
                <a:cs typeface="+mn-lt"/>
              </a:rPr>
              <a:t>　より引用</a:t>
            </a:r>
            <a:endParaRPr lang="ja-JP" dirty="0"/>
          </a:p>
        </p:txBody>
      </p:sp>
    </p:spTree>
    <p:extLst>
      <p:ext uri="{BB962C8B-B14F-4D97-AF65-F5344CB8AC3E}">
        <p14:creationId xmlns:p14="http://schemas.microsoft.com/office/powerpoint/2010/main" val="2554455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AA8ED0-E6FF-4873-B20D-B28F6BFD1F4B}"/>
              </a:ext>
            </a:extLst>
          </p:cNvPr>
          <p:cNvSpPr>
            <a:spLocks noGrp="1"/>
          </p:cNvSpPr>
          <p:nvPr>
            <p:ph type="title"/>
          </p:nvPr>
        </p:nvSpPr>
        <p:spPr/>
        <p:txBody>
          <a:bodyPr/>
          <a:lstStyle/>
          <a:p>
            <a:r>
              <a:rPr kumimoji="1" lang="ja-JP" altLang="en-US"/>
              <a:t>金星の表面：目次</a:t>
            </a:r>
          </a:p>
        </p:txBody>
      </p:sp>
      <p:sp>
        <p:nvSpPr>
          <p:cNvPr id="3" name="コンテンツ プレースホルダー 2">
            <a:extLst>
              <a:ext uri="{FF2B5EF4-FFF2-40B4-BE49-F238E27FC236}">
                <a16:creationId xmlns:a16="http://schemas.microsoft.com/office/drawing/2014/main" id="{A892388F-6E1B-4D18-8BDA-68CB777DD7A5}"/>
              </a:ext>
            </a:extLst>
          </p:cNvPr>
          <p:cNvSpPr>
            <a:spLocks noGrp="1"/>
          </p:cNvSpPr>
          <p:nvPr>
            <p:ph idx="1"/>
          </p:nvPr>
        </p:nvSpPr>
        <p:spPr/>
        <p:txBody>
          <a:bodyPr/>
          <a:lstStyle/>
          <a:p>
            <a:r>
              <a:rPr kumimoji="1" lang="ja-JP" altLang="en-US"/>
              <a:t>金星</a:t>
            </a:r>
            <a:r>
              <a:rPr lang="ja-JP" altLang="en-US"/>
              <a:t>地形の概観</a:t>
            </a:r>
            <a:r>
              <a:rPr lang="en-US" altLang="ja-JP"/>
              <a:t>:</a:t>
            </a:r>
            <a:r>
              <a:rPr lang="ja-JP" altLang="en-US"/>
              <a:t>金星の地形図</a:t>
            </a:r>
            <a:endParaRPr kumimoji="1" lang="en-US" altLang="ja-JP"/>
          </a:p>
          <a:p>
            <a:r>
              <a:rPr lang="ja-JP" altLang="en-US"/>
              <a:t>金星表面の化学組成</a:t>
            </a:r>
            <a:endParaRPr lang="en-US" altLang="ja-JP"/>
          </a:p>
          <a:p>
            <a:r>
              <a:rPr lang="ja-JP" altLang="en-US"/>
              <a:t>金星の代表的地形</a:t>
            </a:r>
          </a:p>
          <a:p>
            <a:r>
              <a:rPr lang="ja-JP" altLang="en-US"/>
              <a:t>金星のテクトニクス</a:t>
            </a:r>
            <a:endParaRPr lang="en-US" altLang="ja-JP"/>
          </a:p>
          <a:p>
            <a:endParaRPr kumimoji="1" lang="en-US" altLang="ja-JP"/>
          </a:p>
          <a:p>
            <a:endParaRPr kumimoji="1" lang="en-US" altLang="ja-JP"/>
          </a:p>
          <a:p>
            <a:endParaRPr kumimoji="1" lang="ja-JP" altLang="en-US"/>
          </a:p>
        </p:txBody>
      </p:sp>
    </p:spTree>
    <p:extLst>
      <p:ext uri="{BB962C8B-B14F-4D97-AF65-F5344CB8AC3E}">
        <p14:creationId xmlns:p14="http://schemas.microsoft.com/office/powerpoint/2010/main" val="1263189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DE890C-4EA1-D64F-B12F-3FD95F15B84B}"/>
              </a:ext>
            </a:extLst>
          </p:cNvPr>
          <p:cNvSpPr>
            <a:spLocks noGrp="1"/>
          </p:cNvSpPr>
          <p:nvPr>
            <p:ph type="title"/>
          </p:nvPr>
        </p:nvSpPr>
        <p:spPr/>
        <p:txBody>
          <a:bodyPr/>
          <a:lstStyle/>
          <a:p>
            <a:r>
              <a:rPr lang="ja-JP" altLang="en-US"/>
              <a:t>目次</a:t>
            </a:r>
            <a:endParaRPr kumimoji="1" lang="ja-JP" altLang="en-US"/>
          </a:p>
        </p:txBody>
      </p:sp>
      <p:sp>
        <p:nvSpPr>
          <p:cNvPr id="3" name="コンテンツ プレースホルダー 2">
            <a:extLst>
              <a:ext uri="{FF2B5EF4-FFF2-40B4-BE49-F238E27FC236}">
                <a16:creationId xmlns:a16="http://schemas.microsoft.com/office/drawing/2014/main" id="{C837ED6A-C93F-054C-B6B9-D6FBF0151D95}"/>
              </a:ext>
            </a:extLst>
          </p:cNvPr>
          <p:cNvSpPr>
            <a:spLocks noGrp="1"/>
          </p:cNvSpPr>
          <p:nvPr>
            <p:ph idx="1"/>
          </p:nvPr>
        </p:nvSpPr>
        <p:spPr/>
        <p:txBody>
          <a:bodyPr/>
          <a:lstStyle/>
          <a:p>
            <a:pPr marL="0" indent="0">
              <a:buNone/>
            </a:pPr>
            <a:r>
              <a:rPr lang="en-US" altLang="ja-JP"/>
              <a:t>0,</a:t>
            </a:r>
            <a:r>
              <a:rPr lang="ja-JP" altLang="en-US"/>
              <a:t>金星とは</a:t>
            </a:r>
            <a:endParaRPr lang="en-US" altLang="ja-JP"/>
          </a:p>
          <a:p>
            <a:pPr marL="0" indent="0">
              <a:buNone/>
            </a:pPr>
            <a:r>
              <a:rPr lang="en-US" altLang="ja-JP"/>
              <a:t>1,</a:t>
            </a:r>
            <a:r>
              <a:rPr lang="ja-JP" altLang="en-US"/>
              <a:t>金星の大気</a:t>
            </a:r>
          </a:p>
          <a:p>
            <a:pPr marL="0" indent="0">
              <a:buNone/>
            </a:pPr>
            <a:r>
              <a:rPr lang="en-US" altLang="ja-JP"/>
              <a:t>2</a:t>
            </a:r>
            <a:r>
              <a:rPr kumimoji="1" lang="en-US" altLang="ja-JP"/>
              <a:t>,</a:t>
            </a:r>
            <a:r>
              <a:rPr kumimoji="1" lang="ja-JP" altLang="en-US"/>
              <a:t>金星の表面</a:t>
            </a:r>
          </a:p>
        </p:txBody>
      </p:sp>
    </p:spTree>
    <p:extLst>
      <p:ext uri="{BB962C8B-B14F-4D97-AF65-F5344CB8AC3E}">
        <p14:creationId xmlns:p14="http://schemas.microsoft.com/office/powerpoint/2010/main" val="82711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3B60AD-0B13-4F0E-B17C-784CEBDB7869}"/>
              </a:ext>
            </a:extLst>
          </p:cNvPr>
          <p:cNvSpPr>
            <a:spLocks noGrp="1"/>
          </p:cNvSpPr>
          <p:nvPr>
            <p:ph type="title"/>
          </p:nvPr>
        </p:nvSpPr>
        <p:spPr>
          <a:xfrm>
            <a:off x="838200" y="0"/>
            <a:ext cx="10515600" cy="748887"/>
          </a:xfrm>
        </p:spPr>
        <p:txBody>
          <a:bodyPr/>
          <a:lstStyle/>
          <a:p>
            <a:r>
              <a:rPr kumimoji="1" lang="ja-JP" altLang="en-US"/>
              <a:t>金星</a:t>
            </a:r>
            <a:r>
              <a:rPr lang="ja-JP" altLang="en-US"/>
              <a:t>地形の概観</a:t>
            </a:r>
            <a:r>
              <a:rPr lang="en-US" altLang="ja-JP"/>
              <a:t>:</a:t>
            </a:r>
            <a:r>
              <a:rPr lang="ja-JP" altLang="en-US"/>
              <a:t>金星の地形図</a:t>
            </a:r>
            <a:endParaRPr kumimoji="1" lang="ja-JP" altLang="en-US"/>
          </a:p>
        </p:txBody>
      </p:sp>
      <p:sp>
        <p:nvSpPr>
          <p:cNvPr id="3" name="コンテンツ プレースホルダー 2">
            <a:extLst>
              <a:ext uri="{FF2B5EF4-FFF2-40B4-BE49-F238E27FC236}">
                <a16:creationId xmlns:a16="http://schemas.microsoft.com/office/drawing/2014/main" id="{006EF5C1-4C5A-4DB0-A5F1-04734100FAA6}"/>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8770CE98-5E80-8D4C-A9DA-2EC7D68003CD}"/>
              </a:ext>
            </a:extLst>
          </p:cNvPr>
          <p:cNvPicPr>
            <a:picLocks noChangeAspect="1"/>
          </p:cNvPicPr>
          <p:nvPr/>
        </p:nvPicPr>
        <p:blipFill>
          <a:blip r:embed="rId3"/>
          <a:stretch>
            <a:fillRect/>
          </a:stretch>
        </p:blipFill>
        <p:spPr>
          <a:xfrm>
            <a:off x="-40968" y="671749"/>
            <a:ext cx="12232968" cy="6456290"/>
          </a:xfrm>
          <a:prstGeom prst="rect">
            <a:avLst/>
          </a:prstGeom>
        </p:spPr>
      </p:pic>
      <p:sp>
        <p:nvSpPr>
          <p:cNvPr id="4" name="テキスト ボックス 3">
            <a:extLst>
              <a:ext uri="{FF2B5EF4-FFF2-40B4-BE49-F238E27FC236}">
                <a16:creationId xmlns:a16="http://schemas.microsoft.com/office/drawing/2014/main" id="{DA189972-266E-48A0-9DE2-E8E09378C970}"/>
              </a:ext>
            </a:extLst>
          </p:cNvPr>
          <p:cNvSpPr txBox="1"/>
          <p:nvPr/>
        </p:nvSpPr>
        <p:spPr>
          <a:xfrm>
            <a:off x="4364567" y="374650"/>
            <a:ext cx="8098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dirty="0">
                <a:ea typeface="+mn-lt"/>
                <a:cs typeface="Calibri"/>
              </a:rPr>
              <a:t>https://www.britannica.com/place/Venus-planet/Surface-composition　</a:t>
            </a:r>
            <a:r>
              <a:rPr lang="en-US" altLang="ja-JP" dirty="0" err="1">
                <a:ea typeface="+mn-lt"/>
                <a:cs typeface="Calibri"/>
              </a:rPr>
              <a:t>より引用</a:t>
            </a:r>
            <a:endParaRPr lang="ja-JP" dirty="0" err="1"/>
          </a:p>
        </p:txBody>
      </p:sp>
    </p:spTree>
    <p:extLst>
      <p:ext uri="{BB962C8B-B14F-4D97-AF65-F5344CB8AC3E}">
        <p14:creationId xmlns:p14="http://schemas.microsoft.com/office/powerpoint/2010/main" val="853451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CD5722-84F8-6F42-8A8A-3DAE9B62266B}"/>
              </a:ext>
            </a:extLst>
          </p:cNvPr>
          <p:cNvSpPr>
            <a:spLocks noGrp="1"/>
          </p:cNvSpPr>
          <p:nvPr>
            <p:ph type="title"/>
          </p:nvPr>
        </p:nvSpPr>
        <p:spPr/>
        <p:txBody>
          <a:bodyPr/>
          <a:lstStyle/>
          <a:p>
            <a:r>
              <a:rPr lang="ja-JP" altLang="en-US"/>
              <a:t>金星表面の化学組成</a:t>
            </a:r>
          </a:p>
        </p:txBody>
      </p:sp>
      <p:sp>
        <p:nvSpPr>
          <p:cNvPr id="3" name="コンテンツ プレースホルダー 2">
            <a:extLst>
              <a:ext uri="{FF2B5EF4-FFF2-40B4-BE49-F238E27FC236}">
                <a16:creationId xmlns:a16="http://schemas.microsoft.com/office/drawing/2014/main" id="{8B70F7D7-7D55-BF47-AB8F-0A49EAEE648E}"/>
              </a:ext>
            </a:extLst>
          </p:cNvPr>
          <p:cNvSpPr>
            <a:spLocks noGrp="1"/>
          </p:cNvSpPr>
          <p:nvPr>
            <p:ph sz="half" idx="1"/>
          </p:nvPr>
        </p:nvSpPr>
        <p:spPr/>
        <p:txBody>
          <a:bodyPr/>
          <a:lstStyle/>
          <a:p>
            <a:endParaRPr lang="ja-JP" altLang="en-US"/>
          </a:p>
        </p:txBody>
      </p:sp>
      <p:sp>
        <p:nvSpPr>
          <p:cNvPr id="4" name="コンテンツ プレースホルダー 3">
            <a:extLst>
              <a:ext uri="{FF2B5EF4-FFF2-40B4-BE49-F238E27FC236}">
                <a16:creationId xmlns:a16="http://schemas.microsoft.com/office/drawing/2014/main" id="{4CB41227-9881-F840-8ACA-96613E1FAC4A}"/>
              </a:ext>
            </a:extLst>
          </p:cNvPr>
          <p:cNvSpPr>
            <a:spLocks noGrp="1"/>
          </p:cNvSpPr>
          <p:nvPr>
            <p:ph sz="half" idx="2"/>
          </p:nvPr>
        </p:nvSpPr>
        <p:spPr/>
        <p:txBody>
          <a:bodyPr/>
          <a:lstStyle/>
          <a:p>
            <a:pPr marL="0" indent="0">
              <a:buNone/>
            </a:pPr>
            <a:r>
              <a:rPr lang="ja-JP" altLang="en-US"/>
              <a:t>旧ソ連の探査機</a:t>
            </a:r>
            <a:endParaRPr lang="en-US" altLang="ja-JP"/>
          </a:p>
          <a:p>
            <a:pPr marL="0" indent="0">
              <a:buNone/>
            </a:pPr>
            <a:r>
              <a:rPr lang="en-US" altLang="ja-JP"/>
              <a:t> </a:t>
            </a:r>
            <a:r>
              <a:rPr lang="en-US" altLang="ja-JP" err="1"/>
              <a:t>venera</a:t>
            </a:r>
            <a:r>
              <a:rPr lang="en-US" altLang="ja-JP"/>
              <a:t> series, </a:t>
            </a:r>
            <a:r>
              <a:rPr lang="en-US" altLang="ja-JP" err="1"/>
              <a:t>vega</a:t>
            </a:r>
            <a:r>
              <a:rPr lang="en-US" altLang="ja-JP"/>
              <a:t> program</a:t>
            </a:r>
          </a:p>
          <a:p>
            <a:pPr marL="0" indent="0">
              <a:buNone/>
            </a:pPr>
            <a:endParaRPr lang="en-US" altLang="ja-JP"/>
          </a:p>
          <a:p>
            <a:pPr marL="0" indent="0">
              <a:buNone/>
            </a:pPr>
            <a:r>
              <a:rPr lang="ja-JP" altLang="en-US"/>
              <a:t>手法</a:t>
            </a:r>
            <a:r>
              <a:rPr lang="en-US" altLang="ja-JP"/>
              <a:t>:XRF</a:t>
            </a:r>
            <a:r>
              <a:rPr lang="ja-JP" altLang="en-US"/>
              <a:t>解析</a:t>
            </a:r>
            <a:endParaRPr lang="en-US" altLang="ja-JP"/>
          </a:p>
          <a:p>
            <a:pPr marL="0" indent="0">
              <a:buNone/>
            </a:pPr>
            <a:r>
              <a:rPr lang="ja-JP" altLang="en-US"/>
              <a:t>場所</a:t>
            </a:r>
            <a:r>
              <a:rPr lang="en-US" altLang="ja-JP"/>
              <a:t>:7</a:t>
            </a:r>
            <a:r>
              <a:rPr lang="ja-JP" altLang="en-US"/>
              <a:t>か所での分析</a:t>
            </a:r>
            <a:endParaRPr lang="en-US" altLang="ja-JP"/>
          </a:p>
          <a:p>
            <a:pPr marL="0" indent="0">
              <a:buNone/>
            </a:pPr>
            <a:r>
              <a:rPr lang="ja-JP" altLang="en-US"/>
              <a:t> </a:t>
            </a:r>
            <a:endParaRPr lang="en-US" altLang="ja-JP"/>
          </a:p>
        </p:txBody>
      </p:sp>
      <p:pic>
        <p:nvPicPr>
          <p:cNvPr id="7" name="図 6">
            <a:extLst>
              <a:ext uri="{FF2B5EF4-FFF2-40B4-BE49-F238E27FC236}">
                <a16:creationId xmlns:a16="http://schemas.microsoft.com/office/drawing/2014/main" id="{91EDDFAB-A031-6947-B76C-DF23EC57D532}"/>
              </a:ext>
            </a:extLst>
          </p:cNvPr>
          <p:cNvPicPr>
            <a:picLocks noChangeAspect="1"/>
          </p:cNvPicPr>
          <p:nvPr/>
        </p:nvPicPr>
        <p:blipFill rotWithShape="1">
          <a:blip r:embed="rId3"/>
          <a:srcRect b="606"/>
          <a:stretch/>
        </p:blipFill>
        <p:spPr>
          <a:xfrm>
            <a:off x="838200" y="1862201"/>
            <a:ext cx="5220723" cy="4106799"/>
          </a:xfrm>
          <a:prstGeom prst="rect">
            <a:avLst/>
          </a:prstGeom>
        </p:spPr>
      </p:pic>
      <p:sp>
        <p:nvSpPr>
          <p:cNvPr id="6" name="テキスト ボックス 5">
            <a:extLst>
              <a:ext uri="{FF2B5EF4-FFF2-40B4-BE49-F238E27FC236}">
                <a16:creationId xmlns:a16="http://schemas.microsoft.com/office/drawing/2014/main" id="{4B2BF1B4-D061-46FC-9095-8DB1E6B73474}"/>
              </a:ext>
            </a:extLst>
          </p:cNvPr>
          <p:cNvSpPr txBox="1"/>
          <p:nvPr/>
        </p:nvSpPr>
        <p:spPr>
          <a:xfrm>
            <a:off x="4304872" y="5825447"/>
            <a:ext cx="1754051" cy="369332"/>
          </a:xfrm>
          <a:prstGeom prst="rect">
            <a:avLst/>
          </a:prstGeom>
          <a:noFill/>
        </p:spPr>
        <p:txBody>
          <a:bodyPr wrap="square" rtlCol="0">
            <a:spAutoFit/>
          </a:bodyPr>
          <a:lstStyle/>
          <a:p>
            <a:r>
              <a:rPr kumimoji="1" lang="en-US" altLang="ja-JP"/>
              <a:t>(</a:t>
            </a:r>
            <a:r>
              <a:rPr kumimoji="1" lang="ja-JP" altLang="en-US"/>
              <a:t>松井ほか </a:t>
            </a:r>
            <a:r>
              <a:rPr kumimoji="1" lang="en-US" altLang="ja-JP"/>
              <a:t>2011)</a:t>
            </a:r>
            <a:endParaRPr kumimoji="1" lang="ja-JP" altLang="en-US"/>
          </a:p>
        </p:txBody>
      </p:sp>
    </p:spTree>
    <p:extLst>
      <p:ext uri="{BB962C8B-B14F-4D97-AF65-F5344CB8AC3E}">
        <p14:creationId xmlns:p14="http://schemas.microsoft.com/office/powerpoint/2010/main" val="2843743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CD5722-84F8-6F42-8A8A-3DAE9B62266B}"/>
              </a:ext>
            </a:extLst>
          </p:cNvPr>
          <p:cNvSpPr>
            <a:spLocks noGrp="1"/>
          </p:cNvSpPr>
          <p:nvPr>
            <p:ph type="title"/>
          </p:nvPr>
        </p:nvSpPr>
        <p:spPr/>
        <p:txBody>
          <a:bodyPr/>
          <a:lstStyle/>
          <a:p>
            <a:r>
              <a:rPr lang="ja-JP" altLang="en-US"/>
              <a:t>金星表面の化学組成</a:t>
            </a:r>
          </a:p>
        </p:txBody>
      </p:sp>
      <p:sp>
        <p:nvSpPr>
          <p:cNvPr id="3" name="コンテンツ プレースホルダー 2">
            <a:extLst>
              <a:ext uri="{FF2B5EF4-FFF2-40B4-BE49-F238E27FC236}">
                <a16:creationId xmlns:a16="http://schemas.microsoft.com/office/drawing/2014/main" id="{8B70F7D7-7D55-BF47-AB8F-0A49EAEE648E}"/>
              </a:ext>
            </a:extLst>
          </p:cNvPr>
          <p:cNvSpPr>
            <a:spLocks noGrp="1"/>
          </p:cNvSpPr>
          <p:nvPr>
            <p:ph sz="half" idx="1"/>
          </p:nvPr>
        </p:nvSpPr>
        <p:spPr/>
        <p:txBody>
          <a:bodyPr/>
          <a:lstStyle/>
          <a:p>
            <a:endParaRPr lang="ja-JP" altLang="en-US"/>
          </a:p>
        </p:txBody>
      </p:sp>
      <p:sp>
        <p:nvSpPr>
          <p:cNvPr id="4" name="コンテンツ プレースホルダー 3">
            <a:extLst>
              <a:ext uri="{FF2B5EF4-FFF2-40B4-BE49-F238E27FC236}">
                <a16:creationId xmlns:a16="http://schemas.microsoft.com/office/drawing/2014/main" id="{4CB41227-9881-F840-8ACA-96613E1FAC4A}"/>
              </a:ext>
            </a:extLst>
          </p:cNvPr>
          <p:cNvSpPr>
            <a:spLocks noGrp="1"/>
          </p:cNvSpPr>
          <p:nvPr>
            <p:ph sz="half" idx="2"/>
          </p:nvPr>
        </p:nvSpPr>
        <p:spPr/>
        <p:txBody>
          <a:bodyPr/>
          <a:lstStyle/>
          <a:p>
            <a:pPr marL="0" indent="0">
              <a:buNone/>
            </a:pPr>
            <a:r>
              <a:rPr lang="ja-JP" altLang="en-US"/>
              <a:t>結果</a:t>
            </a:r>
            <a:r>
              <a:rPr lang="en-US" altLang="ja-JP"/>
              <a:t>:6</a:t>
            </a:r>
            <a:r>
              <a:rPr lang="ja-JP" altLang="en-US"/>
              <a:t>か所が玄武岩質</a:t>
            </a:r>
            <a:endParaRPr lang="en-US" altLang="ja-JP"/>
          </a:p>
          <a:p>
            <a:pPr marL="0" indent="0">
              <a:buNone/>
            </a:pPr>
            <a:r>
              <a:rPr lang="en-US" altLang="ja-JP"/>
              <a:t> Beta Regio</a:t>
            </a:r>
            <a:r>
              <a:rPr lang="ja-JP" altLang="en-US"/>
              <a:t>付近</a:t>
            </a:r>
            <a:r>
              <a:rPr lang="en-US" altLang="ja-JP"/>
              <a:t>(venera9,10)</a:t>
            </a:r>
          </a:p>
          <a:p>
            <a:pPr marL="0" indent="0">
              <a:buNone/>
            </a:pPr>
            <a:r>
              <a:rPr lang="en-US" altLang="ja-JP"/>
              <a:t> Phoebe Regio(venera14)</a:t>
            </a:r>
          </a:p>
          <a:p>
            <a:pPr marL="0" indent="0">
              <a:buNone/>
            </a:pPr>
            <a:r>
              <a:rPr lang="en-US" altLang="ja-JP"/>
              <a:t> Aphrodite Terra(vega1,2)</a:t>
            </a:r>
          </a:p>
          <a:p>
            <a:pPr marL="0" indent="0">
              <a:buNone/>
            </a:pPr>
            <a:r>
              <a:rPr lang="en-US" altLang="ja-JP"/>
              <a:t>→</a:t>
            </a:r>
            <a:r>
              <a:rPr lang="ja-JP" altLang="en-US"/>
              <a:t>ソレアイト質玄武岩と類似</a:t>
            </a:r>
          </a:p>
          <a:p>
            <a:pPr marL="0" indent="0">
              <a:buNone/>
            </a:pPr>
            <a:r>
              <a:rPr lang="en-US" altLang="ja-JP"/>
              <a:t>Phoebe Regio(venera13)</a:t>
            </a:r>
          </a:p>
          <a:p>
            <a:pPr marL="0" indent="0">
              <a:buNone/>
            </a:pPr>
            <a:r>
              <a:rPr lang="ja-JP" altLang="en-US"/>
              <a:t>→</a:t>
            </a:r>
            <a:r>
              <a:rPr lang="en-US" altLang="ja-JP"/>
              <a:t>K</a:t>
            </a:r>
            <a:r>
              <a:rPr lang="ja-JP" altLang="en-US"/>
              <a:t>に富むアルカリ玄武岩</a:t>
            </a:r>
            <a:endParaRPr lang="en-US" altLang="ja-JP"/>
          </a:p>
          <a:p>
            <a:pPr marL="0" indent="0">
              <a:buNone/>
            </a:pPr>
            <a:r>
              <a:rPr lang="ja-JP" altLang="en-US"/>
              <a:t>⇒金星表面には玄武岩が多い</a:t>
            </a:r>
            <a:endParaRPr lang="en-US" altLang="ja-JP"/>
          </a:p>
        </p:txBody>
      </p:sp>
      <p:pic>
        <p:nvPicPr>
          <p:cNvPr id="7" name="図 6">
            <a:extLst>
              <a:ext uri="{FF2B5EF4-FFF2-40B4-BE49-F238E27FC236}">
                <a16:creationId xmlns:a16="http://schemas.microsoft.com/office/drawing/2014/main" id="{91EDDFAB-A031-6947-B76C-DF23EC57D532}"/>
              </a:ext>
            </a:extLst>
          </p:cNvPr>
          <p:cNvPicPr>
            <a:picLocks noChangeAspect="1"/>
          </p:cNvPicPr>
          <p:nvPr/>
        </p:nvPicPr>
        <p:blipFill>
          <a:blip r:embed="rId3"/>
          <a:stretch>
            <a:fillRect/>
          </a:stretch>
        </p:blipFill>
        <p:spPr>
          <a:xfrm>
            <a:off x="838200" y="1825625"/>
            <a:ext cx="5220723" cy="4131830"/>
          </a:xfrm>
          <a:prstGeom prst="rect">
            <a:avLst/>
          </a:prstGeom>
        </p:spPr>
      </p:pic>
      <p:sp>
        <p:nvSpPr>
          <p:cNvPr id="6" name="テキスト ボックス 5">
            <a:extLst>
              <a:ext uri="{FF2B5EF4-FFF2-40B4-BE49-F238E27FC236}">
                <a16:creationId xmlns:a16="http://schemas.microsoft.com/office/drawing/2014/main" id="{4B2BF1B4-D061-46FC-9095-8DB1E6B73474}"/>
              </a:ext>
            </a:extLst>
          </p:cNvPr>
          <p:cNvSpPr txBox="1"/>
          <p:nvPr/>
        </p:nvSpPr>
        <p:spPr>
          <a:xfrm>
            <a:off x="4304872" y="5825447"/>
            <a:ext cx="1754051" cy="369332"/>
          </a:xfrm>
          <a:prstGeom prst="rect">
            <a:avLst/>
          </a:prstGeom>
          <a:noFill/>
        </p:spPr>
        <p:txBody>
          <a:bodyPr wrap="square" rtlCol="0">
            <a:spAutoFit/>
          </a:bodyPr>
          <a:lstStyle/>
          <a:p>
            <a:r>
              <a:rPr kumimoji="1" lang="en-US" altLang="ja-JP"/>
              <a:t>(</a:t>
            </a:r>
            <a:r>
              <a:rPr kumimoji="1" lang="ja-JP" altLang="en-US"/>
              <a:t>松井ほか </a:t>
            </a:r>
            <a:r>
              <a:rPr kumimoji="1" lang="en-US" altLang="ja-JP"/>
              <a:t>2011)</a:t>
            </a:r>
            <a:endParaRPr kumimoji="1" lang="ja-JP" altLang="en-US"/>
          </a:p>
        </p:txBody>
      </p:sp>
      <p:cxnSp>
        <p:nvCxnSpPr>
          <p:cNvPr id="8" name="直線コネクタ 7">
            <a:extLst>
              <a:ext uri="{FF2B5EF4-FFF2-40B4-BE49-F238E27FC236}">
                <a16:creationId xmlns:a16="http://schemas.microsoft.com/office/drawing/2014/main" id="{453E02DE-34BB-42E9-BCA5-BDFAA14D9463}"/>
              </a:ext>
            </a:extLst>
          </p:cNvPr>
          <p:cNvCxnSpPr/>
          <p:nvPr/>
        </p:nvCxnSpPr>
        <p:spPr>
          <a:xfrm>
            <a:off x="1561672" y="4315146"/>
            <a:ext cx="232195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4A8D477-0BC8-45D0-8D24-AF3F8E07462E}"/>
              </a:ext>
            </a:extLst>
          </p:cNvPr>
          <p:cNvCxnSpPr/>
          <p:nvPr/>
        </p:nvCxnSpPr>
        <p:spPr>
          <a:xfrm>
            <a:off x="1561672" y="3935002"/>
            <a:ext cx="232195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1F93A38-7AA1-44DF-A493-6AD21D6BF551}"/>
              </a:ext>
            </a:extLst>
          </p:cNvPr>
          <p:cNvCxnSpPr/>
          <p:nvPr/>
        </p:nvCxnSpPr>
        <p:spPr>
          <a:xfrm>
            <a:off x="1561672" y="3544584"/>
            <a:ext cx="232195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794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3B60AD-0B13-4F0E-B17C-784CEBDB7869}"/>
              </a:ext>
            </a:extLst>
          </p:cNvPr>
          <p:cNvSpPr>
            <a:spLocks noGrp="1"/>
          </p:cNvSpPr>
          <p:nvPr>
            <p:ph type="title"/>
          </p:nvPr>
        </p:nvSpPr>
        <p:spPr>
          <a:xfrm>
            <a:off x="838200" y="0"/>
            <a:ext cx="10515600" cy="748887"/>
          </a:xfrm>
        </p:spPr>
        <p:txBody>
          <a:bodyPr/>
          <a:lstStyle/>
          <a:p>
            <a:r>
              <a:rPr kumimoji="1" lang="ja-JP" altLang="en-US"/>
              <a:t>金星表面の化学組成</a:t>
            </a:r>
            <a:r>
              <a:rPr lang="ja-JP" altLang="en-US"/>
              <a:t>：採取場所</a:t>
            </a:r>
            <a:endParaRPr kumimoji="1" lang="ja-JP" altLang="en-US"/>
          </a:p>
        </p:txBody>
      </p:sp>
      <p:sp>
        <p:nvSpPr>
          <p:cNvPr id="3" name="コンテンツ プレースホルダー 2">
            <a:extLst>
              <a:ext uri="{FF2B5EF4-FFF2-40B4-BE49-F238E27FC236}">
                <a16:creationId xmlns:a16="http://schemas.microsoft.com/office/drawing/2014/main" id="{006EF5C1-4C5A-4DB0-A5F1-04734100FAA6}"/>
              </a:ext>
            </a:extLst>
          </p:cNvPr>
          <p:cNvSpPr>
            <a:spLocks noGrp="1"/>
          </p:cNvSpPr>
          <p:nvPr>
            <p:ph idx="1"/>
          </p:nvPr>
        </p:nvSpPr>
        <p:spPr/>
        <p:txBody>
          <a:bodyPr/>
          <a:lstStyle/>
          <a:p>
            <a:endParaRPr kumimoji="1" lang="ja-JP" altLang="en-US"/>
          </a:p>
        </p:txBody>
      </p:sp>
      <p:pic>
        <p:nvPicPr>
          <p:cNvPr id="6" name="図 5">
            <a:extLst>
              <a:ext uri="{FF2B5EF4-FFF2-40B4-BE49-F238E27FC236}">
                <a16:creationId xmlns:a16="http://schemas.microsoft.com/office/drawing/2014/main" id="{8770CE98-5E80-8D4C-A9DA-2EC7D68003CD}"/>
              </a:ext>
            </a:extLst>
          </p:cNvPr>
          <p:cNvPicPr>
            <a:picLocks noChangeAspect="1"/>
          </p:cNvPicPr>
          <p:nvPr/>
        </p:nvPicPr>
        <p:blipFill>
          <a:blip r:embed="rId2"/>
          <a:stretch>
            <a:fillRect/>
          </a:stretch>
        </p:blipFill>
        <p:spPr>
          <a:xfrm>
            <a:off x="-40968" y="671749"/>
            <a:ext cx="12232968" cy="6456290"/>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0BBBD985-8419-5548-AF79-EB3150A2221E}"/>
                  </a:ext>
                </a:extLst>
              </p14:cNvPr>
              <p14:cNvContentPartPr/>
              <p14:nvPr/>
            </p14:nvContentPartPr>
            <p14:xfrm>
              <a:off x="1094930" y="2534192"/>
              <a:ext cx="874440" cy="396360"/>
            </p14:xfrm>
          </p:contentPart>
        </mc:Choice>
        <mc:Fallback xmlns="">
          <p:pic>
            <p:nvPicPr>
              <p:cNvPr id="4" name="インク 3">
                <a:extLst>
                  <a:ext uri="{FF2B5EF4-FFF2-40B4-BE49-F238E27FC236}">
                    <a16:creationId xmlns:a16="http://schemas.microsoft.com/office/drawing/2014/main" id="{0BBBD985-8419-5548-AF79-EB3150A2221E}"/>
                  </a:ext>
                </a:extLst>
              </p:cNvPr>
              <p:cNvPicPr/>
              <p:nvPr/>
            </p:nvPicPr>
            <p:blipFill>
              <a:blip r:embed="rId4"/>
              <a:stretch>
                <a:fillRect/>
              </a:stretch>
            </p:blipFill>
            <p:spPr>
              <a:xfrm>
                <a:off x="1085930" y="2525192"/>
                <a:ext cx="89208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インク 4">
                <a:extLst>
                  <a:ext uri="{FF2B5EF4-FFF2-40B4-BE49-F238E27FC236}">
                    <a16:creationId xmlns:a16="http://schemas.microsoft.com/office/drawing/2014/main" id="{CD658137-4FA3-1041-AD25-63A15B3996DA}"/>
                  </a:ext>
                </a:extLst>
              </p14:cNvPr>
              <p14:cNvContentPartPr/>
              <p14:nvPr/>
            </p14:nvContentPartPr>
            <p14:xfrm>
              <a:off x="1012850" y="3510512"/>
              <a:ext cx="976680" cy="396360"/>
            </p14:xfrm>
          </p:contentPart>
        </mc:Choice>
        <mc:Fallback xmlns="">
          <p:pic>
            <p:nvPicPr>
              <p:cNvPr id="5" name="インク 4">
                <a:extLst>
                  <a:ext uri="{FF2B5EF4-FFF2-40B4-BE49-F238E27FC236}">
                    <a16:creationId xmlns:a16="http://schemas.microsoft.com/office/drawing/2014/main" id="{CD658137-4FA3-1041-AD25-63A15B3996DA}"/>
                  </a:ext>
                </a:extLst>
              </p:cNvPr>
              <p:cNvPicPr/>
              <p:nvPr/>
            </p:nvPicPr>
            <p:blipFill>
              <a:blip r:embed="rId6"/>
              <a:stretch>
                <a:fillRect/>
              </a:stretch>
            </p:blipFill>
            <p:spPr>
              <a:xfrm>
                <a:off x="1003850" y="3501512"/>
                <a:ext cx="994320" cy="414000"/>
              </a:xfrm>
              <a:prstGeom prst="rect">
                <a:avLst/>
              </a:prstGeom>
            </p:spPr>
          </p:pic>
        </mc:Fallback>
      </mc:AlternateContent>
      <p:grpSp>
        <p:nvGrpSpPr>
          <p:cNvPr id="12" name="グループ化 11">
            <a:extLst>
              <a:ext uri="{FF2B5EF4-FFF2-40B4-BE49-F238E27FC236}">
                <a16:creationId xmlns:a16="http://schemas.microsoft.com/office/drawing/2014/main" id="{4A02E758-1B5D-5745-93BF-745B26B43170}"/>
              </a:ext>
            </a:extLst>
          </p:cNvPr>
          <p:cNvGrpSpPr/>
          <p:nvPr/>
        </p:nvGrpSpPr>
        <p:grpSpPr>
          <a:xfrm>
            <a:off x="2563010" y="3865832"/>
            <a:ext cx="1126800" cy="751320"/>
            <a:chOff x="2563010" y="3865832"/>
            <a:chExt cx="1126800" cy="751320"/>
          </a:xfrm>
        </p:grpSpPr>
        <mc:AlternateContent xmlns:mc="http://schemas.openxmlformats.org/markup-compatibility/2006" xmlns:p14="http://schemas.microsoft.com/office/powerpoint/2010/main">
          <mc:Choice Requires="p14">
            <p:contentPart p14:bwMode="auto" r:id="rId7">
              <p14:nvContentPartPr>
                <p14:cNvPr id="8" name="インク 7">
                  <a:extLst>
                    <a:ext uri="{FF2B5EF4-FFF2-40B4-BE49-F238E27FC236}">
                      <a16:creationId xmlns:a16="http://schemas.microsoft.com/office/drawing/2014/main" id="{02D20FFC-5BDC-404D-ABDA-19C371F0ADD0}"/>
                    </a:ext>
                  </a:extLst>
                </p14:cNvPr>
                <p14:cNvContentPartPr/>
                <p14:nvPr/>
              </p14:nvContentPartPr>
              <p14:xfrm>
                <a:off x="2692610" y="4288832"/>
                <a:ext cx="997200" cy="328320"/>
              </p14:xfrm>
            </p:contentPart>
          </mc:Choice>
          <mc:Fallback xmlns="">
            <p:pic>
              <p:nvPicPr>
                <p:cNvPr id="8" name="インク 7">
                  <a:extLst>
                    <a:ext uri="{FF2B5EF4-FFF2-40B4-BE49-F238E27FC236}">
                      <a16:creationId xmlns:a16="http://schemas.microsoft.com/office/drawing/2014/main" id="{02D20FFC-5BDC-404D-ABDA-19C371F0ADD0}"/>
                    </a:ext>
                  </a:extLst>
                </p:cNvPr>
                <p:cNvPicPr/>
                <p:nvPr/>
              </p:nvPicPr>
              <p:blipFill>
                <a:blip r:embed="rId8"/>
                <a:stretch>
                  <a:fillRect/>
                </a:stretch>
              </p:blipFill>
              <p:spPr>
                <a:xfrm>
                  <a:off x="2683610" y="4279832"/>
                  <a:ext cx="101484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インク 10">
                  <a:extLst>
                    <a:ext uri="{FF2B5EF4-FFF2-40B4-BE49-F238E27FC236}">
                      <a16:creationId xmlns:a16="http://schemas.microsoft.com/office/drawing/2014/main" id="{0F74A26B-EFA5-684D-A917-831D7CF3D647}"/>
                    </a:ext>
                  </a:extLst>
                </p14:cNvPr>
                <p14:cNvContentPartPr/>
                <p14:nvPr/>
              </p14:nvContentPartPr>
              <p14:xfrm>
                <a:off x="2563010" y="3865832"/>
                <a:ext cx="826560" cy="321120"/>
              </p14:xfrm>
            </p:contentPart>
          </mc:Choice>
          <mc:Fallback xmlns="">
            <p:pic>
              <p:nvPicPr>
                <p:cNvPr id="11" name="インク 10">
                  <a:extLst>
                    <a:ext uri="{FF2B5EF4-FFF2-40B4-BE49-F238E27FC236}">
                      <a16:creationId xmlns:a16="http://schemas.microsoft.com/office/drawing/2014/main" id="{0F74A26B-EFA5-684D-A917-831D7CF3D647}"/>
                    </a:ext>
                  </a:extLst>
                </p:cNvPr>
                <p:cNvPicPr/>
                <p:nvPr/>
              </p:nvPicPr>
              <p:blipFill>
                <a:blip r:embed="rId10"/>
                <a:stretch>
                  <a:fillRect/>
                </a:stretch>
              </p:blipFill>
              <p:spPr>
                <a:xfrm>
                  <a:off x="2554010" y="3856842"/>
                  <a:ext cx="844200" cy="3387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3" name="インク 12">
                <a:extLst>
                  <a:ext uri="{FF2B5EF4-FFF2-40B4-BE49-F238E27FC236}">
                    <a16:creationId xmlns:a16="http://schemas.microsoft.com/office/drawing/2014/main" id="{C624B1A1-F8E8-7A47-A618-9448F66E3D30}"/>
                  </a:ext>
                </a:extLst>
              </p14:cNvPr>
              <p14:cNvContentPartPr/>
              <p14:nvPr/>
            </p14:nvContentPartPr>
            <p14:xfrm>
              <a:off x="7936370" y="4077152"/>
              <a:ext cx="853920" cy="355680"/>
            </p14:xfrm>
          </p:contentPart>
        </mc:Choice>
        <mc:Fallback xmlns="">
          <p:pic>
            <p:nvPicPr>
              <p:cNvPr id="13" name="インク 12">
                <a:extLst>
                  <a:ext uri="{FF2B5EF4-FFF2-40B4-BE49-F238E27FC236}">
                    <a16:creationId xmlns:a16="http://schemas.microsoft.com/office/drawing/2014/main" id="{C624B1A1-F8E8-7A47-A618-9448F66E3D30}"/>
                  </a:ext>
                </a:extLst>
              </p:cNvPr>
              <p:cNvPicPr/>
              <p:nvPr/>
            </p:nvPicPr>
            <p:blipFill>
              <a:blip r:embed="rId12"/>
              <a:stretch>
                <a:fillRect/>
              </a:stretch>
            </p:blipFill>
            <p:spPr>
              <a:xfrm>
                <a:off x="7927370" y="4068143"/>
                <a:ext cx="871560" cy="37333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インク 13">
                <a:extLst>
                  <a:ext uri="{FF2B5EF4-FFF2-40B4-BE49-F238E27FC236}">
                    <a16:creationId xmlns:a16="http://schemas.microsoft.com/office/drawing/2014/main" id="{5552B6B9-AD11-A94E-AD2D-DD1AB67F33C1}"/>
                  </a:ext>
                </a:extLst>
              </p14:cNvPr>
              <p14:cNvContentPartPr/>
              <p14:nvPr/>
            </p14:nvContentPartPr>
            <p14:xfrm>
              <a:off x="7813610" y="3230432"/>
              <a:ext cx="969840" cy="471600"/>
            </p14:xfrm>
          </p:contentPart>
        </mc:Choice>
        <mc:Fallback xmlns="">
          <p:pic>
            <p:nvPicPr>
              <p:cNvPr id="14" name="インク 13">
                <a:extLst>
                  <a:ext uri="{FF2B5EF4-FFF2-40B4-BE49-F238E27FC236}">
                    <a16:creationId xmlns:a16="http://schemas.microsoft.com/office/drawing/2014/main" id="{5552B6B9-AD11-A94E-AD2D-DD1AB67F33C1}"/>
                  </a:ext>
                </a:extLst>
              </p:cNvPr>
              <p:cNvPicPr/>
              <p:nvPr/>
            </p:nvPicPr>
            <p:blipFill>
              <a:blip r:embed="rId14"/>
              <a:stretch>
                <a:fillRect/>
              </a:stretch>
            </p:blipFill>
            <p:spPr>
              <a:xfrm>
                <a:off x="7804613" y="3221432"/>
                <a:ext cx="987473" cy="489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インク 14">
                <a:extLst>
                  <a:ext uri="{FF2B5EF4-FFF2-40B4-BE49-F238E27FC236}">
                    <a16:creationId xmlns:a16="http://schemas.microsoft.com/office/drawing/2014/main" id="{63C44AD5-E7F6-1849-8208-22B4BA47DF1F}"/>
                  </a:ext>
                </a:extLst>
              </p14:cNvPr>
              <p14:cNvContentPartPr/>
              <p14:nvPr/>
            </p14:nvContentPartPr>
            <p14:xfrm>
              <a:off x="2637890" y="3742712"/>
              <a:ext cx="360" cy="360"/>
            </p14:xfrm>
          </p:contentPart>
        </mc:Choice>
        <mc:Fallback xmlns="">
          <p:pic>
            <p:nvPicPr>
              <p:cNvPr id="15" name="インク 14">
                <a:extLst>
                  <a:ext uri="{FF2B5EF4-FFF2-40B4-BE49-F238E27FC236}">
                    <a16:creationId xmlns:a16="http://schemas.microsoft.com/office/drawing/2014/main" id="{63C44AD5-E7F6-1849-8208-22B4BA47DF1F}"/>
                  </a:ext>
                </a:extLst>
              </p:cNvPr>
              <p:cNvPicPr/>
              <p:nvPr/>
            </p:nvPicPr>
            <p:blipFill>
              <a:blip r:embed="rId16"/>
              <a:stretch>
                <a:fillRect/>
              </a:stretch>
            </p:blipFill>
            <p:spPr>
              <a:xfrm>
                <a:off x="2628890" y="373371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インク 15">
                <a:extLst>
                  <a:ext uri="{FF2B5EF4-FFF2-40B4-BE49-F238E27FC236}">
                    <a16:creationId xmlns:a16="http://schemas.microsoft.com/office/drawing/2014/main" id="{FFD47D9F-90FF-0947-BDA7-74788AECEC6C}"/>
                  </a:ext>
                </a:extLst>
              </p14:cNvPr>
              <p14:cNvContentPartPr/>
              <p14:nvPr/>
            </p14:nvContentPartPr>
            <p14:xfrm>
              <a:off x="1456730" y="3974912"/>
              <a:ext cx="744480" cy="410040"/>
            </p14:xfrm>
          </p:contentPart>
        </mc:Choice>
        <mc:Fallback xmlns="">
          <p:pic>
            <p:nvPicPr>
              <p:cNvPr id="16" name="インク 15">
                <a:extLst>
                  <a:ext uri="{FF2B5EF4-FFF2-40B4-BE49-F238E27FC236}">
                    <a16:creationId xmlns:a16="http://schemas.microsoft.com/office/drawing/2014/main" id="{FFD47D9F-90FF-0947-BDA7-74788AECEC6C}"/>
                  </a:ext>
                </a:extLst>
              </p:cNvPr>
              <p:cNvPicPr/>
              <p:nvPr/>
            </p:nvPicPr>
            <p:blipFill>
              <a:blip r:embed="rId18"/>
              <a:stretch>
                <a:fillRect/>
              </a:stretch>
            </p:blipFill>
            <p:spPr>
              <a:xfrm>
                <a:off x="1447730" y="3965912"/>
                <a:ext cx="762120" cy="427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インク 16">
                <a:extLst>
                  <a:ext uri="{FF2B5EF4-FFF2-40B4-BE49-F238E27FC236}">
                    <a16:creationId xmlns:a16="http://schemas.microsoft.com/office/drawing/2014/main" id="{80DE4043-7042-AD40-8B0C-A387B49EA25A}"/>
                  </a:ext>
                </a:extLst>
              </p14:cNvPr>
              <p14:cNvContentPartPr/>
              <p14:nvPr/>
            </p14:nvContentPartPr>
            <p14:xfrm>
              <a:off x="1654730" y="2978072"/>
              <a:ext cx="498960" cy="362160"/>
            </p14:xfrm>
          </p:contentPart>
        </mc:Choice>
        <mc:Fallback xmlns="">
          <p:pic>
            <p:nvPicPr>
              <p:cNvPr id="17" name="インク 16">
                <a:extLst>
                  <a:ext uri="{FF2B5EF4-FFF2-40B4-BE49-F238E27FC236}">
                    <a16:creationId xmlns:a16="http://schemas.microsoft.com/office/drawing/2014/main" id="{80DE4043-7042-AD40-8B0C-A387B49EA25A}"/>
                  </a:ext>
                </a:extLst>
              </p:cNvPr>
              <p:cNvPicPr/>
              <p:nvPr/>
            </p:nvPicPr>
            <p:blipFill>
              <a:blip r:embed="rId20"/>
              <a:stretch>
                <a:fillRect/>
              </a:stretch>
            </p:blipFill>
            <p:spPr>
              <a:xfrm>
                <a:off x="1645724" y="2969072"/>
                <a:ext cx="516613"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インク 17">
                <a:extLst>
                  <a:ext uri="{FF2B5EF4-FFF2-40B4-BE49-F238E27FC236}">
                    <a16:creationId xmlns:a16="http://schemas.microsoft.com/office/drawing/2014/main" id="{5105B25F-8DE2-DC44-B820-4697828AFF7E}"/>
                  </a:ext>
                </a:extLst>
              </p14:cNvPr>
              <p14:cNvContentPartPr/>
              <p14:nvPr/>
            </p14:nvContentPartPr>
            <p14:xfrm>
              <a:off x="6987410" y="3517352"/>
              <a:ext cx="1953000" cy="444240"/>
            </p14:xfrm>
          </p:contentPart>
        </mc:Choice>
        <mc:Fallback xmlns="">
          <p:pic>
            <p:nvPicPr>
              <p:cNvPr id="18" name="インク 17">
                <a:extLst>
                  <a:ext uri="{FF2B5EF4-FFF2-40B4-BE49-F238E27FC236}">
                    <a16:creationId xmlns:a16="http://schemas.microsoft.com/office/drawing/2014/main" id="{5105B25F-8DE2-DC44-B820-4697828AFF7E}"/>
                  </a:ext>
                </a:extLst>
              </p:cNvPr>
              <p:cNvPicPr/>
              <p:nvPr/>
            </p:nvPicPr>
            <p:blipFill>
              <a:blip r:embed="rId22"/>
              <a:stretch>
                <a:fillRect/>
              </a:stretch>
            </p:blipFill>
            <p:spPr>
              <a:xfrm>
                <a:off x="6978410" y="3508352"/>
                <a:ext cx="1970640" cy="461880"/>
              </a:xfrm>
              <a:prstGeom prst="rect">
                <a:avLst/>
              </a:prstGeom>
            </p:spPr>
          </p:pic>
        </mc:Fallback>
      </mc:AlternateContent>
      <p:sp>
        <p:nvSpPr>
          <p:cNvPr id="7" name="テキスト ボックス 6">
            <a:extLst>
              <a:ext uri="{FF2B5EF4-FFF2-40B4-BE49-F238E27FC236}">
                <a16:creationId xmlns:a16="http://schemas.microsoft.com/office/drawing/2014/main" id="{DE527973-11E6-47EE-BFAB-933BF334DAEF}"/>
              </a:ext>
            </a:extLst>
          </p:cNvPr>
          <p:cNvSpPr txBox="1"/>
          <p:nvPr/>
        </p:nvSpPr>
        <p:spPr>
          <a:xfrm>
            <a:off x="4311650" y="374650"/>
            <a:ext cx="8098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dirty="0">
                <a:ea typeface="+mn-lt"/>
                <a:cs typeface="Calibri"/>
              </a:rPr>
              <a:t>https://www.britannica.com/place/Venus-planet/Surface-composition　</a:t>
            </a:r>
            <a:r>
              <a:rPr lang="en-US" altLang="ja-JP" dirty="0" err="1">
                <a:ea typeface="+mn-lt"/>
                <a:cs typeface="Calibri"/>
              </a:rPr>
              <a:t>より引用</a:t>
            </a:r>
            <a:endParaRPr lang="ja-JP" dirty="0" err="1"/>
          </a:p>
        </p:txBody>
      </p:sp>
    </p:spTree>
    <p:extLst>
      <p:ext uri="{BB962C8B-B14F-4D97-AF65-F5344CB8AC3E}">
        <p14:creationId xmlns:p14="http://schemas.microsoft.com/office/powerpoint/2010/main" val="3446638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E51AEA-411A-4B5A-A86D-1A048C713CA6}"/>
              </a:ext>
            </a:extLst>
          </p:cNvPr>
          <p:cNvSpPr>
            <a:spLocks noGrp="1"/>
          </p:cNvSpPr>
          <p:nvPr>
            <p:ph type="title"/>
          </p:nvPr>
        </p:nvSpPr>
        <p:spPr/>
        <p:txBody>
          <a:bodyPr/>
          <a:lstStyle/>
          <a:p>
            <a:r>
              <a:rPr kumimoji="1" lang="ja-JP" altLang="en-US"/>
              <a:t>金星の代表的地形</a:t>
            </a:r>
            <a:r>
              <a:rPr lang="en-US" altLang="ja-JP"/>
              <a:t>:</a:t>
            </a:r>
            <a:r>
              <a:rPr lang="ja-JP" altLang="en-US"/>
              <a:t>火成地形</a:t>
            </a:r>
            <a:endParaRPr kumimoji="1" lang="ja-JP" altLang="en-US"/>
          </a:p>
        </p:txBody>
      </p:sp>
      <p:sp>
        <p:nvSpPr>
          <p:cNvPr id="3" name="コンテンツ プレースホルダー 2">
            <a:extLst>
              <a:ext uri="{FF2B5EF4-FFF2-40B4-BE49-F238E27FC236}">
                <a16:creationId xmlns:a16="http://schemas.microsoft.com/office/drawing/2014/main" id="{350F6820-97D9-448F-B727-02C8D8F54FEA}"/>
              </a:ext>
            </a:extLst>
          </p:cNvPr>
          <p:cNvSpPr>
            <a:spLocks noGrp="1"/>
          </p:cNvSpPr>
          <p:nvPr>
            <p:ph idx="1"/>
          </p:nvPr>
        </p:nvSpPr>
        <p:spPr/>
        <p:txBody>
          <a:bodyPr>
            <a:normAutofit/>
          </a:bodyPr>
          <a:lstStyle/>
          <a:p>
            <a:r>
              <a:rPr lang="ja-JP" altLang="en-US"/>
              <a:t>　楯状火山原</a:t>
            </a:r>
            <a:r>
              <a:rPr lang="en-US" altLang="ja-JP"/>
              <a:t>…</a:t>
            </a:r>
            <a:r>
              <a:rPr lang="ja-JP" altLang="en-US"/>
              <a:t>直径</a:t>
            </a:r>
            <a:r>
              <a:rPr lang="en-US" altLang="ja-JP"/>
              <a:t>20km</a:t>
            </a:r>
            <a:r>
              <a:rPr lang="ja-JP" altLang="en-US"/>
              <a:t>以下の楯状火山が</a:t>
            </a:r>
            <a:r>
              <a:rPr lang="en-US" altLang="ja-JP"/>
              <a:t>4-10</a:t>
            </a:r>
            <a:r>
              <a:rPr lang="ja-JP" altLang="en-US"/>
              <a:t>個</a:t>
            </a:r>
            <a:r>
              <a:rPr lang="en-US" altLang="ja-JP"/>
              <a:t>/10^3 km^2</a:t>
            </a:r>
            <a:endParaRPr lang="ja-JP" altLang="en-US"/>
          </a:p>
          <a:p>
            <a:r>
              <a:rPr lang="ja-JP" altLang="en-US"/>
              <a:t>　中規模火山</a:t>
            </a:r>
            <a:r>
              <a:rPr lang="en-US" altLang="ja-JP"/>
              <a:t>…</a:t>
            </a:r>
            <a:r>
              <a:rPr lang="ja-JP" altLang="en-US"/>
              <a:t>直径</a:t>
            </a:r>
            <a:r>
              <a:rPr lang="en-US" altLang="ja-JP"/>
              <a:t>20-100km</a:t>
            </a:r>
            <a:r>
              <a:rPr lang="ja-JP" altLang="en-US"/>
              <a:t>の放射状の溶岩流</a:t>
            </a:r>
          </a:p>
          <a:p>
            <a:r>
              <a:rPr lang="ja-JP" altLang="en-US"/>
              <a:t>　大規模火山</a:t>
            </a:r>
            <a:r>
              <a:rPr lang="en-US" altLang="ja-JP"/>
              <a:t>…</a:t>
            </a:r>
            <a:r>
              <a:rPr lang="ja-JP" altLang="en-US"/>
              <a:t>直径</a:t>
            </a:r>
            <a:r>
              <a:rPr lang="en-US" altLang="ja-JP"/>
              <a:t>100km</a:t>
            </a:r>
            <a:r>
              <a:rPr lang="ja-JP" altLang="en-US"/>
              <a:t>以上の放射状の溶岩流</a:t>
            </a:r>
          </a:p>
          <a:p>
            <a:r>
              <a:rPr lang="ja-JP" altLang="en-US"/>
              <a:t>　カルデラ</a:t>
            </a:r>
            <a:r>
              <a:rPr lang="en-US" altLang="ja-JP"/>
              <a:t>…</a:t>
            </a:r>
            <a:r>
              <a:rPr lang="ja-JP" altLang="en-US"/>
              <a:t>火山体を伴わない円形</a:t>
            </a:r>
            <a:r>
              <a:rPr lang="en-US" altLang="ja-JP"/>
              <a:t>-</a:t>
            </a:r>
            <a:r>
              <a:rPr lang="ja-JP" altLang="en-US"/>
              <a:t>楕円形の陥没地形</a:t>
            </a:r>
          </a:p>
          <a:p>
            <a:r>
              <a:rPr lang="ja-JP" altLang="en-US"/>
              <a:t>　コロナ</a:t>
            </a:r>
            <a:r>
              <a:rPr lang="en-US" altLang="ja-JP"/>
              <a:t>…</a:t>
            </a:r>
            <a:r>
              <a:rPr lang="ja-JP" altLang="en-US"/>
              <a:t>同心円状の峰、裂け目　火山活動あり</a:t>
            </a:r>
            <a:endParaRPr lang="en-US" altLang="ja-JP"/>
          </a:p>
          <a:p>
            <a:r>
              <a:rPr lang="ja-JP" altLang="en-US"/>
              <a:t>　火成平原</a:t>
            </a:r>
            <a:r>
              <a:rPr lang="en-US" altLang="ja-JP"/>
              <a:t>…</a:t>
            </a:r>
            <a:r>
              <a:rPr lang="ja-JP" altLang="en-US"/>
              <a:t>溶岩によってできた平原</a:t>
            </a:r>
          </a:p>
          <a:p>
            <a:r>
              <a:rPr lang="ja-JP" altLang="en-US"/>
              <a:t>　溶岩チャネル</a:t>
            </a:r>
            <a:r>
              <a:rPr lang="en-US" altLang="ja-JP"/>
              <a:t>…</a:t>
            </a:r>
            <a:r>
              <a:rPr lang="ja-JP" altLang="en-US"/>
              <a:t>低粘性の溶岩の流れ跡</a:t>
            </a:r>
          </a:p>
        </p:txBody>
      </p:sp>
    </p:spTree>
    <p:extLst>
      <p:ext uri="{BB962C8B-B14F-4D97-AF65-F5344CB8AC3E}">
        <p14:creationId xmlns:p14="http://schemas.microsoft.com/office/powerpoint/2010/main" val="1752722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871FDE-2844-6B4F-9497-F1A7C062FC54}"/>
              </a:ext>
            </a:extLst>
          </p:cNvPr>
          <p:cNvSpPr>
            <a:spLocks noGrp="1"/>
          </p:cNvSpPr>
          <p:nvPr>
            <p:ph type="title"/>
          </p:nvPr>
        </p:nvSpPr>
        <p:spPr/>
        <p:txBody>
          <a:bodyPr/>
          <a:lstStyle/>
          <a:p>
            <a:r>
              <a:rPr lang="en-US" altLang="ja-JP" err="1"/>
              <a:t>Fotla</a:t>
            </a:r>
            <a:r>
              <a:rPr lang="en-US" altLang="ja-JP"/>
              <a:t> Corona</a:t>
            </a:r>
            <a:endParaRPr lang="ja-JP" altLang="en-US"/>
          </a:p>
        </p:txBody>
      </p:sp>
      <p:sp>
        <p:nvSpPr>
          <p:cNvPr id="3" name="コンテンツ プレースホルダー 2">
            <a:extLst>
              <a:ext uri="{FF2B5EF4-FFF2-40B4-BE49-F238E27FC236}">
                <a16:creationId xmlns:a16="http://schemas.microsoft.com/office/drawing/2014/main" id="{0B547A5A-EBF6-0348-B2A0-469857AFDB7E}"/>
              </a:ext>
            </a:extLst>
          </p:cNvPr>
          <p:cNvSpPr>
            <a:spLocks noGrp="1"/>
          </p:cNvSpPr>
          <p:nvPr>
            <p:ph idx="1"/>
          </p:nvPr>
        </p:nvSpPr>
        <p:spPr>
          <a:xfrm>
            <a:off x="838200" y="1825625"/>
            <a:ext cx="5466099" cy="4351338"/>
          </a:xfrm>
        </p:spPr>
        <p:txBody>
          <a:bodyPr/>
          <a:lstStyle/>
          <a:p>
            <a:r>
              <a:rPr lang="ja-JP" altLang="en-US"/>
              <a:t>コロナ</a:t>
            </a:r>
            <a:endParaRPr lang="en-US" altLang="ja-JP"/>
          </a:p>
          <a:p>
            <a:r>
              <a:rPr lang="ja-JP" altLang="en-US"/>
              <a:t>直径</a:t>
            </a:r>
            <a:r>
              <a:rPr lang="en-US" altLang="ja-JP"/>
              <a:t>200km</a:t>
            </a:r>
          </a:p>
          <a:p>
            <a:r>
              <a:rPr lang="en-US" altLang="ja-JP"/>
              <a:t>Aphrodite terra</a:t>
            </a:r>
            <a:endParaRPr lang="ja-JP" altLang="en-US"/>
          </a:p>
        </p:txBody>
      </p:sp>
      <p:pic>
        <p:nvPicPr>
          <p:cNvPr id="6" name="図 5">
            <a:extLst>
              <a:ext uri="{FF2B5EF4-FFF2-40B4-BE49-F238E27FC236}">
                <a16:creationId xmlns:a16="http://schemas.microsoft.com/office/drawing/2014/main" id="{75B70313-FF68-6A46-9737-346DD57628ED}"/>
              </a:ext>
            </a:extLst>
          </p:cNvPr>
          <p:cNvPicPr>
            <a:picLocks noChangeAspect="1"/>
          </p:cNvPicPr>
          <p:nvPr/>
        </p:nvPicPr>
        <p:blipFill>
          <a:blip r:embed="rId2"/>
          <a:stretch>
            <a:fillRect/>
          </a:stretch>
        </p:blipFill>
        <p:spPr>
          <a:xfrm>
            <a:off x="6304299" y="1825625"/>
            <a:ext cx="5610609" cy="4351339"/>
          </a:xfrm>
          <a:prstGeom prst="rect">
            <a:avLst/>
          </a:prstGeom>
        </p:spPr>
      </p:pic>
      <p:sp>
        <p:nvSpPr>
          <p:cNvPr id="7" name="テキスト ボックス 6">
            <a:extLst>
              <a:ext uri="{FF2B5EF4-FFF2-40B4-BE49-F238E27FC236}">
                <a16:creationId xmlns:a16="http://schemas.microsoft.com/office/drawing/2014/main" id="{DEC744CD-7CD1-D64D-9AD1-29ABE6EA725A}"/>
              </a:ext>
            </a:extLst>
          </p:cNvPr>
          <p:cNvSpPr txBox="1"/>
          <p:nvPr/>
        </p:nvSpPr>
        <p:spPr>
          <a:xfrm>
            <a:off x="5181600" y="2514600"/>
            <a:ext cx="1828800" cy="1828800"/>
          </a:xfrm>
          <a:prstGeom prst="rect">
            <a:avLst/>
          </a:prstGeom>
          <a:noFill/>
        </p:spPr>
        <p:txBody>
          <a:bodyPr wrap="square" rtlCol="0">
            <a:spAutoFit/>
          </a:bodyPr>
          <a:lstStyle/>
          <a:p>
            <a:pPr algn="l"/>
            <a:endParaRPr lang="ja-JP" altLang="en-US"/>
          </a:p>
        </p:txBody>
      </p:sp>
      <p:sp>
        <p:nvSpPr>
          <p:cNvPr id="9" name="テキスト ボックス 8">
            <a:extLst>
              <a:ext uri="{FF2B5EF4-FFF2-40B4-BE49-F238E27FC236}">
                <a16:creationId xmlns:a16="http://schemas.microsoft.com/office/drawing/2014/main" id="{AAB20431-0749-2E4D-8525-6C528B13011E}"/>
              </a:ext>
            </a:extLst>
          </p:cNvPr>
          <p:cNvSpPr txBox="1"/>
          <p:nvPr/>
        </p:nvSpPr>
        <p:spPr>
          <a:xfrm>
            <a:off x="6304299" y="6127234"/>
            <a:ext cx="6172200" cy="369332"/>
          </a:xfrm>
          <a:prstGeom prst="rect">
            <a:avLst/>
          </a:prstGeom>
          <a:noFill/>
        </p:spPr>
        <p:txBody>
          <a:bodyPr wrap="square" rtlCol="0">
            <a:spAutoFit/>
          </a:bodyPr>
          <a:lstStyle/>
          <a:p>
            <a:r>
              <a:rPr lang="en-US" altLang="ja-JP"/>
              <a:t>Copyright 2010, Professor Kenneth R. Lang, Tufts University</a:t>
            </a:r>
          </a:p>
        </p:txBody>
      </p:sp>
      <p:sp>
        <p:nvSpPr>
          <p:cNvPr id="4" name="テキスト ボックス 3">
            <a:extLst>
              <a:ext uri="{FF2B5EF4-FFF2-40B4-BE49-F238E27FC236}">
                <a16:creationId xmlns:a16="http://schemas.microsoft.com/office/drawing/2014/main" id="{6AFA09AF-79E9-4289-9313-B39ECEBA4FC1}"/>
              </a:ext>
            </a:extLst>
          </p:cNvPr>
          <p:cNvSpPr txBox="1"/>
          <p:nvPr/>
        </p:nvSpPr>
        <p:spPr>
          <a:xfrm rot="-10800000" flipV="1">
            <a:off x="5126567" y="6416649"/>
            <a:ext cx="6955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ea typeface="+mn-lt"/>
                <a:cs typeface="+mn-lt"/>
              </a:rPr>
              <a:t> https://ase.tufts.edu/cosmos/view_picture.asp?id=1120　より</a:t>
            </a:r>
            <a:r>
              <a:rPr lang="ja-JP" altLang="en-US">
                <a:ea typeface="+mn-lt"/>
                <a:cs typeface="+mn-lt"/>
              </a:rPr>
              <a:t>引用</a:t>
            </a:r>
            <a:endParaRPr lang="ja-JP" altLang="en-US">
              <a:cs typeface="Calibri"/>
            </a:endParaRPr>
          </a:p>
        </p:txBody>
      </p:sp>
    </p:spTree>
    <p:extLst>
      <p:ext uri="{BB962C8B-B14F-4D97-AF65-F5344CB8AC3E}">
        <p14:creationId xmlns:p14="http://schemas.microsoft.com/office/powerpoint/2010/main" val="2892326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DD2030-7075-D342-8E45-8EE44F039AAA}"/>
              </a:ext>
            </a:extLst>
          </p:cNvPr>
          <p:cNvSpPr>
            <a:spLocks noGrp="1"/>
          </p:cNvSpPr>
          <p:nvPr>
            <p:ph type="title"/>
          </p:nvPr>
        </p:nvSpPr>
        <p:spPr/>
        <p:txBody>
          <a:bodyPr/>
          <a:lstStyle/>
          <a:p>
            <a:r>
              <a:rPr lang="ja-JP" altLang="en-US"/>
              <a:t>サパ火山</a:t>
            </a:r>
          </a:p>
        </p:txBody>
      </p:sp>
      <p:sp>
        <p:nvSpPr>
          <p:cNvPr id="3" name="コンテンツ プレースホルダー 2">
            <a:extLst>
              <a:ext uri="{FF2B5EF4-FFF2-40B4-BE49-F238E27FC236}">
                <a16:creationId xmlns:a16="http://schemas.microsoft.com/office/drawing/2014/main" id="{2E19DDE8-BB9B-A64E-9E1B-E012F2E68F4C}"/>
              </a:ext>
            </a:extLst>
          </p:cNvPr>
          <p:cNvSpPr>
            <a:spLocks noGrp="1"/>
          </p:cNvSpPr>
          <p:nvPr>
            <p:ph idx="1"/>
          </p:nvPr>
        </p:nvSpPr>
        <p:spPr>
          <a:xfrm>
            <a:off x="838200" y="1825625"/>
            <a:ext cx="4801755" cy="4351338"/>
          </a:xfrm>
        </p:spPr>
        <p:txBody>
          <a:bodyPr/>
          <a:lstStyle/>
          <a:p>
            <a:r>
              <a:rPr lang="ja-JP" altLang="en-US"/>
              <a:t>大型の盾状火山</a:t>
            </a:r>
            <a:endParaRPr lang="en-US" altLang="ja-JP"/>
          </a:p>
          <a:p>
            <a:r>
              <a:rPr lang="ja-JP" altLang="en-US"/>
              <a:t>直径</a:t>
            </a:r>
            <a:r>
              <a:rPr lang="en-US" altLang="ja-JP"/>
              <a:t>400km</a:t>
            </a:r>
          </a:p>
          <a:p>
            <a:r>
              <a:rPr lang="ja-JP" altLang="en-US"/>
              <a:t>高さ</a:t>
            </a:r>
            <a:r>
              <a:rPr lang="en-US" altLang="ja-JP"/>
              <a:t>1.5km</a:t>
            </a:r>
            <a:endParaRPr lang="ja-JP" altLang="en-US"/>
          </a:p>
          <a:p>
            <a:r>
              <a:rPr lang="ja-JP" altLang="en-US"/>
              <a:t>沢山の溶岩流</a:t>
            </a:r>
          </a:p>
        </p:txBody>
      </p:sp>
      <p:pic>
        <p:nvPicPr>
          <p:cNvPr id="6" name="図 5">
            <a:extLst>
              <a:ext uri="{FF2B5EF4-FFF2-40B4-BE49-F238E27FC236}">
                <a16:creationId xmlns:a16="http://schemas.microsoft.com/office/drawing/2014/main" id="{82B9E656-4A99-BD4B-BEBF-B8EEA565EE72}"/>
              </a:ext>
            </a:extLst>
          </p:cNvPr>
          <p:cNvPicPr>
            <a:picLocks noChangeAspect="1"/>
          </p:cNvPicPr>
          <p:nvPr/>
        </p:nvPicPr>
        <p:blipFill>
          <a:blip r:embed="rId2"/>
          <a:stretch>
            <a:fillRect/>
          </a:stretch>
        </p:blipFill>
        <p:spPr>
          <a:xfrm>
            <a:off x="5639955" y="674255"/>
            <a:ext cx="5715000" cy="5486400"/>
          </a:xfrm>
          <a:prstGeom prst="rect">
            <a:avLst/>
          </a:prstGeom>
        </p:spPr>
      </p:pic>
      <p:sp>
        <p:nvSpPr>
          <p:cNvPr id="7" name="テキスト ボックス 6">
            <a:extLst>
              <a:ext uri="{FF2B5EF4-FFF2-40B4-BE49-F238E27FC236}">
                <a16:creationId xmlns:a16="http://schemas.microsoft.com/office/drawing/2014/main" id="{4A63AB4D-92C1-EB4E-B01B-4C3615F5FACA}"/>
              </a:ext>
            </a:extLst>
          </p:cNvPr>
          <p:cNvSpPr txBox="1"/>
          <p:nvPr/>
        </p:nvSpPr>
        <p:spPr>
          <a:xfrm>
            <a:off x="5639955" y="6127234"/>
            <a:ext cx="6172200" cy="369332"/>
          </a:xfrm>
          <a:prstGeom prst="rect">
            <a:avLst/>
          </a:prstGeom>
          <a:noFill/>
        </p:spPr>
        <p:txBody>
          <a:bodyPr wrap="square" rtlCol="0">
            <a:spAutoFit/>
          </a:bodyPr>
          <a:lstStyle/>
          <a:p>
            <a:r>
              <a:rPr lang="en-US" altLang="ja-JP"/>
              <a:t>Copyright 2010, Professor Kenneth R. Lang, Tufts University</a:t>
            </a:r>
          </a:p>
        </p:txBody>
      </p:sp>
      <p:sp>
        <p:nvSpPr>
          <p:cNvPr id="4" name="テキスト ボックス 3">
            <a:extLst>
              <a:ext uri="{FF2B5EF4-FFF2-40B4-BE49-F238E27FC236}">
                <a16:creationId xmlns:a16="http://schemas.microsoft.com/office/drawing/2014/main" id="{C4DF97F6-354B-4EC0-8BE6-31166908CC61}"/>
              </a:ext>
            </a:extLst>
          </p:cNvPr>
          <p:cNvSpPr txBox="1"/>
          <p:nvPr/>
        </p:nvSpPr>
        <p:spPr>
          <a:xfrm rot="-10800000" flipV="1">
            <a:off x="5422900" y="6363732"/>
            <a:ext cx="6764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ea typeface="+mn-lt"/>
                <a:cs typeface="+mn-lt"/>
              </a:rPr>
              <a:t> https://ase.tufts.edu/cosmos/view_picture.asp?id=1115　より</a:t>
            </a:r>
            <a:r>
              <a:rPr lang="ja-JP" altLang="en-US">
                <a:ea typeface="+mn-lt"/>
                <a:cs typeface="+mn-lt"/>
              </a:rPr>
              <a:t>引用</a:t>
            </a:r>
            <a:endParaRPr lang="ja-JP" altLang="en-US">
              <a:cs typeface="Calibri"/>
            </a:endParaRPr>
          </a:p>
        </p:txBody>
      </p:sp>
    </p:spTree>
    <p:extLst>
      <p:ext uri="{BB962C8B-B14F-4D97-AF65-F5344CB8AC3E}">
        <p14:creationId xmlns:p14="http://schemas.microsoft.com/office/powerpoint/2010/main" val="573552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0BA0FB-C962-7140-871F-539FD73DB951}"/>
              </a:ext>
            </a:extLst>
          </p:cNvPr>
          <p:cNvSpPr>
            <a:spLocks noGrp="1"/>
          </p:cNvSpPr>
          <p:nvPr>
            <p:ph type="title"/>
          </p:nvPr>
        </p:nvSpPr>
        <p:spPr/>
        <p:txBody>
          <a:bodyPr/>
          <a:lstStyle/>
          <a:p>
            <a:r>
              <a:rPr lang="ja-JP" altLang="en-US"/>
              <a:t>金星の代表的地形</a:t>
            </a:r>
            <a:r>
              <a:rPr lang="en-US" altLang="ja-JP"/>
              <a:t>:</a:t>
            </a:r>
            <a:r>
              <a:rPr lang="ja-JP" altLang="en-US"/>
              <a:t>構造地形ほか</a:t>
            </a:r>
          </a:p>
        </p:txBody>
      </p:sp>
      <p:sp>
        <p:nvSpPr>
          <p:cNvPr id="3" name="コンテンツ プレースホルダー 2">
            <a:extLst>
              <a:ext uri="{FF2B5EF4-FFF2-40B4-BE49-F238E27FC236}">
                <a16:creationId xmlns:a16="http://schemas.microsoft.com/office/drawing/2014/main" id="{2AE79FCA-5640-5A41-BF57-DF41DA1A5DCF}"/>
              </a:ext>
            </a:extLst>
          </p:cNvPr>
          <p:cNvSpPr>
            <a:spLocks noGrp="1"/>
          </p:cNvSpPr>
          <p:nvPr>
            <p:ph idx="1"/>
          </p:nvPr>
        </p:nvSpPr>
        <p:spPr>
          <a:xfrm>
            <a:off x="838200" y="1825625"/>
            <a:ext cx="10515600" cy="4482708"/>
          </a:xfrm>
        </p:spPr>
        <p:txBody>
          <a:bodyPr>
            <a:normAutofit/>
          </a:bodyPr>
          <a:lstStyle/>
          <a:p>
            <a:r>
              <a:rPr lang="ja-JP" altLang="en-US" b="1"/>
              <a:t>構造地形　</a:t>
            </a:r>
          </a:p>
          <a:p>
            <a:r>
              <a:rPr lang="ja-JP" altLang="en-US"/>
              <a:t>皺状峰</a:t>
            </a:r>
            <a:r>
              <a:rPr lang="en-US" altLang="ja-JP"/>
              <a:t>…</a:t>
            </a:r>
            <a:endParaRPr lang="ja-JP" altLang="en-US"/>
          </a:p>
          <a:p>
            <a:r>
              <a:rPr lang="ja-JP" altLang="en-US"/>
              <a:t>　マントル対流の沈み込みによる地殻の圧縮</a:t>
            </a:r>
            <a:endParaRPr lang="en-US" altLang="ja-JP"/>
          </a:p>
          <a:p>
            <a:r>
              <a:rPr lang="ja-JP" altLang="en-US"/>
              <a:t>　表層の冷却による体積変化の差による力によってできることも</a:t>
            </a:r>
            <a:r>
              <a:rPr lang="en-US" altLang="ja-JP"/>
              <a:t>(</a:t>
            </a:r>
            <a:r>
              <a:rPr lang="ja-JP" altLang="en-US"/>
              <a:t>多角形構造</a:t>
            </a:r>
            <a:r>
              <a:rPr lang="en-US" altLang="ja-JP"/>
              <a:t>)</a:t>
            </a:r>
          </a:p>
          <a:p>
            <a:r>
              <a:rPr lang="ja-JP" altLang="en-US" b="1"/>
              <a:t>その他</a:t>
            </a:r>
          </a:p>
          <a:p>
            <a:r>
              <a:rPr lang="ja-JP" altLang="en-US"/>
              <a:t>テッセラ</a:t>
            </a:r>
            <a:r>
              <a:rPr lang="en-US" altLang="ja-JP"/>
              <a:t>(</a:t>
            </a:r>
            <a:r>
              <a:rPr lang="ja-JP" altLang="en-US"/>
              <a:t>地殻台地</a:t>
            </a:r>
            <a:r>
              <a:rPr lang="en-US" altLang="ja-JP"/>
              <a:t>)…</a:t>
            </a:r>
            <a:r>
              <a:rPr lang="ja-JP" altLang="en-US"/>
              <a:t>台地。表面に多くの構造地形がある。</a:t>
            </a:r>
          </a:p>
          <a:p>
            <a:r>
              <a:rPr lang="ja-JP" altLang="en-US"/>
              <a:t>風紋</a:t>
            </a:r>
            <a:r>
              <a:rPr lang="en-US" altLang="ja-JP"/>
              <a:t>…</a:t>
            </a:r>
            <a:r>
              <a:rPr lang="ja-JP" altLang="en-US"/>
              <a:t>風成作用</a:t>
            </a:r>
            <a:r>
              <a:rPr lang="en-US" altLang="ja-JP"/>
              <a:t>(</a:t>
            </a:r>
            <a:r>
              <a:rPr lang="ja-JP" altLang="en-US"/>
              <a:t>風による土砂の輸送</a:t>
            </a:r>
            <a:r>
              <a:rPr lang="en-US" altLang="ja-JP"/>
              <a:t>)</a:t>
            </a:r>
            <a:r>
              <a:rPr lang="ja-JP" altLang="en-US"/>
              <a:t>によっテできた地形</a:t>
            </a:r>
          </a:p>
          <a:p>
            <a:r>
              <a:rPr lang="ja-JP" altLang="en-US"/>
              <a:t>クレーター</a:t>
            </a:r>
          </a:p>
        </p:txBody>
      </p:sp>
    </p:spTree>
    <p:extLst>
      <p:ext uri="{BB962C8B-B14F-4D97-AF65-F5344CB8AC3E}">
        <p14:creationId xmlns:p14="http://schemas.microsoft.com/office/powerpoint/2010/main" val="575284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8D951D-076D-2948-82DC-4E7B23EE7257}"/>
              </a:ext>
            </a:extLst>
          </p:cNvPr>
          <p:cNvSpPr>
            <a:spLocks noGrp="1"/>
          </p:cNvSpPr>
          <p:nvPr>
            <p:ph type="title"/>
          </p:nvPr>
        </p:nvSpPr>
        <p:spPr/>
        <p:txBody>
          <a:bodyPr/>
          <a:lstStyle/>
          <a:p>
            <a:r>
              <a:rPr lang="ja-JP" altLang="en-US"/>
              <a:t>皺状峰</a:t>
            </a:r>
            <a:r>
              <a:rPr lang="en-US" altLang="ja-JP"/>
              <a:t>(</a:t>
            </a:r>
            <a:r>
              <a:rPr lang="ja-JP" altLang="en-US"/>
              <a:t>左</a:t>
            </a:r>
            <a:r>
              <a:rPr lang="en-US" altLang="ja-JP"/>
              <a:t>)</a:t>
            </a:r>
            <a:r>
              <a:rPr lang="ja-JP" altLang="en-US"/>
              <a:t>と多角形構造</a:t>
            </a:r>
            <a:r>
              <a:rPr lang="en-US" altLang="ja-JP"/>
              <a:t>(</a:t>
            </a:r>
            <a:r>
              <a:rPr lang="ja-JP" altLang="en-US"/>
              <a:t>右</a:t>
            </a:r>
            <a:r>
              <a:rPr lang="en-US" altLang="ja-JP"/>
              <a:t>)</a:t>
            </a:r>
            <a:endParaRPr lang="ja-JP" altLang="en-US"/>
          </a:p>
        </p:txBody>
      </p:sp>
      <p:sp>
        <p:nvSpPr>
          <p:cNvPr id="3" name="コンテンツ プレースホルダー 2">
            <a:extLst>
              <a:ext uri="{FF2B5EF4-FFF2-40B4-BE49-F238E27FC236}">
                <a16:creationId xmlns:a16="http://schemas.microsoft.com/office/drawing/2014/main" id="{3E336B98-C7F0-9945-923E-FE66BB02AD47}"/>
              </a:ext>
            </a:extLst>
          </p:cNvPr>
          <p:cNvSpPr>
            <a:spLocks noGrp="1"/>
          </p:cNvSpPr>
          <p:nvPr>
            <p:ph idx="1"/>
          </p:nvPr>
        </p:nvSpPr>
        <p:spPr/>
        <p:txBody>
          <a:bodyPr/>
          <a:lstStyle/>
          <a:p>
            <a:endParaRPr lang="ja-JP" altLang="en-US"/>
          </a:p>
        </p:txBody>
      </p:sp>
      <p:pic>
        <p:nvPicPr>
          <p:cNvPr id="6" name="図 5">
            <a:extLst>
              <a:ext uri="{FF2B5EF4-FFF2-40B4-BE49-F238E27FC236}">
                <a16:creationId xmlns:a16="http://schemas.microsoft.com/office/drawing/2014/main" id="{27FB42BA-7C3A-B54C-8E8A-354C3D6E68DE}"/>
              </a:ext>
            </a:extLst>
          </p:cNvPr>
          <p:cNvPicPr>
            <a:picLocks noChangeAspect="1"/>
          </p:cNvPicPr>
          <p:nvPr/>
        </p:nvPicPr>
        <p:blipFill>
          <a:blip r:embed="rId2"/>
          <a:stretch>
            <a:fillRect/>
          </a:stretch>
        </p:blipFill>
        <p:spPr>
          <a:xfrm rot="5400000">
            <a:off x="695840" y="2325100"/>
            <a:ext cx="5665416" cy="4396592"/>
          </a:xfrm>
          <a:prstGeom prst="rect">
            <a:avLst/>
          </a:prstGeom>
        </p:spPr>
      </p:pic>
      <p:pic>
        <p:nvPicPr>
          <p:cNvPr id="9" name="図 8">
            <a:extLst>
              <a:ext uri="{FF2B5EF4-FFF2-40B4-BE49-F238E27FC236}">
                <a16:creationId xmlns:a16="http://schemas.microsoft.com/office/drawing/2014/main" id="{26409459-7770-0F49-99F9-98EA897EFCA1}"/>
              </a:ext>
            </a:extLst>
          </p:cNvPr>
          <p:cNvPicPr>
            <a:picLocks noChangeAspect="1"/>
          </p:cNvPicPr>
          <p:nvPr/>
        </p:nvPicPr>
        <p:blipFill>
          <a:blip r:embed="rId3"/>
          <a:srcRect/>
          <a:stretch/>
        </p:blipFill>
        <p:spPr>
          <a:xfrm>
            <a:off x="5726844" y="1690686"/>
            <a:ext cx="5626956" cy="6235268"/>
          </a:xfrm>
          <a:prstGeom prst="rect">
            <a:avLst/>
          </a:prstGeom>
        </p:spPr>
      </p:pic>
      <p:sp>
        <p:nvSpPr>
          <p:cNvPr id="4" name="テキスト ボックス 3">
            <a:extLst>
              <a:ext uri="{FF2B5EF4-FFF2-40B4-BE49-F238E27FC236}">
                <a16:creationId xmlns:a16="http://schemas.microsoft.com/office/drawing/2014/main" id="{D24C28EB-235D-4163-9E2A-B3C19C70CA2B}"/>
              </a:ext>
            </a:extLst>
          </p:cNvPr>
          <p:cNvSpPr txBox="1"/>
          <p:nvPr/>
        </p:nvSpPr>
        <p:spPr>
          <a:xfrm>
            <a:off x="8148332" y="1426464"/>
            <a:ext cx="3062212" cy="369332"/>
          </a:xfrm>
          <a:prstGeom prst="rect">
            <a:avLst/>
          </a:prstGeom>
          <a:noFill/>
        </p:spPr>
        <p:txBody>
          <a:bodyPr wrap="square" rtlCol="0">
            <a:spAutoFit/>
          </a:bodyPr>
          <a:lstStyle/>
          <a:p>
            <a:r>
              <a:rPr kumimoji="1" lang="ja-JP" altLang="en-US"/>
              <a:t>両方とも</a:t>
            </a:r>
            <a:r>
              <a:rPr kumimoji="1" lang="en-US" altLang="ja-JP"/>
              <a:t>(</a:t>
            </a:r>
            <a:r>
              <a:rPr kumimoji="1" lang="ja-JP" altLang="en-US"/>
              <a:t>宮本ほか </a:t>
            </a:r>
            <a:r>
              <a:rPr kumimoji="1" lang="en-US" altLang="ja-JP"/>
              <a:t>2008)</a:t>
            </a:r>
            <a:endParaRPr kumimoji="1" lang="ja-JP" altLang="en-US"/>
          </a:p>
        </p:txBody>
      </p:sp>
    </p:spTree>
    <p:extLst>
      <p:ext uri="{BB962C8B-B14F-4D97-AF65-F5344CB8AC3E}">
        <p14:creationId xmlns:p14="http://schemas.microsoft.com/office/powerpoint/2010/main" val="2480499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3B203A-2FC6-984E-AF0A-D353198652C7}"/>
              </a:ext>
            </a:extLst>
          </p:cNvPr>
          <p:cNvSpPr>
            <a:spLocks noGrp="1"/>
          </p:cNvSpPr>
          <p:nvPr>
            <p:ph type="title"/>
          </p:nvPr>
        </p:nvSpPr>
        <p:spPr/>
        <p:txBody>
          <a:bodyPr/>
          <a:lstStyle/>
          <a:p>
            <a:r>
              <a:rPr lang="ja-JP" altLang="en-US"/>
              <a:t>溶岩チャネル</a:t>
            </a:r>
          </a:p>
        </p:txBody>
      </p:sp>
      <p:sp>
        <p:nvSpPr>
          <p:cNvPr id="3" name="コンテンツ プレースホルダー 2">
            <a:extLst>
              <a:ext uri="{FF2B5EF4-FFF2-40B4-BE49-F238E27FC236}">
                <a16:creationId xmlns:a16="http://schemas.microsoft.com/office/drawing/2014/main" id="{95811768-D251-274B-ACE5-A63ED5220D55}"/>
              </a:ext>
            </a:extLst>
          </p:cNvPr>
          <p:cNvSpPr>
            <a:spLocks noGrp="1"/>
          </p:cNvSpPr>
          <p:nvPr>
            <p:ph idx="1"/>
          </p:nvPr>
        </p:nvSpPr>
        <p:spPr/>
        <p:txBody>
          <a:bodyPr/>
          <a:lstStyle/>
          <a:p>
            <a:endParaRPr lang="ja-JP" altLang="en-US"/>
          </a:p>
        </p:txBody>
      </p:sp>
      <p:pic>
        <p:nvPicPr>
          <p:cNvPr id="6" name="図 5">
            <a:extLst>
              <a:ext uri="{FF2B5EF4-FFF2-40B4-BE49-F238E27FC236}">
                <a16:creationId xmlns:a16="http://schemas.microsoft.com/office/drawing/2014/main" id="{32D1A6A7-E889-984A-A671-FEBAAC76ACDB}"/>
              </a:ext>
            </a:extLst>
          </p:cNvPr>
          <p:cNvPicPr>
            <a:picLocks noChangeAspect="1"/>
          </p:cNvPicPr>
          <p:nvPr/>
        </p:nvPicPr>
        <p:blipFill>
          <a:blip r:embed="rId2"/>
          <a:stretch>
            <a:fillRect/>
          </a:stretch>
        </p:blipFill>
        <p:spPr>
          <a:xfrm>
            <a:off x="623785" y="1463675"/>
            <a:ext cx="5626956" cy="10058400"/>
          </a:xfrm>
          <a:prstGeom prst="rect">
            <a:avLst/>
          </a:prstGeom>
        </p:spPr>
      </p:pic>
      <p:pic>
        <p:nvPicPr>
          <p:cNvPr id="9" name="図 8">
            <a:extLst>
              <a:ext uri="{FF2B5EF4-FFF2-40B4-BE49-F238E27FC236}">
                <a16:creationId xmlns:a16="http://schemas.microsoft.com/office/drawing/2014/main" id="{0CFCF0FF-D445-3848-B9C8-D1481EE9AA05}"/>
              </a:ext>
            </a:extLst>
          </p:cNvPr>
          <p:cNvPicPr>
            <a:picLocks noChangeAspect="1"/>
          </p:cNvPicPr>
          <p:nvPr/>
        </p:nvPicPr>
        <p:blipFill>
          <a:blip r:embed="rId3"/>
          <a:stretch>
            <a:fillRect/>
          </a:stretch>
        </p:blipFill>
        <p:spPr>
          <a:xfrm>
            <a:off x="6531033" y="1690688"/>
            <a:ext cx="4756889" cy="7188737"/>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インク 9">
                <a:extLst>
                  <a:ext uri="{FF2B5EF4-FFF2-40B4-BE49-F238E27FC236}">
                    <a16:creationId xmlns:a16="http://schemas.microsoft.com/office/drawing/2014/main" id="{D0490489-7A33-5C47-97E9-7083B2038E72}"/>
                  </a:ext>
                </a:extLst>
              </p14:cNvPr>
              <p14:cNvContentPartPr/>
              <p14:nvPr/>
            </p14:nvContentPartPr>
            <p14:xfrm>
              <a:off x="3894076" y="5797418"/>
              <a:ext cx="487080" cy="511560"/>
            </p14:xfrm>
          </p:contentPart>
        </mc:Choice>
        <mc:Fallback xmlns="">
          <p:pic>
            <p:nvPicPr>
              <p:cNvPr id="10" name="インク 9">
                <a:extLst>
                  <a:ext uri="{FF2B5EF4-FFF2-40B4-BE49-F238E27FC236}">
                    <a16:creationId xmlns:a16="http://schemas.microsoft.com/office/drawing/2014/main" id="{D0490489-7A33-5C47-97E9-7083B2038E72}"/>
                  </a:ext>
                </a:extLst>
              </p:cNvPr>
              <p:cNvPicPr/>
              <p:nvPr/>
            </p:nvPicPr>
            <p:blipFill>
              <a:blip r:embed="rId5"/>
              <a:stretch>
                <a:fillRect/>
              </a:stretch>
            </p:blipFill>
            <p:spPr>
              <a:xfrm>
                <a:off x="3885076" y="5788418"/>
                <a:ext cx="504720" cy="529200"/>
              </a:xfrm>
              <a:prstGeom prst="rect">
                <a:avLst/>
              </a:prstGeom>
            </p:spPr>
          </p:pic>
        </mc:Fallback>
      </mc:AlternateContent>
      <p:pic>
        <p:nvPicPr>
          <p:cNvPr id="4" name="図 3">
            <a:extLst>
              <a:ext uri="{FF2B5EF4-FFF2-40B4-BE49-F238E27FC236}">
                <a16:creationId xmlns:a16="http://schemas.microsoft.com/office/drawing/2014/main" id="{C6794E52-A237-48A2-B955-B2B124ADDAC5}"/>
              </a:ext>
            </a:extLst>
          </p:cNvPr>
          <p:cNvPicPr>
            <a:picLocks noChangeAspect="1"/>
          </p:cNvPicPr>
          <p:nvPr/>
        </p:nvPicPr>
        <p:blipFill>
          <a:blip r:embed="rId6"/>
          <a:stretch>
            <a:fillRect/>
          </a:stretch>
        </p:blipFill>
        <p:spPr>
          <a:xfrm>
            <a:off x="7244607" y="1190773"/>
            <a:ext cx="3115326" cy="499915"/>
          </a:xfrm>
          <a:prstGeom prst="rect">
            <a:avLst/>
          </a:prstGeom>
        </p:spPr>
      </p:pic>
    </p:spTree>
    <p:extLst>
      <p:ext uri="{BB962C8B-B14F-4D97-AF65-F5344CB8AC3E}">
        <p14:creationId xmlns:p14="http://schemas.microsoft.com/office/powerpoint/2010/main" val="150748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896725-2230-4686-9D9E-ADE16520FAC4}"/>
              </a:ext>
            </a:extLst>
          </p:cNvPr>
          <p:cNvSpPr>
            <a:spLocks noGrp="1"/>
          </p:cNvSpPr>
          <p:nvPr>
            <p:ph type="title"/>
          </p:nvPr>
        </p:nvSpPr>
        <p:spPr/>
        <p:txBody>
          <a:bodyPr/>
          <a:lstStyle/>
          <a:p>
            <a:r>
              <a:rPr kumimoji="1" lang="en-US" altLang="ja-JP"/>
              <a:t>0,</a:t>
            </a:r>
            <a:r>
              <a:rPr kumimoji="1" lang="ja-JP" altLang="en-US"/>
              <a:t>金星とは</a:t>
            </a:r>
          </a:p>
        </p:txBody>
      </p:sp>
      <p:pic>
        <p:nvPicPr>
          <p:cNvPr id="6" name="コンテンツ プレースホルダー 5" descr="グラフィカル ユーザー インターフェイス&#10;&#10;自動的に生成された説明">
            <a:extLst>
              <a:ext uri="{FF2B5EF4-FFF2-40B4-BE49-F238E27FC236}">
                <a16:creationId xmlns:a16="http://schemas.microsoft.com/office/drawing/2014/main" id="{CFE7779E-1D10-49E9-940C-E4CB818A13F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01194" y="1403914"/>
            <a:ext cx="8384732" cy="5187041"/>
          </a:xfrm>
        </p:spPr>
      </p:pic>
      <p:sp>
        <p:nvSpPr>
          <p:cNvPr id="4" name="コンテンツ プレースホルダー 3">
            <a:extLst>
              <a:ext uri="{FF2B5EF4-FFF2-40B4-BE49-F238E27FC236}">
                <a16:creationId xmlns:a16="http://schemas.microsoft.com/office/drawing/2014/main" id="{D2C0FBED-32E0-44C7-B4FA-52FE1793C8C3}"/>
              </a:ext>
            </a:extLst>
          </p:cNvPr>
          <p:cNvSpPr>
            <a:spLocks noGrp="1"/>
          </p:cNvSpPr>
          <p:nvPr>
            <p:ph sz="half" idx="2"/>
          </p:nvPr>
        </p:nvSpPr>
        <p:spPr>
          <a:xfrm>
            <a:off x="3639012" y="4901851"/>
            <a:ext cx="6068961" cy="369332"/>
          </a:xfrm>
        </p:spPr>
        <p:txBody>
          <a:bodyPr>
            <a:normAutofit fontScale="92500" lnSpcReduction="20000"/>
          </a:bodyPr>
          <a:lstStyle/>
          <a:p>
            <a:r>
              <a:rPr kumimoji="1" lang="ja-JP" altLang="en-US">
                <a:solidFill>
                  <a:schemeClr val="bg1"/>
                </a:solidFill>
              </a:rPr>
              <a:t>太陽系で</a:t>
            </a:r>
            <a:r>
              <a:rPr kumimoji="1" lang="en-US" altLang="ja-JP">
                <a:solidFill>
                  <a:schemeClr val="bg1"/>
                </a:solidFill>
              </a:rPr>
              <a:t>2</a:t>
            </a:r>
            <a:r>
              <a:rPr kumimoji="1" lang="ja-JP" altLang="en-US">
                <a:solidFill>
                  <a:schemeClr val="bg1"/>
                </a:solidFill>
              </a:rPr>
              <a:t>番目に太陽に近い内惑星</a:t>
            </a:r>
          </a:p>
          <a:p>
            <a:endParaRPr kumimoji="1" lang="ja-JP" altLang="en-US">
              <a:solidFill>
                <a:schemeClr val="bg1"/>
              </a:solidFill>
            </a:endParaRPr>
          </a:p>
        </p:txBody>
      </p:sp>
      <p:sp>
        <p:nvSpPr>
          <p:cNvPr id="7" name="テキスト ボックス 6">
            <a:extLst>
              <a:ext uri="{FF2B5EF4-FFF2-40B4-BE49-F238E27FC236}">
                <a16:creationId xmlns:a16="http://schemas.microsoft.com/office/drawing/2014/main" id="{1B0C347A-F46D-4DC8-97D5-E9E618BD9332}"/>
              </a:ext>
            </a:extLst>
          </p:cNvPr>
          <p:cNvSpPr txBox="1"/>
          <p:nvPr/>
        </p:nvSpPr>
        <p:spPr>
          <a:xfrm>
            <a:off x="6390561" y="6123543"/>
            <a:ext cx="4100245" cy="369332"/>
          </a:xfrm>
          <a:prstGeom prst="rect">
            <a:avLst/>
          </a:prstGeom>
          <a:noFill/>
        </p:spPr>
        <p:txBody>
          <a:bodyPr wrap="square" rtlCol="0">
            <a:spAutoFit/>
          </a:bodyPr>
          <a:lstStyle/>
          <a:p>
            <a:r>
              <a:rPr kumimoji="1" lang="en-US" altLang="ja-JP">
                <a:solidFill>
                  <a:schemeClr val="bg1"/>
                </a:solidFill>
              </a:rPr>
              <a:t>The International Astronomical Union</a:t>
            </a:r>
            <a:endParaRPr kumimoji="1" lang="ja-JP" altLang="en-US">
              <a:solidFill>
                <a:schemeClr val="bg1"/>
              </a:solidFill>
            </a:endParaRPr>
          </a:p>
        </p:txBody>
      </p:sp>
      <p:cxnSp>
        <p:nvCxnSpPr>
          <p:cNvPr id="9" name="直線矢印コネクタ 8">
            <a:extLst>
              <a:ext uri="{FF2B5EF4-FFF2-40B4-BE49-F238E27FC236}">
                <a16:creationId xmlns:a16="http://schemas.microsoft.com/office/drawing/2014/main" id="{90A900F9-4DEB-43DD-947F-90AD20C17ADB}"/>
              </a:ext>
            </a:extLst>
          </p:cNvPr>
          <p:cNvCxnSpPr>
            <a:cxnSpLocks/>
          </p:cNvCxnSpPr>
          <p:nvPr/>
        </p:nvCxnSpPr>
        <p:spPr>
          <a:xfrm flipH="1">
            <a:off x="2065106" y="3904180"/>
            <a:ext cx="226031" cy="29795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 name="テキスト ボックス 2">
            <a:extLst>
              <a:ext uri="{FF2B5EF4-FFF2-40B4-BE49-F238E27FC236}">
                <a16:creationId xmlns:a16="http://schemas.microsoft.com/office/drawing/2014/main" id="{2DFB1721-7620-4594-A500-2EADA4DD06E5}"/>
              </a:ext>
            </a:extLst>
          </p:cNvPr>
          <p:cNvSpPr txBox="1"/>
          <p:nvPr/>
        </p:nvSpPr>
        <p:spPr>
          <a:xfrm>
            <a:off x="4766734" y="1528234"/>
            <a:ext cx="55266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dirty="0">
                <a:solidFill>
                  <a:schemeClr val="bg1"/>
                </a:solidFill>
                <a:ea typeface="+mn-lt"/>
                <a:cs typeface="+mn-lt"/>
              </a:rPr>
              <a:t>https://www.iau.org/public/themes/pluto/</a:t>
            </a:r>
            <a:r>
              <a:rPr lang="ja-JP" altLang="en-US">
                <a:solidFill>
                  <a:schemeClr val="bg1"/>
                </a:solidFill>
                <a:ea typeface="+mn-lt"/>
                <a:cs typeface="+mn-lt"/>
              </a:rPr>
              <a:t>　より引用</a:t>
            </a:r>
            <a:endParaRPr lang="ja-JP" altLang="en-US">
              <a:solidFill>
                <a:schemeClr val="bg1"/>
              </a:solidFill>
              <a:ea typeface="游ゴシック"/>
              <a:cs typeface="Calibri"/>
            </a:endParaRPr>
          </a:p>
        </p:txBody>
      </p:sp>
    </p:spTree>
    <p:extLst>
      <p:ext uri="{BB962C8B-B14F-4D97-AF65-F5344CB8AC3E}">
        <p14:creationId xmlns:p14="http://schemas.microsoft.com/office/powerpoint/2010/main" val="116351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FF4CBC-08D3-4C73-A9BB-A44D8C996D47}"/>
              </a:ext>
            </a:extLst>
          </p:cNvPr>
          <p:cNvSpPr>
            <a:spLocks noGrp="1"/>
          </p:cNvSpPr>
          <p:nvPr>
            <p:ph type="title"/>
          </p:nvPr>
        </p:nvSpPr>
        <p:spPr/>
        <p:txBody>
          <a:bodyPr/>
          <a:lstStyle/>
          <a:p>
            <a:r>
              <a:rPr kumimoji="1" lang="ja-JP" altLang="en-US"/>
              <a:t>金星のテクトニクス：層構造</a:t>
            </a:r>
          </a:p>
        </p:txBody>
      </p:sp>
      <p:pic>
        <p:nvPicPr>
          <p:cNvPr id="5" name="コンテンツ プレースホルダー 4" descr="ダイアグラム&#10;&#10;中程度の精度で自動的に生成された説明">
            <a:extLst>
              <a:ext uri="{FF2B5EF4-FFF2-40B4-BE49-F238E27FC236}">
                <a16:creationId xmlns:a16="http://schemas.microsoft.com/office/drawing/2014/main" id="{B929FE7C-5D18-4A57-B6C1-7FBA8F1F8F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405990"/>
            <a:ext cx="10093204" cy="4982110"/>
          </a:xfrm>
        </p:spPr>
      </p:pic>
      <p:sp>
        <p:nvSpPr>
          <p:cNvPr id="6" name="テキスト ボックス 5">
            <a:extLst>
              <a:ext uri="{FF2B5EF4-FFF2-40B4-BE49-F238E27FC236}">
                <a16:creationId xmlns:a16="http://schemas.microsoft.com/office/drawing/2014/main" id="{C9282EE8-3729-4CD7-AA36-E914B3A656CB}"/>
              </a:ext>
            </a:extLst>
          </p:cNvPr>
          <p:cNvSpPr txBox="1"/>
          <p:nvPr/>
        </p:nvSpPr>
        <p:spPr>
          <a:xfrm>
            <a:off x="9839204" y="5765800"/>
            <a:ext cx="1092200" cy="461665"/>
          </a:xfrm>
          <a:prstGeom prst="rect">
            <a:avLst/>
          </a:prstGeom>
          <a:noFill/>
        </p:spPr>
        <p:txBody>
          <a:bodyPr wrap="square" rtlCol="0">
            <a:spAutoFit/>
          </a:bodyPr>
          <a:lstStyle/>
          <a:p>
            <a:r>
              <a:rPr kumimoji="1" lang="en-US" altLang="ja-JP" sz="2400">
                <a:solidFill>
                  <a:schemeClr val="bg1"/>
                </a:solidFill>
              </a:rPr>
              <a:t>©JAXA</a:t>
            </a:r>
            <a:endParaRPr kumimoji="1" lang="ja-JP" altLang="en-US" sz="2400">
              <a:solidFill>
                <a:schemeClr val="bg1"/>
              </a:solidFill>
            </a:endParaRPr>
          </a:p>
        </p:txBody>
      </p:sp>
      <p:sp>
        <p:nvSpPr>
          <p:cNvPr id="3" name="テキスト ボックス 2">
            <a:extLst>
              <a:ext uri="{FF2B5EF4-FFF2-40B4-BE49-F238E27FC236}">
                <a16:creationId xmlns:a16="http://schemas.microsoft.com/office/drawing/2014/main" id="{CC5ED96F-98FD-4750-BC38-3DEB87550392}"/>
              </a:ext>
            </a:extLst>
          </p:cNvPr>
          <p:cNvSpPr txBox="1"/>
          <p:nvPr/>
        </p:nvSpPr>
        <p:spPr>
          <a:xfrm>
            <a:off x="4713817" y="6385983"/>
            <a:ext cx="71141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dirty="0">
                <a:ea typeface="+mn-lt"/>
                <a:cs typeface="+mn-lt"/>
              </a:rPr>
              <a:t>https://www.jaxa.jp/countdown/f17/overview/venus</a:t>
            </a:r>
            <a:r>
              <a:rPr lang="ja-JP">
                <a:ea typeface="+mn-lt"/>
                <a:cs typeface="+mn-lt"/>
              </a:rPr>
              <a:t>_j.html　より</a:t>
            </a:r>
            <a:r>
              <a:rPr lang="ja-JP" altLang="en-US">
                <a:ea typeface="+mn-lt"/>
                <a:cs typeface="+mn-lt"/>
              </a:rPr>
              <a:t>引</a:t>
            </a:r>
            <a:r>
              <a:rPr lang="ja-JP">
                <a:ea typeface="+mn-lt"/>
                <a:cs typeface="+mn-lt"/>
              </a:rPr>
              <a:t>用</a:t>
            </a:r>
            <a:endParaRPr lang="ja-JP" altLang="en-US">
              <a:cs typeface="Calibri"/>
            </a:endParaRPr>
          </a:p>
        </p:txBody>
      </p:sp>
    </p:spTree>
    <p:extLst>
      <p:ext uri="{BB962C8B-B14F-4D97-AF65-F5344CB8AC3E}">
        <p14:creationId xmlns:p14="http://schemas.microsoft.com/office/powerpoint/2010/main" val="1492772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EE0E72-700F-3145-916F-94DBF31807A5}"/>
              </a:ext>
            </a:extLst>
          </p:cNvPr>
          <p:cNvSpPr>
            <a:spLocks noGrp="1"/>
          </p:cNvSpPr>
          <p:nvPr>
            <p:ph type="title"/>
          </p:nvPr>
        </p:nvSpPr>
        <p:spPr/>
        <p:txBody>
          <a:bodyPr/>
          <a:lstStyle/>
          <a:p>
            <a:r>
              <a:rPr lang="ja-JP" altLang="en-US"/>
              <a:t>金星</a:t>
            </a:r>
            <a:r>
              <a:rPr lang="en-US" altLang="ja-JP"/>
              <a:t> </a:t>
            </a:r>
            <a:r>
              <a:rPr lang="ja-JP" altLang="en-US"/>
              <a:t>のテクトニクス</a:t>
            </a:r>
          </a:p>
        </p:txBody>
      </p:sp>
      <p:sp>
        <p:nvSpPr>
          <p:cNvPr id="3" name="コンテンツ プレースホルダー 2">
            <a:extLst>
              <a:ext uri="{FF2B5EF4-FFF2-40B4-BE49-F238E27FC236}">
                <a16:creationId xmlns:a16="http://schemas.microsoft.com/office/drawing/2014/main" id="{D2AADE30-F5AE-9D42-A314-AE04F4AB2363}"/>
              </a:ext>
            </a:extLst>
          </p:cNvPr>
          <p:cNvSpPr>
            <a:spLocks noGrp="1"/>
          </p:cNvSpPr>
          <p:nvPr>
            <p:ph idx="1"/>
          </p:nvPr>
        </p:nvSpPr>
        <p:spPr/>
        <p:txBody>
          <a:bodyPr/>
          <a:lstStyle/>
          <a:p>
            <a:r>
              <a:rPr lang="ja-JP" altLang="en-US"/>
              <a:t>金星にはプレートテクトニクスは存在しない</a:t>
            </a:r>
          </a:p>
          <a:p>
            <a:r>
              <a:rPr lang="ja-JP" altLang="en-US"/>
              <a:t>　金星のリソスフェア</a:t>
            </a:r>
            <a:r>
              <a:rPr lang="en-US" altLang="ja-JP"/>
              <a:t>(</a:t>
            </a:r>
            <a:r>
              <a:rPr lang="ja-JP" altLang="en-US"/>
              <a:t>表面の硬い層、岩石圏とも</a:t>
            </a:r>
            <a:r>
              <a:rPr lang="en-US" altLang="ja-JP"/>
              <a:t>)</a:t>
            </a:r>
            <a:endParaRPr lang="ja-JP" altLang="en-US"/>
          </a:p>
          <a:p>
            <a:r>
              <a:rPr lang="ja-JP" altLang="en-US"/>
              <a:t>　　スタグナント・リッド</a:t>
            </a:r>
            <a:r>
              <a:rPr lang="en-US" altLang="ja-JP"/>
              <a:t>(</a:t>
            </a:r>
            <a:r>
              <a:rPr lang="ja-JP" altLang="en-US"/>
              <a:t>一枚のプレート</a:t>
            </a:r>
            <a:r>
              <a:rPr lang="en-US" altLang="ja-JP"/>
              <a:t>)</a:t>
            </a:r>
            <a:r>
              <a:rPr lang="ja-JP" altLang="en-US"/>
              <a:t>として振る舞う</a:t>
            </a:r>
          </a:p>
          <a:p>
            <a:r>
              <a:rPr lang="ja-JP" altLang="en-US"/>
              <a:t>　表面環境の差に原因？</a:t>
            </a:r>
          </a:p>
          <a:p>
            <a:r>
              <a:rPr lang="ja-JP" altLang="en-US"/>
              <a:t>　　海がないこと</a:t>
            </a:r>
            <a:r>
              <a:rPr lang="en-US" altLang="ja-JP"/>
              <a:t>…</a:t>
            </a:r>
            <a:r>
              <a:rPr lang="ja-JP" altLang="en-US"/>
              <a:t>プレート境界の摩擦の緩和に水が必要</a:t>
            </a:r>
          </a:p>
          <a:p>
            <a:r>
              <a:rPr lang="ja-JP" altLang="en-US"/>
              <a:t>　　高い表面温度とする説も</a:t>
            </a:r>
          </a:p>
        </p:txBody>
      </p:sp>
    </p:spTree>
    <p:extLst>
      <p:ext uri="{BB962C8B-B14F-4D97-AF65-F5344CB8AC3E}">
        <p14:creationId xmlns:p14="http://schemas.microsoft.com/office/powerpoint/2010/main" val="22442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1240381-EBC1-C747-8464-E1FBF449D4F9}"/>
              </a:ext>
            </a:extLst>
          </p:cNvPr>
          <p:cNvSpPr>
            <a:spLocks noGrp="1"/>
          </p:cNvSpPr>
          <p:nvPr>
            <p:ph idx="1"/>
          </p:nvPr>
        </p:nvSpPr>
        <p:spPr/>
        <p:txBody>
          <a:bodyPr/>
          <a:lstStyle/>
          <a:p>
            <a:r>
              <a:rPr lang="ja-JP" altLang="en-US"/>
              <a:t>衝突クレーターの地表分布がランダム</a:t>
            </a:r>
          </a:p>
          <a:p>
            <a:r>
              <a:rPr lang="ja-JP" altLang="en-US"/>
              <a:t>　</a:t>
            </a:r>
            <a:r>
              <a:rPr lang="en-US" altLang="ja-JP"/>
              <a:t>1,</a:t>
            </a:r>
            <a:r>
              <a:rPr lang="ja-JP" altLang="en-US"/>
              <a:t>クレーターの生成消滅速度が同じ</a:t>
            </a:r>
          </a:p>
          <a:p>
            <a:r>
              <a:rPr lang="ja-JP" altLang="en-US"/>
              <a:t>　　　→消滅がランダム分布？</a:t>
            </a:r>
          </a:p>
          <a:p>
            <a:r>
              <a:rPr lang="ja-JP" altLang="en-US"/>
              <a:t>　</a:t>
            </a:r>
            <a:r>
              <a:rPr lang="en-US" altLang="ja-JP"/>
              <a:t>2,</a:t>
            </a:r>
            <a:r>
              <a:rPr lang="ja-JP" altLang="en-US"/>
              <a:t>大規模一斉更新説</a:t>
            </a:r>
          </a:p>
        </p:txBody>
      </p:sp>
      <p:sp>
        <p:nvSpPr>
          <p:cNvPr id="5" name="タイトル 1">
            <a:extLst>
              <a:ext uri="{FF2B5EF4-FFF2-40B4-BE49-F238E27FC236}">
                <a16:creationId xmlns:a16="http://schemas.microsoft.com/office/drawing/2014/main" id="{0B3CA13E-485C-AD4F-9E7D-6B12E479EE1D}"/>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a:t>金星のテクトニクス</a:t>
            </a:r>
            <a:r>
              <a:rPr lang="en-US" altLang="ja-JP"/>
              <a:t>:</a:t>
            </a:r>
            <a:r>
              <a:rPr lang="ja-JP" altLang="en-US"/>
              <a:t>大規模一斉更新説</a:t>
            </a:r>
          </a:p>
        </p:txBody>
      </p:sp>
    </p:spTree>
    <p:extLst>
      <p:ext uri="{BB962C8B-B14F-4D97-AF65-F5344CB8AC3E}">
        <p14:creationId xmlns:p14="http://schemas.microsoft.com/office/powerpoint/2010/main" val="1204243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D6996D-C809-0246-A927-98CF565AA09A}"/>
              </a:ext>
            </a:extLst>
          </p:cNvPr>
          <p:cNvSpPr>
            <a:spLocks noGrp="1"/>
          </p:cNvSpPr>
          <p:nvPr>
            <p:ph type="title"/>
          </p:nvPr>
        </p:nvSpPr>
        <p:spPr/>
        <p:txBody>
          <a:bodyPr/>
          <a:lstStyle/>
          <a:p>
            <a:r>
              <a:rPr lang="ja-JP" altLang="en-US"/>
              <a:t>金星のテクトニクス</a:t>
            </a:r>
            <a:r>
              <a:rPr lang="en-US" altLang="ja-JP"/>
              <a:t>:</a:t>
            </a:r>
            <a:r>
              <a:rPr lang="ja-JP" altLang="en-US"/>
              <a:t>大規模一斉更新説</a:t>
            </a:r>
          </a:p>
        </p:txBody>
      </p:sp>
      <p:sp>
        <p:nvSpPr>
          <p:cNvPr id="3" name="コンテンツ プレースホルダー 2">
            <a:extLst>
              <a:ext uri="{FF2B5EF4-FFF2-40B4-BE49-F238E27FC236}">
                <a16:creationId xmlns:a16="http://schemas.microsoft.com/office/drawing/2014/main" id="{FA3F43B8-775D-2A47-8912-96D8C8761BDA}"/>
              </a:ext>
            </a:extLst>
          </p:cNvPr>
          <p:cNvSpPr>
            <a:spLocks noGrp="1"/>
          </p:cNvSpPr>
          <p:nvPr>
            <p:ph idx="1"/>
          </p:nvPr>
        </p:nvSpPr>
        <p:spPr/>
        <p:txBody>
          <a:bodyPr/>
          <a:lstStyle/>
          <a:p>
            <a:r>
              <a:rPr lang="ja-JP" altLang="en-US"/>
              <a:t>説</a:t>
            </a:r>
            <a:r>
              <a:rPr lang="en-US" altLang="ja-JP"/>
              <a:t>1</a:t>
            </a:r>
            <a:endParaRPr lang="ja-JP" altLang="en-US"/>
          </a:p>
          <a:p>
            <a:r>
              <a:rPr lang="ja-JP" altLang="en-US"/>
              <a:t>　金星表層はやわらいためマントル対流に巻き込まれる</a:t>
            </a:r>
          </a:p>
          <a:p>
            <a:r>
              <a:rPr lang="ja-JP" altLang="en-US"/>
              <a:t>説</a:t>
            </a:r>
            <a:r>
              <a:rPr lang="en-US" altLang="ja-JP"/>
              <a:t>2</a:t>
            </a:r>
            <a:endParaRPr lang="ja-JP" altLang="en-US"/>
          </a:p>
          <a:p>
            <a:r>
              <a:rPr lang="ja-JP" altLang="en-US"/>
              <a:t>　厚いリソスフェアが惑星内部の温度を上げ激しいマントル対流を生み出す</a:t>
            </a:r>
          </a:p>
        </p:txBody>
      </p:sp>
    </p:spTree>
    <p:extLst>
      <p:ext uri="{BB962C8B-B14F-4D97-AF65-F5344CB8AC3E}">
        <p14:creationId xmlns:p14="http://schemas.microsoft.com/office/powerpoint/2010/main" val="2164821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11A5E1-9C58-44BD-BB4E-5475160E8E8B}"/>
              </a:ext>
            </a:extLst>
          </p:cNvPr>
          <p:cNvSpPr>
            <a:spLocks noGrp="1"/>
          </p:cNvSpPr>
          <p:nvPr>
            <p:ph type="title"/>
          </p:nvPr>
        </p:nvSpPr>
        <p:spPr/>
        <p:txBody>
          <a:bodyPr/>
          <a:lstStyle/>
          <a:p>
            <a:r>
              <a:rPr kumimoji="1" lang="ja-JP" altLang="en-US"/>
              <a:t>引用・参考文献</a:t>
            </a:r>
          </a:p>
        </p:txBody>
      </p:sp>
      <p:sp>
        <p:nvSpPr>
          <p:cNvPr id="3" name="コンテンツ プレースホルダー 2">
            <a:extLst>
              <a:ext uri="{FF2B5EF4-FFF2-40B4-BE49-F238E27FC236}">
                <a16:creationId xmlns:a16="http://schemas.microsoft.com/office/drawing/2014/main" id="{3077BAE6-043F-4603-A24F-BD823A289958}"/>
              </a:ext>
            </a:extLst>
          </p:cNvPr>
          <p:cNvSpPr>
            <a:spLocks noGrp="1"/>
          </p:cNvSpPr>
          <p:nvPr>
            <p:ph idx="1"/>
          </p:nvPr>
        </p:nvSpPr>
        <p:spPr>
          <a:xfrm>
            <a:off x="838200" y="1825624"/>
            <a:ext cx="10515600" cy="4854575"/>
          </a:xfrm>
        </p:spPr>
        <p:txBody>
          <a:bodyPr>
            <a:normAutofit fontScale="92500" lnSpcReduction="10000"/>
          </a:bodyPr>
          <a:lstStyle/>
          <a:p>
            <a:r>
              <a:rPr lang="en-US" altLang="ja-JP" sz="2000"/>
              <a:t>IAU, https://www.iau.org/news/pressreleases/detail/iau0602/, 2006/08/24,(2021/07/21</a:t>
            </a:r>
            <a:r>
              <a:rPr lang="ja-JP" altLang="en-US" sz="2000"/>
              <a:t>閲覧</a:t>
            </a:r>
            <a:r>
              <a:rPr lang="en-US" altLang="ja-JP" sz="2000"/>
              <a:t>)</a:t>
            </a:r>
          </a:p>
          <a:p>
            <a:r>
              <a:rPr lang="en-US" altLang="ja-JP" sz="2000"/>
              <a:t>IAU, </a:t>
            </a:r>
            <a:r>
              <a:rPr kumimoji="1" lang="en-US" altLang="ja-JP" sz="2000"/>
              <a:t>https://www.iau.org/public/themes/pluto/, (2021/07/20</a:t>
            </a:r>
            <a:r>
              <a:rPr kumimoji="1" lang="ja-JP" altLang="en-US" sz="2000"/>
              <a:t>閲覧</a:t>
            </a:r>
            <a:r>
              <a:rPr kumimoji="1" lang="en-US" altLang="ja-JP" sz="2000"/>
              <a:t>)</a:t>
            </a:r>
            <a:endParaRPr lang="en-US" altLang="ja-JP" sz="2000"/>
          </a:p>
          <a:p>
            <a:r>
              <a:rPr kumimoji="1" lang="ja-JP" altLang="en-US" sz="2000"/>
              <a:t>松井孝典・</a:t>
            </a:r>
            <a:r>
              <a:rPr lang="ja-JP" altLang="en-US" sz="2000"/>
              <a:t>永原裕子・藤原顕・渡邊誠一郎・井田茂・阿部豊・中村正人・小松吾郎・山本哲生「新装版 地球惑星科学 １２　比較惑星学」</a:t>
            </a:r>
            <a:r>
              <a:rPr lang="en-US" altLang="ja-JP" sz="2000"/>
              <a:t>, 2011, </a:t>
            </a:r>
            <a:r>
              <a:rPr lang="ja-JP" altLang="en-US" sz="2000"/>
              <a:t>岩波書店</a:t>
            </a:r>
            <a:r>
              <a:rPr lang="en-US" altLang="ja-JP" sz="2000"/>
              <a:t>, 488pp</a:t>
            </a:r>
          </a:p>
          <a:p>
            <a:r>
              <a:rPr kumimoji="1" lang="ja-JP" altLang="en-US" sz="2000"/>
              <a:t>宮本英明・橘省吾・平田成・杉田精司「惑星地質学」</a:t>
            </a:r>
            <a:r>
              <a:rPr kumimoji="1" lang="en-US" altLang="ja-JP" sz="2000"/>
              <a:t>, 2008, </a:t>
            </a:r>
            <a:r>
              <a:rPr kumimoji="1" lang="ja-JP" altLang="en-US" sz="2000"/>
              <a:t>東大出版</a:t>
            </a:r>
            <a:r>
              <a:rPr kumimoji="1" lang="en-US" altLang="ja-JP" sz="2000"/>
              <a:t>, 260pp</a:t>
            </a:r>
          </a:p>
          <a:p>
            <a:r>
              <a:rPr lang="ja-JP" altLang="en-US" sz="2000"/>
              <a:t>佐々木晶・𡈽山明・笠羽康正・大竹真紀子「現代地球化学入門シリーズ１ 太陽・惑星系と地球」</a:t>
            </a:r>
            <a:r>
              <a:rPr lang="en-US" altLang="ja-JP" sz="2000"/>
              <a:t>, 2019, </a:t>
            </a:r>
            <a:r>
              <a:rPr lang="ja-JP" altLang="en-US" sz="2000"/>
              <a:t>共立出版</a:t>
            </a:r>
            <a:r>
              <a:rPr lang="en-US" altLang="ja-JP" sz="2000"/>
              <a:t>, 372pp</a:t>
            </a:r>
          </a:p>
          <a:p>
            <a:r>
              <a:rPr kumimoji="1" lang="ja-JP" altLang="en-US" sz="2000"/>
              <a:t>松井孝典・永原裕子・藤原顕・渡邊誠一郎・井田茂・阿部豊・中村正人・小松吾郎・山本哲生「新装版 地球惑星科学１２ 比較惑星学」</a:t>
            </a:r>
            <a:r>
              <a:rPr kumimoji="1" lang="en-US" altLang="ja-JP" sz="2000"/>
              <a:t>, 2011, </a:t>
            </a:r>
            <a:r>
              <a:rPr kumimoji="1" lang="ja-JP" altLang="en-US" sz="2000"/>
              <a:t>岩波書店</a:t>
            </a:r>
            <a:r>
              <a:rPr kumimoji="1" lang="en-US" altLang="ja-JP" sz="2000"/>
              <a:t>, 488pp</a:t>
            </a:r>
          </a:p>
          <a:p>
            <a:r>
              <a:rPr lang="ja-JP" altLang="en-US" sz="2000"/>
              <a:t>松田佳久「惑星気象学」</a:t>
            </a:r>
            <a:r>
              <a:rPr lang="en-US" altLang="ja-JP" sz="2000"/>
              <a:t>, 2000, </a:t>
            </a:r>
            <a:r>
              <a:rPr lang="ja-JP" altLang="en-US" sz="2000"/>
              <a:t>東大出版</a:t>
            </a:r>
            <a:r>
              <a:rPr lang="en-US" altLang="ja-JP" sz="2000"/>
              <a:t>, 204pp</a:t>
            </a:r>
            <a:endParaRPr kumimoji="1" lang="en-US" altLang="ja-JP" sz="2000"/>
          </a:p>
          <a:p>
            <a:r>
              <a:rPr lang="en-US" altLang="ja-JP" sz="2000"/>
              <a:t>Peter Cattermole(1994)VENUS The geological story, UCL Press, 250pp</a:t>
            </a:r>
          </a:p>
          <a:p>
            <a:r>
              <a:rPr lang="en-US" altLang="ja-JP" sz="2000"/>
              <a:t>“Surface composition | Britannica”, </a:t>
            </a:r>
            <a:r>
              <a:rPr kumimoji="1" lang="en-US" altLang="ja-JP" sz="2000"/>
              <a:t>https://www.britannica.com/place/Venus-planet/Surface-composition, (2021/07/23</a:t>
            </a:r>
            <a:r>
              <a:rPr kumimoji="1" lang="ja-JP" altLang="en-US" sz="2000"/>
              <a:t>閲覧</a:t>
            </a:r>
            <a:r>
              <a:rPr kumimoji="1" lang="en-US" altLang="ja-JP" sz="2000"/>
              <a:t>)</a:t>
            </a:r>
          </a:p>
          <a:p>
            <a:r>
              <a:rPr kumimoji="1" lang="en-US" altLang="ja-JP" sz="2000"/>
              <a:t>NASA, https://appel.nasa.gov/2012/07/30/5-7_venus_engineering-html/,</a:t>
            </a:r>
            <a:r>
              <a:rPr lang="ja-JP" altLang="en-US" sz="2000"/>
              <a:t> </a:t>
            </a:r>
            <a:r>
              <a:rPr kumimoji="1" lang="en-US" altLang="ja-JP" sz="2000"/>
              <a:t>(2021/07/23</a:t>
            </a:r>
            <a:r>
              <a:rPr kumimoji="1" lang="ja-JP" altLang="en-US" sz="2000"/>
              <a:t>閲覧</a:t>
            </a:r>
            <a:r>
              <a:rPr kumimoji="1" lang="en-US" altLang="ja-JP" sz="2000"/>
              <a:t>)</a:t>
            </a:r>
          </a:p>
        </p:txBody>
      </p:sp>
    </p:spTree>
    <p:extLst>
      <p:ext uri="{BB962C8B-B14F-4D97-AF65-F5344CB8AC3E}">
        <p14:creationId xmlns:p14="http://schemas.microsoft.com/office/powerpoint/2010/main" val="1912228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C740E7-D015-4E40-BA78-8EAC2AD20F4B}"/>
              </a:ext>
            </a:extLst>
          </p:cNvPr>
          <p:cNvSpPr>
            <a:spLocks noGrp="1"/>
          </p:cNvSpPr>
          <p:nvPr>
            <p:ph type="title"/>
          </p:nvPr>
        </p:nvSpPr>
        <p:spPr/>
        <p:txBody>
          <a:bodyPr/>
          <a:lstStyle/>
          <a:p>
            <a:r>
              <a:rPr kumimoji="1" lang="ja-JP" altLang="en-US"/>
              <a:t>引用・参考文献</a:t>
            </a:r>
          </a:p>
        </p:txBody>
      </p:sp>
      <p:sp>
        <p:nvSpPr>
          <p:cNvPr id="3" name="コンテンツ プレースホルダー 2">
            <a:extLst>
              <a:ext uri="{FF2B5EF4-FFF2-40B4-BE49-F238E27FC236}">
                <a16:creationId xmlns:a16="http://schemas.microsoft.com/office/drawing/2014/main" id="{1315BC55-4D80-4224-B3D7-903A8CC8F64A}"/>
              </a:ext>
            </a:extLst>
          </p:cNvPr>
          <p:cNvSpPr>
            <a:spLocks noGrp="1"/>
          </p:cNvSpPr>
          <p:nvPr>
            <p:ph idx="1"/>
          </p:nvPr>
        </p:nvSpPr>
        <p:spPr/>
        <p:txBody>
          <a:bodyPr>
            <a:normAutofit fontScale="92500" lnSpcReduction="20000"/>
          </a:bodyPr>
          <a:lstStyle/>
          <a:p>
            <a:r>
              <a:rPr lang="en-US" altLang="ja-JP" sz="1800" dirty="0"/>
              <a:t>JAXA, JAXA|</a:t>
            </a:r>
            <a:r>
              <a:rPr lang="ja-JP" altLang="en-US" sz="1800" dirty="0"/>
              <a:t>金星の概要</a:t>
            </a:r>
            <a:r>
              <a:rPr lang="en-US" altLang="ja-JP" sz="1800" dirty="0"/>
              <a:t>, https://www.jaxa.jp/countdown/f17/overview/venus_j.html, (2021/07/24</a:t>
            </a:r>
            <a:r>
              <a:rPr lang="ja-JP" altLang="en-US" sz="1800" dirty="0"/>
              <a:t>閲覧</a:t>
            </a:r>
            <a:r>
              <a:rPr lang="en-US" altLang="ja-JP" sz="1800" dirty="0"/>
              <a:t>)</a:t>
            </a:r>
          </a:p>
          <a:p>
            <a:r>
              <a:rPr kumimoji="1" lang="en-US" altLang="ja-JP" sz="1800" dirty="0"/>
              <a:t>NASA’s Cosmos, https://ase.tufts.edu/cosmos/view_picture.asp?id=1120, </a:t>
            </a:r>
            <a:r>
              <a:rPr lang="en-US" altLang="ja-JP" sz="1800" dirty="0"/>
              <a:t>(2021/07/24</a:t>
            </a:r>
            <a:r>
              <a:rPr lang="ja-JP" altLang="en-US" sz="1800" dirty="0"/>
              <a:t>閲覧</a:t>
            </a:r>
            <a:r>
              <a:rPr lang="en-US" altLang="ja-JP" sz="1800" dirty="0"/>
              <a:t>)</a:t>
            </a:r>
            <a:endParaRPr lang="ja-JP" altLang="en-US" sz="1800" dirty="0"/>
          </a:p>
          <a:p>
            <a:r>
              <a:rPr lang="en-US" altLang="ja-JP" sz="1800" dirty="0"/>
              <a:t>NASA’s Cosmos, </a:t>
            </a:r>
            <a:r>
              <a:rPr kumimoji="1" lang="en-US" altLang="ja-JP" sz="1800" dirty="0"/>
              <a:t>https://ase.tufts.edu/cosmos/view_picture.asp?id=1115, </a:t>
            </a:r>
            <a:r>
              <a:rPr lang="en-US" altLang="ja-JP" sz="1800" dirty="0"/>
              <a:t>(2021/07/24</a:t>
            </a:r>
            <a:r>
              <a:rPr lang="ja-JP" altLang="en-US" sz="1800" dirty="0"/>
              <a:t>閲覧</a:t>
            </a:r>
            <a:r>
              <a:rPr lang="en-US" altLang="ja-JP" sz="1800" dirty="0"/>
              <a:t>)</a:t>
            </a:r>
            <a:endParaRPr lang="ja-JP" altLang="en-US" sz="1800" dirty="0"/>
          </a:p>
          <a:p>
            <a:r>
              <a:rPr kumimoji="1" lang="ja-JP" altLang="en-US" sz="1800" dirty="0"/>
              <a:t>惑星の定義</a:t>
            </a:r>
            <a:r>
              <a:rPr kumimoji="1" lang="en-US" altLang="ja-JP" sz="1800" dirty="0"/>
              <a:t> – </a:t>
            </a:r>
            <a:r>
              <a:rPr kumimoji="1" lang="ja-JP" altLang="en-US" sz="1800" dirty="0"/>
              <a:t>国立天文台暦計算室</a:t>
            </a:r>
            <a:r>
              <a:rPr kumimoji="1" lang="en-US" altLang="ja-JP" sz="1800" dirty="0"/>
              <a:t>, https://eco.mtk.nao.ac.jp/koyomi/topics/html/topics2008.html, (2021/07/24</a:t>
            </a:r>
            <a:r>
              <a:rPr kumimoji="1" lang="ja-JP" altLang="en-US" sz="1800" dirty="0"/>
              <a:t>閲覧</a:t>
            </a:r>
            <a:r>
              <a:rPr kumimoji="1" lang="en-US" altLang="ja-JP" sz="1800" dirty="0"/>
              <a:t>)</a:t>
            </a:r>
            <a:endParaRPr kumimoji="1" lang="ja-JP" altLang="en-US" sz="1800" dirty="0"/>
          </a:p>
          <a:p>
            <a:r>
              <a:rPr lang="ja-JP" altLang="en-US" sz="1800" dirty="0"/>
              <a:t>暦</a:t>
            </a:r>
            <a:r>
              <a:rPr lang="en-US" altLang="ja-JP" sz="1800" dirty="0"/>
              <a:t>wiki/</a:t>
            </a:r>
            <a:r>
              <a:rPr lang="ja-JP" altLang="en-US" sz="1800" dirty="0"/>
              <a:t>惑星の形状</a:t>
            </a:r>
            <a:r>
              <a:rPr lang="en-US" altLang="ja-JP" sz="1800" dirty="0"/>
              <a:t> – </a:t>
            </a:r>
            <a:r>
              <a:rPr lang="ja-JP" altLang="en-US" sz="1800" dirty="0"/>
              <a:t>国立天文台暦計算室</a:t>
            </a:r>
            <a:r>
              <a:rPr lang="en-US" altLang="ja-JP" sz="1800" dirty="0"/>
              <a:t>, https://eco.mtk.nao.ac.jp/koyomi/wiki/C5B7C2CEA4CEB7C1BEF5.html, (2021/07/24</a:t>
            </a:r>
            <a:r>
              <a:rPr lang="ja-JP" altLang="en-US" sz="1800" dirty="0"/>
              <a:t>閲覧</a:t>
            </a:r>
            <a:r>
              <a:rPr lang="en-US" altLang="ja-JP" sz="1800" dirty="0"/>
              <a:t>)</a:t>
            </a:r>
            <a:endParaRPr lang="ja-JP" altLang="en-US" sz="1800" dirty="0"/>
          </a:p>
          <a:p>
            <a:r>
              <a:rPr kumimoji="1" lang="en-US" altLang="ja-JP" sz="1800" dirty="0"/>
              <a:t>UVI</a:t>
            </a:r>
            <a:r>
              <a:rPr kumimoji="1" lang="ja-JP" altLang="en-US" sz="1800" dirty="0"/>
              <a:t>で撮影した金星昼面合成疑似カラー画像（</a:t>
            </a:r>
            <a:r>
              <a:rPr kumimoji="1" lang="en-US" altLang="ja-JP" sz="1800" dirty="0"/>
              <a:t>2018/03/30</a:t>
            </a:r>
            <a:r>
              <a:rPr kumimoji="1" lang="ja-JP" altLang="en-US" sz="1800" dirty="0"/>
              <a:t>） その</a:t>
            </a:r>
            <a:r>
              <a:rPr kumimoji="1" lang="en-US" altLang="ja-JP" sz="1800" dirty="0"/>
              <a:t>1|</a:t>
            </a:r>
            <a:r>
              <a:rPr kumimoji="1" lang="ja-JP" altLang="en-US" sz="1800" dirty="0"/>
              <a:t>ギャラリー</a:t>
            </a:r>
            <a:r>
              <a:rPr kumimoji="1" lang="en-US" altLang="ja-JP" sz="1800" dirty="0"/>
              <a:t>|</a:t>
            </a:r>
            <a:r>
              <a:rPr kumimoji="1" lang="ja-JP" altLang="en-US" sz="1800" dirty="0"/>
              <a:t>金星探査機「あかつき」</a:t>
            </a:r>
            <a:r>
              <a:rPr kumimoji="1" lang="en-US" altLang="ja-JP" sz="1800" dirty="0"/>
              <a:t>, https://akatsuki.isas.jaxa.jp/gallery/data/001166.html, (2021/07/24</a:t>
            </a:r>
            <a:r>
              <a:rPr kumimoji="1" lang="ja-JP" altLang="en-US" sz="1800" dirty="0"/>
              <a:t>閲覧</a:t>
            </a:r>
            <a:r>
              <a:rPr kumimoji="1" lang="en-US" altLang="ja-JP" sz="1800" dirty="0"/>
              <a:t>)</a:t>
            </a:r>
            <a:endParaRPr kumimoji="1" lang="ja-JP" altLang="en-US" sz="1800" dirty="0"/>
          </a:p>
          <a:p>
            <a:r>
              <a:rPr kumimoji="1" lang="en-US" altLang="ja-JP" sz="1800" dirty="0"/>
              <a:t>LIR</a:t>
            </a:r>
            <a:r>
              <a:rPr kumimoji="1" lang="ja-JP" altLang="en-US" sz="1800" dirty="0"/>
              <a:t>による雲頂輝度温度分布</a:t>
            </a:r>
            <a:r>
              <a:rPr lang="en-US" altLang="ja-JP" sz="1800" dirty="0"/>
              <a:t>|</a:t>
            </a:r>
            <a:r>
              <a:rPr kumimoji="1" lang="ja-JP" altLang="en-US" sz="1800" dirty="0"/>
              <a:t>ギャラリー</a:t>
            </a:r>
            <a:r>
              <a:rPr kumimoji="1" lang="en-US" altLang="ja-JP" sz="1800" dirty="0"/>
              <a:t>|</a:t>
            </a:r>
            <a:r>
              <a:rPr kumimoji="1" lang="ja-JP" altLang="en-US" sz="1800" dirty="0"/>
              <a:t>金星探査機「あかつき」</a:t>
            </a:r>
            <a:r>
              <a:rPr kumimoji="1" lang="en-US" altLang="ja-JP" sz="1800" dirty="0"/>
              <a:t>, https://akatsuki.isas.jaxa.jp/gallery/data/000845.html, (2021/07/24</a:t>
            </a:r>
            <a:r>
              <a:rPr kumimoji="1" lang="ja-JP" altLang="en-US" sz="1800" dirty="0"/>
              <a:t>閲覧</a:t>
            </a:r>
            <a:r>
              <a:rPr kumimoji="1" lang="en-US" altLang="ja-JP" sz="1800" dirty="0"/>
              <a:t>)</a:t>
            </a:r>
          </a:p>
          <a:p>
            <a:r>
              <a:rPr lang="ja-JP" altLang="en-US" sz="1800" dirty="0"/>
              <a:t>蛍光</a:t>
            </a:r>
            <a:r>
              <a:rPr lang="en-US" altLang="ja-JP" sz="1800" dirty="0"/>
              <a:t>X</a:t>
            </a:r>
            <a:r>
              <a:rPr lang="ja-JP" altLang="en-US" sz="1800" dirty="0"/>
              <a:t>線分析：原理解説：日立ハイテクサイエンス</a:t>
            </a:r>
            <a:r>
              <a:rPr lang="en-US" altLang="ja-JP" sz="1800" dirty="0"/>
              <a:t>, https://www.hitachi-hightech.com/hhs/products/tech/ana/xrf/descriptions.html, (2021/07/24</a:t>
            </a:r>
            <a:r>
              <a:rPr lang="ja-JP" altLang="en-US" sz="1800" dirty="0"/>
              <a:t>閲覧</a:t>
            </a:r>
            <a:r>
              <a:rPr lang="en-US" altLang="ja-JP" sz="1800" dirty="0"/>
              <a:t>)</a:t>
            </a:r>
          </a:p>
          <a:p>
            <a:r>
              <a:rPr kumimoji="1" lang="ja-JP" altLang="en-US" sz="1800" dirty="0"/>
              <a:t>風成作用</a:t>
            </a:r>
            <a:r>
              <a:rPr kumimoji="1" lang="en-US" altLang="ja-JP" sz="1800" dirty="0"/>
              <a:t>, http://www.ha.shotoku.ac.jp/~kawa/KYO/CHISITSU/kaze/index.html, (2021/07/24</a:t>
            </a:r>
            <a:r>
              <a:rPr kumimoji="1" lang="ja-JP" altLang="en-US" sz="1800" dirty="0"/>
              <a:t>閲覧</a:t>
            </a:r>
            <a:r>
              <a:rPr kumimoji="1" lang="en-US" altLang="ja-JP" sz="1800" dirty="0"/>
              <a:t>)</a:t>
            </a:r>
          </a:p>
          <a:p>
            <a:r>
              <a:rPr lang="ja-JP" altLang="en-US" sz="1800" dirty="0"/>
              <a:t>シュテファン・ボルツマンの法則</a:t>
            </a:r>
            <a:r>
              <a:rPr lang="en-US" altLang="ja-JP" sz="1800" dirty="0"/>
              <a:t>|</a:t>
            </a:r>
            <a:r>
              <a:rPr lang="ja-JP" altLang="en-US" sz="1800" dirty="0"/>
              <a:t>天文学辞典 </a:t>
            </a:r>
            <a:r>
              <a:rPr lang="en-US" altLang="ja-JP" sz="1800" dirty="0"/>
              <a:t>https://astro-dic.jp/stefan-boltzmann-law/, (2021/07/24</a:t>
            </a:r>
            <a:r>
              <a:rPr lang="ja-JP" altLang="en-US" sz="1800" dirty="0"/>
              <a:t>閲覧</a:t>
            </a:r>
            <a:r>
              <a:rPr lang="en-US" altLang="ja-JP" sz="1800" dirty="0"/>
              <a:t>)</a:t>
            </a:r>
          </a:p>
          <a:p>
            <a:r>
              <a:rPr kumimoji="1" lang="ja-JP" altLang="en-US" sz="1800" dirty="0"/>
              <a:t>ソレアイトとは </a:t>
            </a:r>
            <a:r>
              <a:rPr kumimoji="1" lang="en-US" altLang="ja-JP" sz="1800" dirty="0"/>
              <a:t>– </a:t>
            </a:r>
            <a:r>
              <a:rPr kumimoji="1" lang="ja-JP" altLang="en-US" sz="1800" dirty="0"/>
              <a:t>コトバンク </a:t>
            </a:r>
            <a:r>
              <a:rPr kumimoji="1" lang="en-US" altLang="ja-JP" sz="1800" dirty="0"/>
              <a:t>https://kotobank.jp/word/</a:t>
            </a:r>
            <a:r>
              <a:rPr kumimoji="1" lang="ja-JP" altLang="en-US" sz="1800" dirty="0"/>
              <a:t>ソレアイト</a:t>
            </a:r>
            <a:r>
              <a:rPr kumimoji="1" lang="en-US" altLang="ja-JP" sz="1800" dirty="0"/>
              <a:t>-315453, (2021/07/24</a:t>
            </a:r>
            <a:r>
              <a:rPr kumimoji="1" lang="ja-JP" altLang="en-US" sz="1800" dirty="0"/>
              <a:t>閲覧</a:t>
            </a:r>
            <a:r>
              <a:rPr kumimoji="1" lang="en-US" altLang="ja-JP" sz="1800" dirty="0"/>
              <a:t>)</a:t>
            </a:r>
          </a:p>
        </p:txBody>
      </p:sp>
    </p:spTree>
    <p:extLst>
      <p:ext uri="{BB962C8B-B14F-4D97-AF65-F5344CB8AC3E}">
        <p14:creationId xmlns:p14="http://schemas.microsoft.com/office/powerpoint/2010/main" val="1818786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BC7593-6E55-4BDF-98BC-55EDE75BCACA}"/>
              </a:ext>
            </a:extLst>
          </p:cNvPr>
          <p:cNvSpPr>
            <a:spLocks noGrp="1"/>
          </p:cNvSpPr>
          <p:nvPr>
            <p:ph type="title"/>
          </p:nvPr>
        </p:nvSpPr>
        <p:spPr>
          <a:xfrm>
            <a:off x="838200" y="2766218"/>
            <a:ext cx="10515600" cy="1325563"/>
          </a:xfrm>
        </p:spPr>
        <p:txBody>
          <a:bodyPr>
            <a:normAutofit fontScale="90000"/>
          </a:bodyPr>
          <a:lstStyle/>
          <a:p>
            <a:pPr algn="ctr"/>
            <a:r>
              <a:rPr kumimoji="1" lang="ja-JP" altLang="en-US" sz="6000" b="1" i="1" u="sng">
                <a:effectLst>
                  <a:outerShdw blurRad="38100" dist="38100" dir="2700000" algn="tl">
                    <a:srgbClr val="000000">
                      <a:alpha val="43137"/>
                    </a:srgbClr>
                  </a:outerShdw>
                </a:effectLst>
              </a:rPr>
              <a:t>ご清聴ありがとうございました。</a:t>
            </a:r>
          </a:p>
        </p:txBody>
      </p:sp>
    </p:spTree>
    <p:extLst>
      <p:ext uri="{BB962C8B-B14F-4D97-AF65-F5344CB8AC3E}">
        <p14:creationId xmlns:p14="http://schemas.microsoft.com/office/powerpoint/2010/main" val="390337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B1EFE0-A98D-3546-A2E3-8B05D9240B3A}"/>
              </a:ext>
            </a:extLst>
          </p:cNvPr>
          <p:cNvSpPr>
            <a:spLocks noGrp="1"/>
          </p:cNvSpPr>
          <p:nvPr>
            <p:ph type="title"/>
          </p:nvPr>
        </p:nvSpPr>
        <p:spPr/>
        <p:txBody>
          <a:bodyPr/>
          <a:lstStyle/>
          <a:p>
            <a:r>
              <a:rPr lang="en-US" altLang="ja-JP"/>
              <a:t>0,</a:t>
            </a:r>
            <a:r>
              <a:rPr lang="ja-JP" altLang="en-US"/>
              <a:t>金星とは</a:t>
            </a:r>
          </a:p>
        </p:txBody>
      </p:sp>
      <p:sp>
        <p:nvSpPr>
          <p:cNvPr id="3" name="コンテンツ プレースホルダー 2">
            <a:extLst>
              <a:ext uri="{FF2B5EF4-FFF2-40B4-BE49-F238E27FC236}">
                <a16:creationId xmlns:a16="http://schemas.microsoft.com/office/drawing/2014/main" id="{4826B02B-E548-F940-BDF5-265A0A867CD0}"/>
              </a:ext>
            </a:extLst>
          </p:cNvPr>
          <p:cNvSpPr>
            <a:spLocks noGrp="1"/>
          </p:cNvSpPr>
          <p:nvPr>
            <p:ph idx="1"/>
          </p:nvPr>
        </p:nvSpPr>
        <p:spPr/>
        <p:txBody>
          <a:bodyPr>
            <a:normAutofit lnSpcReduction="10000"/>
          </a:bodyPr>
          <a:lstStyle/>
          <a:p>
            <a:r>
              <a:rPr lang="ja-JP" altLang="en-US"/>
              <a:t>惑星の定義</a:t>
            </a:r>
            <a:r>
              <a:rPr lang="en-US" altLang="ja-JP"/>
              <a:t>(IAU 2006)</a:t>
            </a:r>
          </a:p>
          <a:p>
            <a:pPr marL="457200" lvl="1" indent="0">
              <a:buNone/>
            </a:pPr>
            <a:r>
              <a:rPr lang="en-US" altLang="ja-JP"/>
              <a:t>A "planet"1 is a celestial body that (a) is in orbit around the Sun, (b) has sufficient mass for its self-gravity to overcome rigid body forces so that it assumes a hydrostatic equilibrium (nearly round) shape, and (c) has cleared the </a:t>
            </a:r>
            <a:r>
              <a:rPr lang="en-US" altLang="ja-JP" err="1"/>
              <a:t>neighbourhood</a:t>
            </a:r>
            <a:r>
              <a:rPr lang="en-US" altLang="ja-JP"/>
              <a:t> around its orbit.</a:t>
            </a:r>
          </a:p>
          <a:p>
            <a:pPr marL="0" indent="0">
              <a:buNone/>
            </a:pPr>
            <a:r>
              <a:rPr lang="ja-JP" altLang="en-US"/>
              <a:t>つまり、</a:t>
            </a:r>
            <a:endParaRPr lang="en-US" altLang="ja-JP"/>
          </a:p>
          <a:p>
            <a:pPr marL="0" indent="0">
              <a:buNone/>
            </a:pPr>
            <a:r>
              <a:rPr lang="ja-JP" altLang="en-US"/>
              <a:t>「惑星」は</a:t>
            </a:r>
            <a:endParaRPr lang="en-US" altLang="ja-JP"/>
          </a:p>
          <a:p>
            <a:pPr marL="0" indent="0">
              <a:buNone/>
            </a:pPr>
            <a:r>
              <a:rPr lang="en-US" altLang="ja-JP"/>
              <a:t>(a)</a:t>
            </a:r>
            <a:r>
              <a:rPr lang="ja-JP" altLang="en-US"/>
              <a:t>太陽の周りを公転</a:t>
            </a:r>
            <a:endParaRPr lang="en-US" altLang="ja-JP"/>
          </a:p>
          <a:p>
            <a:pPr marL="0" indent="0">
              <a:buNone/>
            </a:pPr>
            <a:r>
              <a:rPr lang="en-US" altLang="ja-JP"/>
              <a:t>(b)</a:t>
            </a:r>
            <a:r>
              <a:rPr lang="ja-JP" altLang="en-US"/>
              <a:t>ほぼ球形</a:t>
            </a:r>
            <a:endParaRPr lang="en-US" altLang="ja-JP"/>
          </a:p>
          <a:p>
            <a:pPr marL="0" indent="0">
              <a:buNone/>
            </a:pPr>
            <a:r>
              <a:rPr lang="en-US" altLang="ja-JP"/>
              <a:t>(c)</a:t>
            </a:r>
            <a:r>
              <a:rPr lang="ja-JP" altLang="en-US"/>
              <a:t>軌道上からほかの天体を排除</a:t>
            </a:r>
            <a:endParaRPr lang="en-US" altLang="ja-JP"/>
          </a:p>
        </p:txBody>
      </p:sp>
    </p:spTree>
    <p:extLst>
      <p:ext uri="{BB962C8B-B14F-4D97-AF65-F5344CB8AC3E}">
        <p14:creationId xmlns:p14="http://schemas.microsoft.com/office/powerpoint/2010/main" val="117085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40F863EE-5941-D649-8F52-72C632D0A12B}"/>
              </a:ext>
            </a:extLst>
          </p:cNvPr>
          <p:cNvSpPr>
            <a:spLocks noGrp="1"/>
          </p:cNvSpPr>
          <p:nvPr>
            <p:ph type="title"/>
          </p:nvPr>
        </p:nvSpPr>
        <p:spPr>
          <a:xfrm>
            <a:off x="838200" y="2766218"/>
            <a:ext cx="10515600" cy="1325563"/>
          </a:xfrm>
        </p:spPr>
        <p:txBody>
          <a:bodyPr/>
          <a:lstStyle/>
          <a:p>
            <a:pPr algn="ctr"/>
            <a:r>
              <a:rPr lang="en-US" altLang="ja-JP"/>
              <a:t>1,</a:t>
            </a:r>
            <a:r>
              <a:rPr lang="ja-JP" altLang="en-US"/>
              <a:t>金星の大気</a:t>
            </a:r>
            <a:br>
              <a:rPr lang="ja-JP" altLang="en-US"/>
            </a:br>
            <a:r>
              <a:rPr lang="ja-JP" altLang="en-US" sz="2800"/>
              <a:t>大気構造と運動</a:t>
            </a:r>
            <a:endParaRPr lang="ja-JP" altLang="en-US"/>
          </a:p>
        </p:txBody>
      </p:sp>
    </p:spTree>
    <p:extLst>
      <p:ext uri="{BB962C8B-B14F-4D97-AF65-F5344CB8AC3E}">
        <p14:creationId xmlns:p14="http://schemas.microsoft.com/office/powerpoint/2010/main" val="3930740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476F0C-1C47-4DC6-B181-B8CE97DAA6A5}"/>
              </a:ext>
            </a:extLst>
          </p:cNvPr>
          <p:cNvSpPr>
            <a:spLocks noGrp="1"/>
          </p:cNvSpPr>
          <p:nvPr>
            <p:ph type="title"/>
          </p:nvPr>
        </p:nvSpPr>
        <p:spPr/>
        <p:txBody>
          <a:bodyPr/>
          <a:lstStyle/>
          <a:p>
            <a:r>
              <a:rPr kumimoji="1" lang="ja-JP" altLang="en-US"/>
              <a:t>イントロ：衛星で見る金星大気</a:t>
            </a:r>
          </a:p>
        </p:txBody>
      </p:sp>
      <p:pic>
        <p:nvPicPr>
          <p:cNvPr id="5" name="図 4">
            <a:extLst>
              <a:ext uri="{FF2B5EF4-FFF2-40B4-BE49-F238E27FC236}">
                <a16:creationId xmlns:a16="http://schemas.microsoft.com/office/drawing/2014/main" id="{A9193E22-EF37-9446-9548-5E4EE2CB7C8C}"/>
              </a:ext>
            </a:extLst>
          </p:cNvPr>
          <p:cNvPicPr>
            <a:picLocks noChangeAspect="1"/>
          </p:cNvPicPr>
          <p:nvPr/>
        </p:nvPicPr>
        <p:blipFill>
          <a:blip r:embed="rId3"/>
          <a:stretch>
            <a:fillRect/>
          </a:stretch>
        </p:blipFill>
        <p:spPr>
          <a:xfrm>
            <a:off x="838200" y="1497444"/>
            <a:ext cx="4983624" cy="3767282"/>
          </a:xfrm>
          <a:prstGeom prst="rect">
            <a:avLst/>
          </a:prstGeom>
        </p:spPr>
      </p:pic>
      <p:pic>
        <p:nvPicPr>
          <p:cNvPr id="8" name="図 7">
            <a:extLst>
              <a:ext uri="{FF2B5EF4-FFF2-40B4-BE49-F238E27FC236}">
                <a16:creationId xmlns:a16="http://schemas.microsoft.com/office/drawing/2014/main" id="{67BE3F2E-27C2-AB47-8BCE-1AFB0D34805C}"/>
              </a:ext>
            </a:extLst>
          </p:cNvPr>
          <p:cNvPicPr>
            <a:picLocks noChangeAspect="1"/>
          </p:cNvPicPr>
          <p:nvPr/>
        </p:nvPicPr>
        <p:blipFill>
          <a:blip r:embed="rId4"/>
          <a:stretch>
            <a:fillRect/>
          </a:stretch>
        </p:blipFill>
        <p:spPr>
          <a:xfrm>
            <a:off x="6376005" y="1497444"/>
            <a:ext cx="3807085" cy="3807085"/>
          </a:xfrm>
          <a:prstGeom prst="rect">
            <a:avLst/>
          </a:prstGeom>
        </p:spPr>
      </p:pic>
      <p:sp>
        <p:nvSpPr>
          <p:cNvPr id="9" name="テキスト ボックス 8">
            <a:extLst>
              <a:ext uri="{FF2B5EF4-FFF2-40B4-BE49-F238E27FC236}">
                <a16:creationId xmlns:a16="http://schemas.microsoft.com/office/drawing/2014/main" id="{EBCB8A74-F9EB-3744-B779-C8A0857A7160}"/>
              </a:ext>
            </a:extLst>
          </p:cNvPr>
          <p:cNvSpPr txBox="1"/>
          <p:nvPr/>
        </p:nvSpPr>
        <p:spPr>
          <a:xfrm>
            <a:off x="820334" y="5338329"/>
            <a:ext cx="5001490" cy="369332"/>
          </a:xfrm>
          <a:prstGeom prst="rect">
            <a:avLst/>
          </a:prstGeom>
          <a:noFill/>
        </p:spPr>
        <p:txBody>
          <a:bodyPr wrap="square" rtlCol="0">
            <a:spAutoFit/>
          </a:bodyPr>
          <a:lstStyle/>
          <a:p>
            <a:pPr algn="l"/>
            <a:r>
              <a:rPr lang="en-US" altLang="ja-JP"/>
              <a:t>LIR</a:t>
            </a:r>
            <a:r>
              <a:rPr lang="ja-JP" altLang="en-US"/>
              <a:t>による雲頂輝度温度分布</a:t>
            </a:r>
          </a:p>
        </p:txBody>
      </p:sp>
      <p:sp>
        <p:nvSpPr>
          <p:cNvPr id="10" name="テキスト ボックス 9">
            <a:extLst>
              <a:ext uri="{FF2B5EF4-FFF2-40B4-BE49-F238E27FC236}">
                <a16:creationId xmlns:a16="http://schemas.microsoft.com/office/drawing/2014/main" id="{2843AD6A-020E-FA48-A1C4-D776D4A8D0BA}"/>
              </a:ext>
            </a:extLst>
          </p:cNvPr>
          <p:cNvSpPr txBox="1"/>
          <p:nvPr/>
        </p:nvSpPr>
        <p:spPr>
          <a:xfrm>
            <a:off x="6380761" y="5342531"/>
            <a:ext cx="3807084" cy="646331"/>
          </a:xfrm>
          <a:prstGeom prst="rect">
            <a:avLst/>
          </a:prstGeom>
          <a:noFill/>
        </p:spPr>
        <p:txBody>
          <a:bodyPr wrap="square" rtlCol="0">
            <a:spAutoFit/>
          </a:bodyPr>
          <a:lstStyle/>
          <a:p>
            <a:pPr algn="l"/>
            <a:r>
              <a:rPr lang="en-US" altLang="ja-JP"/>
              <a:t>UVI</a:t>
            </a:r>
            <a:r>
              <a:rPr lang="ja-JP" altLang="en-US"/>
              <a:t>で撮影した金星昼面合成擬似カラー画像</a:t>
            </a:r>
          </a:p>
        </p:txBody>
      </p:sp>
      <p:sp>
        <p:nvSpPr>
          <p:cNvPr id="3" name="テキスト ボックス 2">
            <a:extLst>
              <a:ext uri="{FF2B5EF4-FFF2-40B4-BE49-F238E27FC236}">
                <a16:creationId xmlns:a16="http://schemas.microsoft.com/office/drawing/2014/main" id="{C6E040B4-A66C-4AA5-AB72-CE8A36C0F873}"/>
              </a:ext>
            </a:extLst>
          </p:cNvPr>
          <p:cNvSpPr txBox="1"/>
          <p:nvPr/>
        </p:nvSpPr>
        <p:spPr>
          <a:xfrm>
            <a:off x="4862974" y="4806950"/>
            <a:ext cx="826626" cy="369332"/>
          </a:xfrm>
          <a:prstGeom prst="rect">
            <a:avLst/>
          </a:prstGeom>
          <a:noFill/>
        </p:spPr>
        <p:txBody>
          <a:bodyPr wrap="square" rtlCol="0">
            <a:spAutoFit/>
          </a:bodyPr>
          <a:lstStyle/>
          <a:p>
            <a:r>
              <a:rPr kumimoji="1" lang="en-US" altLang="ja-JP">
                <a:solidFill>
                  <a:schemeClr val="bg1"/>
                </a:solidFill>
              </a:rPr>
              <a:t>©JAXA</a:t>
            </a:r>
            <a:endParaRPr kumimoji="1" lang="ja-JP" altLang="en-US">
              <a:solidFill>
                <a:schemeClr val="bg1"/>
              </a:solidFill>
            </a:endParaRPr>
          </a:p>
        </p:txBody>
      </p:sp>
      <p:sp>
        <p:nvSpPr>
          <p:cNvPr id="4" name="テキスト ボックス 3">
            <a:extLst>
              <a:ext uri="{FF2B5EF4-FFF2-40B4-BE49-F238E27FC236}">
                <a16:creationId xmlns:a16="http://schemas.microsoft.com/office/drawing/2014/main" id="{6E696A35-4CA5-4AE3-93BB-5BD0B313A4F6}"/>
              </a:ext>
            </a:extLst>
          </p:cNvPr>
          <p:cNvSpPr txBox="1"/>
          <p:nvPr/>
        </p:nvSpPr>
        <p:spPr>
          <a:xfrm>
            <a:off x="9276787" y="4859491"/>
            <a:ext cx="875174" cy="369332"/>
          </a:xfrm>
          <a:prstGeom prst="rect">
            <a:avLst/>
          </a:prstGeom>
          <a:noFill/>
        </p:spPr>
        <p:txBody>
          <a:bodyPr wrap="square" rtlCol="0">
            <a:spAutoFit/>
          </a:bodyPr>
          <a:lstStyle/>
          <a:p>
            <a:r>
              <a:rPr kumimoji="1" lang="en-US" altLang="ja-JP">
                <a:solidFill>
                  <a:schemeClr val="bg1"/>
                </a:solidFill>
              </a:rPr>
              <a:t>©JAXA</a:t>
            </a:r>
            <a:endParaRPr kumimoji="1" lang="ja-JP" altLang="en-US">
              <a:solidFill>
                <a:schemeClr val="bg1"/>
              </a:solidFill>
            </a:endParaRPr>
          </a:p>
        </p:txBody>
      </p:sp>
      <p:sp>
        <p:nvSpPr>
          <p:cNvPr id="6" name="テキスト ボックス 5">
            <a:extLst>
              <a:ext uri="{FF2B5EF4-FFF2-40B4-BE49-F238E27FC236}">
                <a16:creationId xmlns:a16="http://schemas.microsoft.com/office/drawing/2014/main" id="{1EE84A31-B184-49A5-A4C3-543B1F8BBEC5}"/>
              </a:ext>
            </a:extLst>
          </p:cNvPr>
          <p:cNvSpPr txBox="1"/>
          <p:nvPr/>
        </p:nvSpPr>
        <p:spPr>
          <a:xfrm>
            <a:off x="4142317" y="5264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a:t>テキストを入力</a:t>
            </a:r>
          </a:p>
        </p:txBody>
      </p:sp>
      <p:sp>
        <p:nvSpPr>
          <p:cNvPr id="7" name="テキスト ボックス 6">
            <a:extLst>
              <a:ext uri="{FF2B5EF4-FFF2-40B4-BE49-F238E27FC236}">
                <a16:creationId xmlns:a16="http://schemas.microsoft.com/office/drawing/2014/main" id="{AEAADA2C-1550-4A31-B4B6-DA5C9BF8496A}"/>
              </a:ext>
            </a:extLst>
          </p:cNvPr>
          <p:cNvSpPr txBox="1"/>
          <p:nvPr/>
        </p:nvSpPr>
        <p:spPr>
          <a:xfrm>
            <a:off x="5094818" y="6163734"/>
            <a:ext cx="716703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ea typeface="+mn-lt"/>
                <a:cs typeface="+mn-lt"/>
              </a:rPr>
              <a:t>右は　</a:t>
            </a:r>
            <a:r>
              <a:rPr lang="ja-JP">
                <a:ea typeface="+mn-lt"/>
                <a:cs typeface="+mn-lt"/>
              </a:rPr>
              <a:t>https://akatsuki.isas.jaxa.jp/gallery/data/001166.html</a:t>
            </a:r>
            <a:r>
              <a:rPr lang="ja-JP" altLang="en-US">
                <a:ea typeface="+mn-lt"/>
                <a:cs typeface="+mn-lt"/>
              </a:rPr>
              <a:t>　より引用</a:t>
            </a:r>
            <a:endParaRPr lang="ja-JP"/>
          </a:p>
        </p:txBody>
      </p:sp>
      <p:sp>
        <p:nvSpPr>
          <p:cNvPr id="11" name="テキスト ボックス 10">
            <a:extLst>
              <a:ext uri="{FF2B5EF4-FFF2-40B4-BE49-F238E27FC236}">
                <a16:creationId xmlns:a16="http://schemas.microsoft.com/office/drawing/2014/main" id="{1EAD190F-4BD1-435C-B0D0-8E6AAC3AEA22}"/>
              </a:ext>
            </a:extLst>
          </p:cNvPr>
          <p:cNvSpPr txBox="1"/>
          <p:nvPr/>
        </p:nvSpPr>
        <p:spPr>
          <a:xfrm>
            <a:off x="342900" y="5877984"/>
            <a:ext cx="8796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a:ea typeface="+mn-lt"/>
                <a:cs typeface="+mn-lt"/>
              </a:rPr>
              <a:t>左は　https://akatsuki.isas.jaxa.jp</a:t>
            </a:r>
            <a:r>
              <a:rPr lang="ja-JP">
                <a:ea typeface="+mn-lt"/>
                <a:cs typeface="+mn-lt"/>
              </a:rPr>
              <a:t>/gallery/data/000845.html　より</a:t>
            </a:r>
            <a:r>
              <a:rPr lang="ja-JP" altLang="en-US">
                <a:ea typeface="+mn-lt"/>
                <a:cs typeface="+mn-lt"/>
              </a:rPr>
              <a:t>引用</a:t>
            </a:r>
            <a:endParaRPr lang="ja-JP">
              <a:cs typeface="Calibri"/>
            </a:endParaRPr>
          </a:p>
        </p:txBody>
      </p:sp>
    </p:spTree>
    <p:extLst>
      <p:ext uri="{BB962C8B-B14F-4D97-AF65-F5344CB8AC3E}">
        <p14:creationId xmlns:p14="http://schemas.microsoft.com/office/powerpoint/2010/main" val="2554533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33875A-C2F0-484A-B6C3-5CD29F5CCCC6}"/>
              </a:ext>
            </a:extLst>
          </p:cNvPr>
          <p:cNvSpPr>
            <a:spLocks noGrp="1"/>
          </p:cNvSpPr>
          <p:nvPr>
            <p:ph type="title"/>
          </p:nvPr>
        </p:nvSpPr>
        <p:spPr/>
        <p:txBody>
          <a:bodyPr/>
          <a:lstStyle/>
          <a:p>
            <a:r>
              <a:rPr lang="ja-JP" altLang="en-US"/>
              <a:t>金星の大気：目次</a:t>
            </a:r>
            <a:endParaRPr kumimoji="1" lang="ja-JP" altLang="en-US"/>
          </a:p>
        </p:txBody>
      </p:sp>
      <p:sp>
        <p:nvSpPr>
          <p:cNvPr id="3" name="コンテンツ プレースホルダー 2">
            <a:extLst>
              <a:ext uri="{FF2B5EF4-FFF2-40B4-BE49-F238E27FC236}">
                <a16:creationId xmlns:a16="http://schemas.microsoft.com/office/drawing/2014/main" id="{08404E6B-C722-4719-A775-3B591033D498}"/>
              </a:ext>
            </a:extLst>
          </p:cNvPr>
          <p:cNvSpPr>
            <a:spLocks noGrp="1"/>
          </p:cNvSpPr>
          <p:nvPr>
            <p:ph idx="1"/>
          </p:nvPr>
        </p:nvSpPr>
        <p:spPr/>
        <p:txBody>
          <a:bodyPr/>
          <a:lstStyle/>
          <a:p>
            <a:r>
              <a:rPr kumimoji="1" lang="ja-JP" altLang="en-US"/>
              <a:t>金星の平衡温度と温室効果</a:t>
            </a:r>
          </a:p>
          <a:p>
            <a:r>
              <a:rPr kumimoji="1" lang="ja-JP" altLang="en-US"/>
              <a:t>金星大気の構造</a:t>
            </a:r>
          </a:p>
          <a:p>
            <a:r>
              <a:rPr lang="ja-JP" altLang="en-US"/>
              <a:t>金星の大気循環</a:t>
            </a:r>
            <a:endParaRPr kumimoji="1" lang="ja-JP" altLang="en-US"/>
          </a:p>
        </p:txBody>
      </p:sp>
    </p:spTree>
    <p:extLst>
      <p:ext uri="{BB962C8B-B14F-4D97-AF65-F5344CB8AC3E}">
        <p14:creationId xmlns:p14="http://schemas.microsoft.com/office/powerpoint/2010/main" val="1326452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1B4C0A-2E4D-44D7-BB37-AF5AE8677A11}"/>
              </a:ext>
            </a:extLst>
          </p:cNvPr>
          <p:cNvSpPr>
            <a:spLocks noGrp="1"/>
          </p:cNvSpPr>
          <p:nvPr>
            <p:ph type="title"/>
          </p:nvPr>
        </p:nvSpPr>
        <p:spPr/>
        <p:txBody>
          <a:bodyPr/>
          <a:lstStyle/>
          <a:p>
            <a:r>
              <a:rPr lang="ja-JP" altLang="en-US"/>
              <a:t>金星の表面温度：</a:t>
            </a:r>
            <a:r>
              <a:rPr kumimoji="1" lang="ja-JP" altLang="en-US"/>
              <a:t>アルベド</a:t>
            </a:r>
          </a:p>
        </p:txBody>
      </p:sp>
      <p:sp>
        <p:nvSpPr>
          <p:cNvPr id="3" name="コンテンツ プレースホルダー 2">
            <a:extLst>
              <a:ext uri="{FF2B5EF4-FFF2-40B4-BE49-F238E27FC236}">
                <a16:creationId xmlns:a16="http://schemas.microsoft.com/office/drawing/2014/main" id="{4B0935DE-7F23-4D28-9620-E977C1182384}"/>
              </a:ext>
            </a:extLst>
          </p:cNvPr>
          <p:cNvSpPr>
            <a:spLocks noGrp="1"/>
          </p:cNvSpPr>
          <p:nvPr>
            <p:ph idx="1"/>
          </p:nvPr>
        </p:nvSpPr>
        <p:spPr>
          <a:xfrm>
            <a:off x="838200" y="1876996"/>
            <a:ext cx="7727011" cy="4351338"/>
          </a:xfrm>
        </p:spPr>
        <p:txBody>
          <a:bodyPr/>
          <a:lstStyle/>
          <a:p>
            <a:r>
              <a:rPr kumimoji="1" lang="ja-JP" altLang="en-US"/>
              <a:t>アルベド</a:t>
            </a:r>
            <a:r>
              <a:rPr kumimoji="1" lang="en-US" altLang="ja-JP"/>
              <a:t>…</a:t>
            </a:r>
            <a:r>
              <a:rPr kumimoji="1" lang="ja-JP" altLang="en-US"/>
              <a:t>入射してきたエネルギーに対して反射されるエネルギーの比率</a:t>
            </a:r>
            <a:endParaRPr kumimoji="1" lang="en-US" altLang="ja-JP"/>
          </a:p>
          <a:p>
            <a:r>
              <a:rPr kumimoji="1" lang="ja-JP" altLang="en-US"/>
              <a:t>金星の</a:t>
            </a:r>
            <a:r>
              <a:rPr lang="ja-JP" altLang="en-US"/>
              <a:t>アルベド　</a:t>
            </a:r>
            <a:r>
              <a:rPr lang="en-US" altLang="ja-JP"/>
              <a:t>0.76</a:t>
            </a:r>
            <a:endParaRPr kumimoji="1" lang="en-US" altLang="ja-JP"/>
          </a:p>
        </p:txBody>
      </p:sp>
      <p:pic>
        <p:nvPicPr>
          <p:cNvPr id="6" name="図 5">
            <a:extLst>
              <a:ext uri="{FF2B5EF4-FFF2-40B4-BE49-F238E27FC236}">
                <a16:creationId xmlns:a16="http://schemas.microsoft.com/office/drawing/2014/main" id="{DE1FB466-839B-834E-8DF9-7407BCE167F4}"/>
              </a:ext>
            </a:extLst>
          </p:cNvPr>
          <p:cNvPicPr>
            <a:picLocks noChangeAspect="1"/>
          </p:cNvPicPr>
          <p:nvPr/>
        </p:nvPicPr>
        <p:blipFill rotWithShape="1">
          <a:blip r:embed="rId3"/>
          <a:srcRect l="-102" t="55461" r="102"/>
          <a:stretch/>
        </p:blipFill>
        <p:spPr>
          <a:xfrm>
            <a:off x="458799" y="4099210"/>
            <a:ext cx="10058400" cy="2277524"/>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インク 6">
                <a:extLst>
                  <a:ext uri="{FF2B5EF4-FFF2-40B4-BE49-F238E27FC236}">
                    <a16:creationId xmlns:a16="http://schemas.microsoft.com/office/drawing/2014/main" id="{20E499E3-131A-F846-9EF6-FC3B2946594C}"/>
                  </a:ext>
                </a:extLst>
              </p14:cNvPr>
              <p14:cNvContentPartPr/>
              <p14:nvPr/>
            </p14:nvContentPartPr>
            <p14:xfrm>
              <a:off x="8895410" y="4405112"/>
              <a:ext cx="300960" cy="396360"/>
            </p14:xfrm>
          </p:contentPart>
        </mc:Choice>
        <mc:Fallback xmlns="">
          <p:pic>
            <p:nvPicPr>
              <p:cNvPr id="7" name="インク 6">
                <a:extLst>
                  <a:ext uri="{FF2B5EF4-FFF2-40B4-BE49-F238E27FC236}">
                    <a16:creationId xmlns:a16="http://schemas.microsoft.com/office/drawing/2014/main" id="{20E499E3-131A-F846-9EF6-FC3B2946594C}"/>
                  </a:ext>
                </a:extLst>
              </p:cNvPr>
              <p:cNvPicPr/>
              <p:nvPr/>
            </p:nvPicPr>
            <p:blipFill>
              <a:blip r:embed="rId5"/>
              <a:stretch>
                <a:fillRect/>
              </a:stretch>
            </p:blipFill>
            <p:spPr>
              <a:xfrm>
                <a:off x="8886410" y="4396112"/>
                <a:ext cx="318600" cy="41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インク 7">
                <a:extLst>
                  <a:ext uri="{FF2B5EF4-FFF2-40B4-BE49-F238E27FC236}">
                    <a16:creationId xmlns:a16="http://schemas.microsoft.com/office/drawing/2014/main" id="{2BB4244B-1D20-8F4C-AB04-6F72AB8D6D5A}"/>
                  </a:ext>
                </a:extLst>
              </p14:cNvPr>
              <p14:cNvContentPartPr/>
              <p14:nvPr/>
            </p14:nvContentPartPr>
            <p14:xfrm>
              <a:off x="11223530" y="5456672"/>
              <a:ext cx="360" cy="360"/>
            </p14:xfrm>
          </p:contentPart>
        </mc:Choice>
        <mc:Fallback xmlns="">
          <p:pic>
            <p:nvPicPr>
              <p:cNvPr id="8" name="インク 7">
                <a:extLst>
                  <a:ext uri="{FF2B5EF4-FFF2-40B4-BE49-F238E27FC236}">
                    <a16:creationId xmlns:a16="http://schemas.microsoft.com/office/drawing/2014/main" id="{2BB4244B-1D20-8F4C-AB04-6F72AB8D6D5A}"/>
                  </a:ext>
                </a:extLst>
              </p:cNvPr>
              <p:cNvPicPr/>
              <p:nvPr/>
            </p:nvPicPr>
            <p:blipFill>
              <a:blip r:embed="rId7"/>
              <a:stretch>
                <a:fillRect/>
              </a:stretch>
            </p:blipFill>
            <p:spPr>
              <a:xfrm>
                <a:off x="11214530" y="54476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インク 9">
                <a:extLst>
                  <a:ext uri="{FF2B5EF4-FFF2-40B4-BE49-F238E27FC236}">
                    <a16:creationId xmlns:a16="http://schemas.microsoft.com/office/drawing/2014/main" id="{901238D0-EDB1-3C46-95A8-51288C844CC5}"/>
                  </a:ext>
                </a:extLst>
              </p14:cNvPr>
              <p14:cNvContentPartPr/>
              <p14:nvPr/>
            </p14:nvContentPartPr>
            <p14:xfrm>
              <a:off x="8888570" y="5280992"/>
              <a:ext cx="273600" cy="360"/>
            </p14:xfrm>
          </p:contentPart>
        </mc:Choice>
        <mc:Fallback xmlns="">
          <p:pic>
            <p:nvPicPr>
              <p:cNvPr id="10" name="インク 9">
                <a:extLst>
                  <a:ext uri="{FF2B5EF4-FFF2-40B4-BE49-F238E27FC236}">
                    <a16:creationId xmlns:a16="http://schemas.microsoft.com/office/drawing/2014/main" id="{901238D0-EDB1-3C46-95A8-51288C844CC5}"/>
                  </a:ext>
                </a:extLst>
              </p:cNvPr>
              <p:cNvPicPr/>
              <p:nvPr/>
            </p:nvPicPr>
            <p:blipFill>
              <a:blip r:embed="rId9"/>
              <a:stretch>
                <a:fillRect/>
              </a:stretch>
            </p:blipFill>
            <p:spPr>
              <a:xfrm>
                <a:off x="8879570" y="5271992"/>
                <a:ext cx="2912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インク 10">
                <a:extLst>
                  <a:ext uri="{FF2B5EF4-FFF2-40B4-BE49-F238E27FC236}">
                    <a16:creationId xmlns:a16="http://schemas.microsoft.com/office/drawing/2014/main" id="{6C48D009-E79C-6947-BD2E-DEE03F56FD70}"/>
                  </a:ext>
                </a:extLst>
              </p14:cNvPr>
              <p14:cNvContentPartPr/>
              <p14:nvPr/>
            </p14:nvContentPartPr>
            <p14:xfrm>
              <a:off x="8895410" y="5171552"/>
              <a:ext cx="259920" cy="360"/>
            </p14:xfrm>
          </p:contentPart>
        </mc:Choice>
        <mc:Fallback xmlns="">
          <p:pic>
            <p:nvPicPr>
              <p:cNvPr id="11" name="インク 10">
                <a:extLst>
                  <a:ext uri="{FF2B5EF4-FFF2-40B4-BE49-F238E27FC236}">
                    <a16:creationId xmlns:a16="http://schemas.microsoft.com/office/drawing/2014/main" id="{6C48D009-E79C-6947-BD2E-DEE03F56FD70}"/>
                  </a:ext>
                </a:extLst>
              </p:cNvPr>
              <p:cNvPicPr/>
              <p:nvPr/>
            </p:nvPicPr>
            <p:blipFill>
              <a:blip r:embed="rId11"/>
              <a:stretch>
                <a:fillRect/>
              </a:stretch>
            </p:blipFill>
            <p:spPr>
              <a:xfrm>
                <a:off x="8886410" y="5162552"/>
                <a:ext cx="2775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インク 15">
                <a:extLst>
                  <a:ext uri="{FF2B5EF4-FFF2-40B4-BE49-F238E27FC236}">
                    <a16:creationId xmlns:a16="http://schemas.microsoft.com/office/drawing/2014/main" id="{F920F356-E555-BF40-B4FD-5E36170701BC}"/>
                  </a:ext>
                </a:extLst>
              </p14:cNvPr>
              <p14:cNvContentPartPr/>
              <p14:nvPr/>
            </p14:nvContentPartPr>
            <p14:xfrm>
              <a:off x="8866250" y="5135912"/>
              <a:ext cx="360" cy="162720"/>
            </p14:xfrm>
          </p:contentPart>
        </mc:Choice>
        <mc:Fallback xmlns="">
          <p:pic>
            <p:nvPicPr>
              <p:cNvPr id="16" name="インク 15">
                <a:extLst>
                  <a:ext uri="{FF2B5EF4-FFF2-40B4-BE49-F238E27FC236}">
                    <a16:creationId xmlns:a16="http://schemas.microsoft.com/office/drawing/2014/main" id="{F920F356-E555-BF40-B4FD-5E36170701BC}"/>
                  </a:ext>
                </a:extLst>
              </p:cNvPr>
              <p:cNvPicPr/>
              <p:nvPr/>
            </p:nvPicPr>
            <p:blipFill>
              <a:blip r:embed="rId13"/>
              <a:stretch>
                <a:fillRect/>
              </a:stretch>
            </p:blipFill>
            <p:spPr>
              <a:xfrm>
                <a:off x="8857250" y="5126912"/>
                <a:ext cx="18000"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インク 18">
                <a:extLst>
                  <a:ext uri="{FF2B5EF4-FFF2-40B4-BE49-F238E27FC236}">
                    <a16:creationId xmlns:a16="http://schemas.microsoft.com/office/drawing/2014/main" id="{E014A67C-3F73-8249-AA1A-10290C22AEE2}"/>
                  </a:ext>
                </a:extLst>
              </p14:cNvPr>
              <p14:cNvContentPartPr/>
              <p14:nvPr/>
            </p14:nvContentPartPr>
            <p14:xfrm>
              <a:off x="9180530" y="5149592"/>
              <a:ext cx="360" cy="176760"/>
            </p14:xfrm>
          </p:contentPart>
        </mc:Choice>
        <mc:Fallback xmlns="">
          <p:pic>
            <p:nvPicPr>
              <p:cNvPr id="19" name="インク 18">
                <a:extLst>
                  <a:ext uri="{FF2B5EF4-FFF2-40B4-BE49-F238E27FC236}">
                    <a16:creationId xmlns:a16="http://schemas.microsoft.com/office/drawing/2014/main" id="{E014A67C-3F73-8249-AA1A-10290C22AEE2}"/>
                  </a:ext>
                </a:extLst>
              </p:cNvPr>
              <p:cNvPicPr/>
              <p:nvPr/>
            </p:nvPicPr>
            <p:blipFill>
              <a:blip r:embed="rId15"/>
              <a:stretch>
                <a:fillRect/>
              </a:stretch>
            </p:blipFill>
            <p:spPr>
              <a:xfrm>
                <a:off x="9171530" y="5140592"/>
                <a:ext cx="18000" cy="194400"/>
              </a:xfrm>
              <a:prstGeom prst="rect">
                <a:avLst/>
              </a:prstGeom>
            </p:spPr>
          </p:pic>
        </mc:Fallback>
      </mc:AlternateContent>
      <p:sp>
        <p:nvSpPr>
          <p:cNvPr id="4" name="テキスト ボックス 3">
            <a:extLst>
              <a:ext uri="{FF2B5EF4-FFF2-40B4-BE49-F238E27FC236}">
                <a16:creationId xmlns:a16="http://schemas.microsoft.com/office/drawing/2014/main" id="{5810B4BD-4A1C-46F6-8117-14C6CE63FCEE}"/>
              </a:ext>
            </a:extLst>
          </p:cNvPr>
          <p:cNvSpPr txBox="1"/>
          <p:nvPr/>
        </p:nvSpPr>
        <p:spPr>
          <a:xfrm>
            <a:off x="8044666" y="6346449"/>
            <a:ext cx="2106202" cy="369332"/>
          </a:xfrm>
          <a:prstGeom prst="rect">
            <a:avLst/>
          </a:prstGeom>
          <a:noFill/>
        </p:spPr>
        <p:txBody>
          <a:bodyPr wrap="square" rtlCol="0">
            <a:spAutoFit/>
          </a:bodyPr>
          <a:lstStyle/>
          <a:p>
            <a:r>
              <a:rPr kumimoji="1" lang="en-US" altLang="ja-JP"/>
              <a:t>(</a:t>
            </a:r>
            <a:r>
              <a:rPr kumimoji="1" lang="ja-JP" altLang="en-US"/>
              <a:t>国立天文台 </a:t>
            </a:r>
            <a:r>
              <a:rPr kumimoji="1" lang="en-US" altLang="ja-JP"/>
              <a:t>2020)</a:t>
            </a:r>
            <a:endParaRPr kumimoji="1" lang="ja-JP" altLang="en-US"/>
          </a:p>
        </p:txBody>
      </p:sp>
      <p:pic>
        <p:nvPicPr>
          <p:cNvPr id="5" name="図 4">
            <a:extLst>
              <a:ext uri="{FF2B5EF4-FFF2-40B4-BE49-F238E27FC236}">
                <a16:creationId xmlns:a16="http://schemas.microsoft.com/office/drawing/2014/main" id="{038CCCD5-A0ED-48AB-B483-6AD4DA859FA0}"/>
              </a:ext>
            </a:extLst>
          </p:cNvPr>
          <p:cNvPicPr>
            <a:picLocks noChangeAspect="1"/>
          </p:cNvPicPr>
          <p:nvPr/>
        </p:nvPicPr>
        <p:blipFill rotWithShape="1">
          <a:blip r:embed="rId16"/>
          <a:srcRect l="83618" t="-355" r="13186" b="42219"/>
          <a:stretch/>
        </p:blipFill>
        <p:spPr>
          <a:xfrm>
            <a:off x="8547622" y="195416"/>
            <a:ext cx="955495" cy="3852423"/>
          </a:xfrm>
          <a:prstGeom prst="rect">
            <a:avLst/>
          </a:prstGeom>
        </p:spPr>
      </p:pic>
      <p:cxnSp>
        <p:nvCxnSpPr>
          <p:cNvPr id="21" name="直線コネクタ 20">
            <a:extLst>
              <a:ext uri="{FF2B5EF4-FFF2-40B4-BE49-F238E27FC236}">
                <a16:creationId xmlns:a16="http://schemas.microsoft.com/office/drawing/2014/main" id="{71350B3A-FC23-459C-A511-A5B8DE08B14F}"/>
              </a:ext>
            </a:extLst>
          </p:cNvPr>
          <p:cNvCxnSpPr/>
          <p:nvPr/>
        </p:nvCxnSpPr>
        <p:spPr>
          <a:xfrm>
            <a:off x="8527550" y="4052665"/>
            <a:ext cx="360000" cy="136408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3" name="直線コネクタ 22">
            <a:extLst>
              <a:ext uri="{FF2B5EF4-FFF2-40B4-BE49-F238E27FC236}">
                <a16:creationId xmlns:a16="http://schemas.microsoft.com/office/drawing/2014/main" id="{90980363-B5E6-4312-81B8-E7FBC4C1DF5C}"/>
              </a:ext>
            </a:extLst>
          </p:cNvPr>
          <p:cNvCxnSpPr/>
          <p:nvPr/>
        </p:nvCxnSpPr>
        <p:spPr>
          <a:xfrm flipH="1">
            <a:off x="9228557" y="4052665"/>
            <a:ext cx="295587" cy="136408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5" name="直線コネクタ 24">
            <a:extLst>
              <a:ext uri="{FF2B5EF4-FFF2-40B4-BE49-F238E27FC236}">
                <a16:creationId xmlns:a16="http://schemas.microsoft.com/office/drawing/2014/main" id="{8DD2900B-3AE3-4D58-8561-B66F4D12E334}"/>
              </a:ext>
            </a:extLst>
          </p:cNvPr>
          <p:cNvCxnSpPr/>
          <p:nvPr/>
        </p:nvCxnSpPr>
        <p:spPr>
          <a:xfrm>
            <a:off x="8707550" y="3346807"/>
            <a:ext cx="0" cy="321067"/>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26" name="図 25">
            <a:extLst>
              <a:ext uri="{FF2B5EF4-FFF2-40B4-BE49-F238E27FC236}">
                <a16:creationId xmlns:a16="http://schemas.microsoft.com/office/drawing/2014/main" id="{F964F9A0-F45C-4FC9-AE14-E5237027B32B}"/>
              </a:ext>
            </a:extLst>
          </p:cNvPr>
          <p:cNvPicPr>
            <a:picLocks noChangeAspect="1"/>
          </p:cNvPicPr>
          <p:nvPr/>
        </p:nvPicPr>
        <p:blipFill>
          <a:blip r:embed="rId17"/>
          <a:stretch>
            <a:fillRect/>
          </a:stretch>
        </p:blipFill>
        <p:spPr>
          <a:xfrm rot="5400000" flipH="1">
            <a:off x="9001771" y="2988373"/>
            <a:ext cx="70613" cy="659055"/>
          </a:xfrm>
          <a:prstGeom prst="rect">
            <a:avLst/>
          </a:prstGeom>
        </p:spPr>
      </p:pic>
      <p:pic>
        <p:nvPicPr>
          <p:cNvPr id="27" name="図 26">
            <a:extLst>
              <a:ext uri="{FF2B5EF4-FFF2-40B4-BE49-F238E27FC236}">
                <a16:creationId xmlns:a16="http://schemas.microsoft.com/office/drawing/2014/main" id="{2A24CA84-20FD-45C0-BD54-1B05D5D1F657}"/>
              </a:ext>
            </a:extLst>
          </p:cNvPr>
          <p:cNvPicPr>
            <a:picLocks noChangeAspect="1"/>
          </p:cNvPicPr>
          <p:nvPr/>
        </p:nvPicPr>
        <p:blipFill>
          <a:blip r:embed="rId18"/>
          <a:stretch>
            <a:fillRect/>
          </a:stretch>
        </p:blipFill>
        <p:spPr>
          <a:xfrm>
            <a:off x="8702083" y="3640043"/>
            <a:ext cx="664522" cy="73158"/>
          </a:xfrm>
          <a:prstGeom prst="rect">
            <a:avLst/>
          </a:prstGeom>
        </p:spPr>
      </p:pic>
      <p:pic>
        <p:nvPicPr>
          <p:cNvPr id="29" name="図 28">
            <a:extLst>
              <a:ext uri="{FF2B5EF4-FFF2-40B4-BE49-F238E27FC236}">
                <a16:creationId xmlns:a16="http://schemas.microsoft.com/office/drawing/2014/main" id="{625726AD-41BF-496E-815D-1680E9B7FB84}"/>
              </a:ext>
            </a:extLst>
          </p:cNvPr>
          <p:cNvPicPr>
            <a:picLocks noChangeAspect="1"/>
          </p:cNvPicPr>
          <p:nvPr/>
        </p:nvPicPr>
        <p:blipFill>
          <a:blip r:embed="rId17"/>
          <a:stretch>
            <a:fillRect/>
          </a:stretch>
        </p:blipFill>
        <p:spPr>
          <a:xfrm>
            <a:off x="9376350" y="3326468"/>
            <a:ext cx="36579" cy="341406"/>
          </a:xfrm>
          <a:prstGeom prst="rect">
            <a:avLst/>
          </a:prstGeom>
        </p:spPr>
      </p:pic>
    </p:spTree>
    <p:extLst>
      <p:ext uri="{BB962C8B-B14F-4D97-AF65-F5344CB8AC3E}">
        <p14:creationId xmlns:p14="http://schemas.microsoft.com/office/powerpoint/2010/main" val="4181317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8ACA5D-03F1-4A11-BFD4-4A5AFCCE133B}"/>
              </a:ext>
            </a:extLst>
          </p:cNvPr>
          <p:cNvSpPr>
            <a:spLocks noGrp="1"/>
          </p:cNvSpPr>
          <p:nvPr>
            <p:ph type="title"/>
          </p:nvPr>
        </p:nvSpPr>
        <p:spPr/>
        <p:txBody>
          <a:bodyPr/>
          <a:lstStyle/>
          <a:p>
            <a:r>
              <a:rPr lang="ja-JP" altLang="en-US"/>
              <a:t>金星の表面温度：</a:t>
            </a:r>
            <a:r>
              <a:rPr kumimoji="1" lang="ja-JP" altLang="en-US"/>
              <a:t>エネルギー収支</a:t>
            </a:r>
            <a:r>
              <a:rPr kumimoji="1" lang="en-US" altLang="ja-JP"/>
              <a:t>(1)</a:t>
            </a:r>
            <a:endParaRPr kumimoji="1" lang="ja-JP" altLang="en-US"/>
          </a:p>
        </p:txBody>
      </p:sp>
      <p:sp>
        <p:nvSpPr>
          <p:cNvPr id="3" name="コンテンツ プレースホルダー 2">
            <a:extLst>
              <a:ext uri="{FF2B5EF4-FFF2-40B4-BE49-F238E27FC236}">
                <a16:creationId xmlns:a16="http://schemas.microsoft.com/office/drawing/2014/main" id="{A8A6F88B-F133-4642-8267-F2991945BA49}"/>
              </a:ext>
            </a:extLst>
          </p:cNvPr>
          <p:cNvSpPr>
            <a:spLocks noGrp="1"/>
          </p:cNvSpPr>
          <p:nvPr>
            <p:ph idx="1"/>
          </p:nvPr>
        </p:nvSpPr>
        <p:spPr>
          <a:xfrm>
            <a:off x="838200" y="1825625"/>
            <a:ext cx="7737921" cy="4351338"/>
          </a:xfrm>
        </p:spPr>
        <p:txBody>
          <a:bodyPr/>
          <a:lstStyle/>
          <a:p>
            <a:r>
              <a:rPr kumimoji="1" lang="ja-JP" altLang="en-US"/>
              <a:t>物質はその温度に依存する大きさの</a:t>
            </a:r>
            <a:r>
              <a:rPr kumimoji="1" lang="en-US" altLang="ja-JP"/>
              <a:t>(</a:t>
            </a:r>
            <a:r>
              <a:rPr kumimoji="1" lang="ja-JP" altLang="en-US"/>
              <a:t>単位時間当たりの</a:t>
            </a:r>
            <a:r>
              <a:rPr kumimoji="1" lang="en-US" altLang="ja-JP"/>
              <a:t>)</a:t>
            </a:r>
            <a:r>
              <a:rPr kumimoji="1" lang="ja-JP" altLang="en-US"/>
              <a:t>放射エネルギーの放射する</a:t>
            </a:r>
            <a:endParaRPr kumimoji="1" lang="en-US" altLang="ja-JP"/>
          </a:p>
          <a:p>
            <a:r>
              <a:rPr kumimoji="1" lang="en-US" altLang="ja-JP"/>
              <a:t>Stefan-</a:t>
            </a:r>
            <a:r>
              <a:rPr kumimoji="1" lang="en-US" altLang="ja-JP" err="1"/>
              <a:t>Blotzmann</a:t>
            </a:r>
            <a:r>
              <a:rPr kumimoji="1" lang="ja-JP" altLang="en-US"/>
              <a:t>の法</a:t>
            </a:r>
            <a:r>
              <a:rPr lang="ja-JP" altLang="en-US"/>
              <a:t>則</a:t>
            </a:r>
            <a:endParaRPr lang="en-US" altLang="ja-JP"/>
          </a:p>
          <a:p>
            <a:r>
              <a:rPr lang="en-US" altLang="ja-JP"/>
              <a:t> I = </a:t>
            </a:r>
            <a:r>
              <a:rPr lang="el-GR" altLang="ja-JP"/>
              <a:t>σ</a:t>
            </a:r>
            <a:r>
              <a:rPr lang="en-US" altLang="ja-JP"/>
              <a:t>T^4</a:t>
            </a:r>
          </a:p>
          <a:p>
            <a:endParaRPr lang="en-US" altLang="ja-JP"/>
          </a:p>
          <a:p>
            <a:endParaRPr lang="en-US" altLang="ja-JP"/>
          </a:p>
          <a:p>
            <a:r>
              <a:rPr lang="ja-JP" altLang="en-US"/>
              <a:t>黒体</a:t>
            </a:r>
            <a:r>
              <a:rPr lang="en-US" altLang="ja-JP"/>
              <a:t>…</a:t>
            </a:r>
            <a:r>
              <a:rPr lang="ja-JP" altLang="en-US"/>
              <a:t>入射した光をすべて吸収</a:t>
            </a:r>
            <a:endParaRPr lang="en-US" altLang="ja-JP"/>
          </a:p>
          <a:p>
            <a:r>
              <a:rPr lang="ja-JP" altLang="en-US"/>
              <a:t>金星を黒体と近似する</a:t>
            </a:r>
            <a:endParaRPr lang="en-US" altLang="ja-JP"/>
          </a:p>
          <a:p>
            <a:pPr marL="0" indent="0">
              <a:buNone/>
            </a:pPr>
            <a:endParaRPr lang="en-US" altLang="ja-JP"/>
          </a:p>
          <a:p>
            <a:endParaRPr lang="en-US" altLang="ja-JP"/>
          </a:p>
          <a:p>
            <a:pPr marL="0" indent="0">
              <a:buNone/>
            </a:pPr>
            <a:endParaRPr lang="en-US" altLang="ja-JP"/>
          </a:p>
        </p:txBody>
      </p:sp>
      <p:sp>
        <p:nvSpPr>
          <p:cNvPr id="4" name="テキスト ボックス 3">
            <a:extLst>
              <a:ext uri="{FF2B5EF4-FFF2-40B4-BE49-F238E27FC236}">
                <a16:creationId xmlns:a16="http://schemas.microsoft.com/office/drawing/2014/main" id="{3B839D8C-DD3F-4F2A-934D-E140733DB74A}"/>
              </a:ext>
            </a:extLst>
          </p:cNvPr>
          <p:cNvSpPr txBox="1"/>
          <p:nvPr/>
        </p:nvSpPr>
        <p:spPr>
          <a:xfrm>
            <a:off x="2082231" y="3643573"/>
            <a:ext cx="5438452" cy="923330"/>
          </a:xfrm>
          <a:prstGeom prst="rect">
            <a:avLst/>
          </a:prstGeom>
          <a:noFill/>
        </p:spPr>
        <p:txBody>
          <a:bodyPr wrap="square" rtlCol="0">
            <a:spAutoFit/>
          </a:bodyPr>
          <a:lstStyle/>
          <a:p>
            <a:r>
              <a:rPr kumimoji="1" lang="en-US" altLang="ja-JP"/>
              <a:t>I…</a:t>
            </a:r>
            <a:r>
              <a:rPr kumimoji="1" lang="ja-JP" altLang="en-US"/>
              <a:t>単位時間当たりの放射エネルギー</a:t>
            </a:r>
            <a:endParaRPr kumimoji="1" lang="en-US" altLang="ja-JP"/>
          </a:p>
          <a:p>
            <a:r>
              <a:rPr kumimoji="1" lang="en-US" altLang="ja-JP"/>
              <a:t>T…</a:t>
            </a:r>
            <a:r>
              <a:rPr kumimoji="1" lang="ja-JP" altLang="en-US"/>
              <a:t>絶対温度</a:t>
            </a:r>
            <a:endParaRPr kumimoji="1" lang="en-US" altLang="ja-JP"/>
          </a:p>
          <a:p>
            <a:r>
              <a:rPr kumimoji="1" lang="en-US" altLang="ja-JP"/>
              <a:t>σ…</a:t>
            </a:r>
            <a:r>
              <a:rPr kumimoji="1" lang="en-US" altLang="ja-JP" err="1"/>
              <a:t>sfefan-Blotzmann</a:t>
            </a:r>
            <a:r>
              <a:rPr kumimoji="1" lang="ja-JP" altLang="en-US"/>
              <a:t>係数</a:t>
            </a:r>
            <a:endParaRPr kumimoji="1" lang="en-US" altLang="ja-JP"/>
          </a:p>
        </p:txBody>
      </p:sp>
      <p:cxnSp>
        <p:nvCxnSpPr>
          <p:cNvPr id="8" name="コネクタ: 曲線 7">
            <a:extLst>
              <a:ext uri="{FF2B5EF4-FFF2-40B4-BE49-F238E27FC236}">
                <a16:creationId xmlns:a16="http://schemas.microsoft.com/office/drawing/2014/main" id="{FD544E94-DC94-4EC6-9696-76C9E2D57975}"/>
              </a:ext>
            </a:extLst>
          </p:cNvPr>
          <p:cNvCxnSpPr/>
          <p:nvPr/>
        </p:nvCxnSpPr>
        <p:spPr>
          <a:xfrm rot="10800000" flipV="1">
            <a:off x="10130320" y="905776"/>
            <a:ext cx="54339" cy="1889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794339"/>
      </p:ext>
    </p:extLst>
  </p:cSld>
  <p:clrMapOvr>
    <a:masterClrMapping/>
  </p:clrMapOvr>
</p:sld>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3435</Words>
  <Application>Microsoft Office PowerPoint</Application>
  <PresentationFormat>ワイド画面</PresentationFormat>
  <Paragraphs>281</Paragraphs>
  <Slides>36</Slides>
  <Notes>23</Notes>
  <HiddenSlides>0</HiddenSlides>
  <MMClips>0</MMClips>
  <ScaleCrop>false</ScaleCrop>
  <HeadingPairs>
    <vt:vector size="4" baseType="variant">
      <vt:variant>
        <vt:lpstr>テーマ</vt:lpstr>
      </vt:variant>
      <vt:variant>
        <vt:i4>1</vt:i4>
      </vt:variant>
      <vt:variant>
        <vt:lpstr>スライド タイトル</vt:lpstr>
      </vt:variant>
      <vt:variant>
        <vt:i4>36</vt:i4>
      </vt:variant>
    </vt:vector>
  </HeadingPairs>
  <TitlesOfParts>
    <vt:vector size="37" baseType="lpstr">
      <vt:lpstr>Office Theme</vt:lpstr>
      <vt:lpstr>金星 の話</vt:lpstr>
      <vt:lpstr>目次</vt:lpstr>
      <vt:lpstr>0,金星とは</vt:lpstr>
      <vt:lpstr>0,金星とは</vt:lpstr>
      <vt:lpstr>1,金星の大気 大気構造と運動</vt:lpstr>
      <vt:lpstr>イントロ：衛星で見る金星大気</vt:lpstr>
      <vt:lpstr>金星の大気：目次</vt:lpstr>
      <vt:lpstr>金星の表面温度：アルベド</vt:lpstr>
      <vt:lpstr>金星の表面温度：エネルギー収支(1)</vt:lpstr>
      <vt:lpstr>金星の表面温度：エネルギー収支(2)</vt:lpstr>
      <vt:lpstr>金星の表面温度：エネルギー収支(3)</vt:lpstr>
      <vt:lpstr>金星の表面温度：エネルギー収支(4)</vt:lpstr>
      <vt:lpstr>金星表面の化学組成</vt:lpstr>
      <vt:lpstr>金星の表面温度：化学組成</vt:lpstr>
      <vt:lpstr>金星大気の層構造</vt:lpstr>
      <vt:lpstr>金星の風速の構造</vt:lpstr>
      <vt:lpstr>2,金星の表面 地形とテクトニクス</vt:lpstr>
      <vt:lpstr>イントロ：金星表面の写真</vt:lpstr>
      <vt:lpstr>金星の表面：目次</vt:lpstr>
      <vt:lpstr>金星地形の概観:金星の地形図</vt:lpstr>
      <vt:lpstr>金星表面の化学組成</vt:lpstr>
      <vt:lpstr>金星表面の化学組成</vt:lpstr>
      <vt:lpstr>金星表面の化学組成：採取場所</vt:lpstr>
      <vt:lpstr>金星の代表的地形:火成地形</vt:lpstr>
      <vt:lpstr>Fotla Corona</vt:lpstr>
      <vt:lpstr>サパ火山</vt:lpstr>
      <vt:lpstr>金星の代表的地形:構造地形ほか</vt:lpstr>
      <vt:lpstr>皺状峰(左)と多角形構造(右)</vt:lpstr>
      <vt:lpstr>溶岩チャネル</vt:lpstr>
      <vt:lpstr>金星のテクトニクス：層構造</vt:lpstr>
      <vt:lpstr>金星 のテクトニクス</vt:lpstr>
      <vt:lpstr>金星のテクトニクス:大規模一斉更新説</vt:lpstr>
      <vt:lpstr>金星のテクトニクス:大規模一斉更新説</vt:lpstr>
      <vt:lpstr>引用・参考文献</vt:lpstr>
      <vt:lpstr>引用・参考文献</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金星</dc:title>
  <dc:creator>尾形　太一</dc:creator>
  <cp:lastModifiedBy>尾形 太一</cp:lastModifiedBy>
  <cp:revision>53</cp:revision>
  <dcterms:created xsi:type="dcterms:W3CDTF">2021-07-07T12:23:37Z</dcterms:created>
  <dcterms:modified xsi:type="dcterms:W3CDTF">2021-11-26T10:17:30Z</dcterms:modified>
</cp:coreProperties>
</file>